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6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7" r:id="rId6"/>
    <p:sldId id="262" r:id="rId7"/>
    <p:sldId id="266" r:id="rId8"/>
    <p:sldId id="268" r:id="rId9"/>
    <p:sldId id="278" r:id="rId10"/>
    <p:sldId id="289" r:id="rId11"/>
    <p:sldId id="270" r:id="rId12"/>
    <p:sldId id="294" r:id="rId13"/>
    <p:sldId id="282" r:id="rId14"/>
    <p:sldId id="27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CD0"/>
    <a:srgbClr val="E0E0E0"/>
    <a:srgbClr val="FFE5E5"/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53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882" y="13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0F8075-1A65-4E2D-86FD-3149223795BF}" type="datetime1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F6790-AAC1-45DA-A380-9B168CABEF7B}" type="datetime1">
              <a:rPr lang="ru-RU" smtClean="0"/>
              <a:pPr/>
              <a:t>13.12.2023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4B9A9E5-4F7F-4A7D-9DE1-8992323292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2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28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313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646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31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38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565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35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653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16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53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1.svg"/><Relationship Id="rId7" Type="http://schemas.openxmlformats.org/officeDocument/2006/relationships/image" Target="../media/image20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813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5.sv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 дн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7" name="Текст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Дата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ступл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Объект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8 человек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5" name="Рисунок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6" name="Рисунок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7" name="Рисунок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8" name="Рисунок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0" name="Текст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одержимо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pPr/>
              <a:t>‹#›</a:t>
            </a:fld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1899" y="5196839"/>
            <a:ext cx="4941771" cy="1122202"/>
          </a:xfrm>
        </p:spPr>
        <p:txBody>
          <a:bodyPr rtlCol="0"/>
          <a:lstStyle/>
          <a:p>
            <a:pPr algn="r"/>
            <a:r>
              <a:rPr lang="ru-RU" dirty="0"/>
              <a:t/>
            </a:r>
            <a:br>
              <a:rPr lang="ru-RU" dirty="0"/>
            </a:br>
            <a:r>
              <a:rPr lang="ru-RU" dirty="0"/>
              <a:t>Ферментный катализатор на полимерных носителях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171825" cy="1325563"/>
          </a:xfrm>
        </p:spPr>
        <p:txBody>
          <a:bodyPr rtlCol="0"/>
          <a:lstStyle/>
          <a:p>
            <a:pPr rtl="0"/>
            <a:r>
              <a:rPr lang="ru-RU" dirty="0" smtClean="0"/>
              <a:t>Концепт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/>
          <a:p>
            <a:pPr algn="just"/>
            <a:r>
              <a:rPr lang="ru-RU" dirty="0"/>
              <a:t>Мы помогаем </a:t>
            </a:r>
            <a:r>
              <a:rPr lang="ru-RU" dirty="0" smtClean="0"/>
              <a:t>предприятиям </a:t>
            </a:r>
            <a:r>
              <a:rPr lang="ru-RU" dirty="0"/>
              <a:t>1 и 2 категории негативного воздействия на окружающую среду решить проблему вторичного загрязнения и больших затрат на соблюдение  жестких эко-норм при очистке сточных вод с помощью ферментного катализатора на полимерных носителях.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 rtlCol="0"/>
          <a:lstStyle/>
          <a:p>
            <a:r>
              <a:rPr lang="ru-RU" dirty="0"/>
              <a:t>Целевая аудитория и решаемая проблема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5900" y="2563123"/>
            <a:ext cx="4031945" cy="3651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rtl="0"/>
            <a:r>
              <a:rPr lang="ru-RU" dirty="0" smtClean="0"/>
              <a:t>РЕШАЕМАЯ ПРОБЛЕМА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5664" y="3070348"/>
            <a:ext cx="4031030" cy="3070476"/>
          </a:xfrm>
        </p:spPr>
        <p:txBody>
          <a:bodyPr rtlCol="0">
            <a:norm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/>
              <a:t>Высококвалифицированные сотрудники;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Много дополнительного оборудования для очистки;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Большое количество разных реагентов;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Для приготовления каждого реагента требуется свое </a:t>
            </a:r>
            <a:r>
              <a:rPr lang="ru-RU" dirty="0" err="1"/>
              <a:t>реагентное</a:t>
            </a:r>
            <a:r>
              <a:rPr lang="ru-RU" dirty="0"/>
              <a:t> хозяйство;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Двухэтапная очистка.</a:t>
            </a:r>
          </a:p>
          <a:p>
            <a:pPr rtl="0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1BA2B5-6A90-4204-ABDD-7183FBB03A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ru-RU"/>
              <a:t>ЦЕЛЕВАЯ АУДИТОРИЯ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E7D4C34-22A0-4D54-A07D-E1E9A11463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3143" y="3070347"/>
            <a:ext cx="4031030" cy="2702923"/>
          </a:xfrm>
        </p:spPr>
        <p:txBody>
          <a:bodyPr rtlCol="0">
            <a:normAutofit/>
          </a:bodyPr>
          <a:lstStyle/>
          <a:p>
            <a:pPr algn="just"/>
            <a:r>
              <a:rPr lang="ru-RU" dirty="0"/>
              <a:t>Для юридических лиц - предприятия 1 и 2 категории негативного воздействия на окружающую среду с крупными очистными сооружениями, например целлюлозно-бумажная промышленность, животноводческая, пищевая отрасль в Ленинградской области (В2В сегмент).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 rtlCol="0"/>
          <a:lstStyle/>
          <a:p>
            <a:r>
              <a:rPr lang="ru-RU" dirty="0"/>
              <a:t>Описание предлагаемого решения и технологии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0224" y="3184264"/>
            <a:ext cx="3685692" cy="30336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Производство ферментного катализатора на полимерных носителях для очистки сточных вод. </a:t>
            </a:r>
          </a:p>
          <a:p>
            <a:r>
              <a:rPr lang="ru-RU" dirty="0"/>
              <a:t>Ферментный катализатор добавляется перед </a:t>
            </a:r>
            <a:r>
              <a:rPr lang="ru-RU" dirty="0" err="1"/>
              <a:t>аэротенком</a:t>
            </a:r>
            <a:r>
              <a:rPr lang="ru-RU" dirty="0"/>
              <a:t>, образует тонкую пленку, тем самым очищая сточные воды.</a:t>
            </a:r>
          </a:p>
          <a:p>
            <a:pPr rtl="0"/>
            <a:endParaRPr lang="ru-RU" noProof="1"/>
          </a:p>
        </p:txBody>
      </p:sp>
      <p:pic>
        <p:nvPicPr>
          <p:cNvPr id="15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9" b="-1012"/>
          <a:stretch/>
        </p:blipFill>
        <p:spPr>
          <a:xfrm>
            <a:off x="4710265" y="2710927"/>
            <a:ext cx="6661912" cy="3612963"/>
          </a:xfrm>
        </p:spPr>
      </p:pic>
      <p:cxnSp>
        <p:nvCxnSpPr>
          <p:cNvPr id="18" name="Прямая со стрелкой 17"/>
          <p:cNvCxnSpPr/>
          <p:nvPr/>
        </p:nvCxnSpPr>
        <p:spPr>
          <a:xfrm>
            <a:off x="7562626" y="2528047"/>
            <a:ext cx="0" cy="9036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9886" y="2217740"/>
            <a:ext cx="52067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Ферментный катализатор на полимерных носителях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178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096" y="854520"/>
            <a:ext cx="8421688" cy="1325563"/>
          </a:xfrm>
        </p:spPr>
        <p:txBody>
          <a:bodyPr rtlCol="0"/>
          <a:lstStyle/>
          <a:p>
            <a:pPr rtl="0"/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657664-A458-4DDD-ACC2-1D87FCD6F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4096" y="2180083"/>
            <a:ext cx="3197833" cy="823912"/>
          </a:xfrm>
        </p:spPr>
        <p:txBody>
          <a:bodyPr rtlCol="0"/>
          <a:lstStyle/>
          <a:p>
            <a:pPr rtl="0"/>
            <a:r>
              <a:rPr lang="ru-RU" dirty="0" smtClean="0"/>
              <a:t>Наши преимущества: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4097" y="3003995"/>
            <a:ext cx="3359198" cy="27696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buFontTx/>
              <a:buChar char="-"/>
            </a:pPr>
            <a:r>
              <a:rPr lang="ru-RU" dirty="0" smtClean="0"/>
              <a:t>Широкий </a:t>
            </a:r>
            <a:r>
              <a:rPr lang="ru-RU" dirty="0"/>
              <a:t>диапазон </a:t>
            </a:r>
            <a:r>
              <a:rPr lang="en-US" dirty="0"/>
              <a:t>pH</a:t>
            </a:r>
            <a:r>
              <a:rPr lang="ru-RU" dirty="0"/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/>
              <a:t>Исключение вторичного загрязнения;</a:t>
            </a:r>
          </a:p>
          <a:p>
            <a:pPr marL="285750" indent="-285750" algn="just">
              <a:buFontTx/>
              <a:buChar char="-"/>
            </a:pPr>
            <a:r>
              <a:rPr lang="ru-RU" dirty="0"/>
              <a:t>Уникальность;</a:t>
            </a:r>
          </a:p>
          <a:p>
            <a:pPr marL="285750" indent="-285750" algn="just">
              <a:buFontTx/>
              <a:buChar char="-"/>
            </a:pPr>
            <a:r>
              <a:rPr lang="ru-RU" dirty="0"/>
              <a:t>Нет затрат на дополнительное оборудование при очистке сточных вод.</a:t>
            </a:r>
          </a:p>
          <a:p>
            <a:pPr rtl="0"/>
            <a:endParaRPr lang="ru-RU" noProof="1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33891"/>
              </p:ext>
            </p:extLst>
          </p:nvPr>
        </p:nvGraphicFramePr>
        <p:xfrm>
          <a:off x="5773271" y="2180083"/>
          <a:ext cx="6176684" cy="3370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337">
                  <a:extLst>
                    <a:ext uri="{9D8B030D-6E8A-4147-A177-3AD203B41FA5}">
                      <a16:colId xmlns:a16="http://schemas.microsoft.com/office/drawing/2014/main" val="4087716169"/>
                    </a:ext>
                  </a:extLst>
                </a:gridCol>
                <a:gridCol w="1235337">
                  <a:extLst>
                    <a:ext uri="{9D8B030D-6E8A-4147-A177-3AD203B41FA5}">
                      <a16:colId xmlns:a16="http://schemas.microsoft.com/office/drawing/2014/main" val="2922465333"/>
                    </a:ext>
                  </a:extLst>
                </a:gridCol>
                <a:gridCol w="1203545">
                  <a:extLst>
                    <a:ext uri="{9D8B030D-6E8A-4147-A177-3AD203B41FA5}">
                      <a16:colId xmlns:a16="http://schemas.microsoft.com/office/drawing/2014/main" val="95631094"/>
                    </a:ext>
                  </a:extLst>
                </a:gridCol>
                <a:gridCol w="1267128">
                  <a:extLst>
                    <a:ext uri="{9D8B030D-6E8A-4147-A177-3AD203B41FA5}">
                      <a16:colId xmlns:a16="http://schemas.microsoft.com/office/drawing/2014/main" val="1096394766"/>
                    </a:ext>
                  </a:extLst>
                </a:gridCol>
                <a:gridCol w="1235337">
                  <a:extLst>
                    <a:ext uri="{9D8B030D-6E8A-4147-A177-3AD203B41FA5}">
                      <a16:colId xmlns:a16="http://schemas.microsoft.com/office/drawing/2014/main" val="1013145214"/>
                    </a:ext>
                  </a:extLst>
                </a:gridCol>
              </a:tblGrid>
              <a:tr h="771722">
                <a:tc>
                  <a:txBody>
                    <a:bodyPr/>
                    <a:lstStyle/>
                    <a:p>
                      <a:pPr algn="ctr"/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Ферментный катализатор на полимерных носителях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Богатырь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Infinita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(Biotech Private Limited)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YunbangPharm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87813"/>
                  </a:ext>
                </a:extLst>
              </a:tr>
              <a:tr h="414825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Широкий диапазон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005899"/>
                  </a:ext>
                </a:extLst>
              </a:tr>
              <a:tr h="576145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Исключение вторичного загрязнения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432061"/>
                  </a:ext>
                </a:extLst>
              </a:tr>
              <a:tr h="1192663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очистки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сточных вод не требуются доп. затраты на оборудование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90553"/>
                  </a:ext>
                </a:extLst>
              </a:tr>
              <a:tr h="414825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Российское производство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123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E0A63-A388-49B1-A04E-27CE9BD62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152771"/>
            <a:ext cx="5431971" cy="846301"/>
          </a:xfrm>
        </p:spPr>
        <p:txBody>
          <a:bodyPr rtlCol="0"/>
          <a:lstStyle/>
          <a:p>
            <a:pPr rtl="0"/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0297407-CE4E-4284-879D-AEC3957136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0169" y="4227253"/>
            <a:ext cx="4446494" cy="2146241"/>
          </a:xfrm>
        </p:spPr>
        <p:txBody>
          <a:bodyPr rtlCol="0">
            <a:normAutofit/>
          </a:bodyPr>
          <a:lstStyle/>
          <a:p>
            <a:r>
              <a:rPr lang="ru-RU" dirty="0"/>
              <a:t>ТАМ: Предприятия по России животноводческие и ЦБП * на расходы поддержания эко-норм – штрафы;</a:t>
            </a:r>
          </a:p>
          <a:p>
            <a:r>
              <a:rPr lang="en-US" dirty="0"/>
              <a:t>SAM</a:t>
            </a:r>
            <a:r>
              <a:rPr lang="ru-RU" dirty="0"/>
              <a:t>: Предприятия по Ленинградской области животноводческие и ЦБП * на расходы поддержания эко-норм – штрафы;</a:t>
            </a:r>
          </a:p>
          <a:p>
            <a:r>
              <a:rPr lang="en-US" dirty="0"/>
              <a:t>SOM</a:t>
            </a:r>
            <a:r>
              <a:rPr lang="ru-RU" dirty="0"/>
              <a:t>: Ограничения: нет репутации, не все возьмут, так как консервативны. Это занимает 15% рынка.</a:t>
            </a:r>
          </a:p>
          <a:p>
            <a:pPr rtl="0"/>
            <a:endParaRPr lang="ru-RU" noProof="1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165596"/>
              </p:ext>
            </p:extLst>
          </p:nvPr>
        </p:nvGraphicFramePr>
        <p:xfrm>
          <a:off x="5920169" y="1999072"/>
          <a:ext cx="4446494" cy="21426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23247">
                  <a:extLst>
                    <a:ext uri="{9D8B030D-6E8A-4147-A177-3AD203B41FA5}">
                      <a16:colId xmlns:a16="http://schemas.microsoft.com/office/drawing/2014/main" val="2926332546"/>
                    </a:ext>
                  </a:extLst>
                </a:gridCol>
                <a:gridCol w="2223247">
                  <a:extLst>
                    <a:ext uri="{9D8B030D-6E8A-4147-A177-3AD203B41FA5}">
                      <a16:colId xmlns:a16="http://schemas.microsoft.com/office/drawing/2014/main" val="1686675926"/>
                    </a:ext>
                  </a:extLst>
                </a:gridCol>
              </a:tblGrid>
              <a:tr h="62732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</a:t>
                      </a:r>
                    </a:p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6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015828"/>
                  </a:ext>
                </a:extLst>
              </a:tr>
              <a:tr h="5050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4550 млн. руб.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044173"/>
                  </a:ext>
                </a:extLst>
              </a:tr>
              <a:tr h="5050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 млн. руб.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1891"/>
                  </a:ext>
                </a:extLst>
              </a:tr>
              <a:tr h="5050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млн. руб.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67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39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331" y="116919"/>
            <a:ext cx="6021593" cy="1325563"/>
          </a:xfrm>
        </p:spPr>
        <p:txBody>
          <a:bodyPr rtlCol="0"/>
          <a:lstStyle/>
          <a:p>
            <a:r>
              <a:rPr lang="ru-RU" dirty="0"/>
              <a:t>Текущий статус проекта</a:t>
            </a:r>
            <a:endParaRPr lang="ru-RU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3415C901-039D-4058-80C7-5ABA400CDB06}"/>
              </a:ext>
            </a:extLst>
          </p:cNvPr>
          <p:cNvSpPr/>
          <p:nvPr/>
        </p:nvSpPr>
        <p:spPr>
          <a:xfrm>
            <a:off x="4935722" y="2941350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en-US" dirty="0" smtClean="0">
                <a:solidFill>
                  <a:srgbClr val="E0E0E0"/>
                </a:solidFill>
              </a:rPr>
              <a:t>CRL 1</a:t>
            </a:r>
            <a:endParaRPr lang="ru-RU" dirty="0">
              <a:solidFill>
                <a:srgbClr val="E0E0E0"/>
              </a:solidFill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966DA334-7569-42CB-95CD-419F4AC26092}"/>
              </a:ext>
            </a:extLst>
          </p:cNvPr>
          <p:cNvSpPr/>
          <p:nvPr/>
        </p:nvSpPr>
        <p:spPr>
          <a:xfrm>
            <a:off x="7234872" y="2941350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DFDC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en-US" dirty="0" smtClean="0">
                <a:solidFill>
                  <a:srgbClr val="DFDCD0"/>
                </a:solidFill>
              </a:rPr>
              <a:t>IRL 1</a:t>
            </a:r>
            <a:endParaRPr lang="ru-RU" dirty="0">
              <a:solidFill>
                <a:srgbClr val="DFDCD0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6D8E2964-D9A5-4A16-8604-F04921C189EB}"/>
              </a:ext>
            </a:extLst>
          </p:cNvPr>
          <p:cNvSpPr/>
          <p:nvPr/>
        </p:nvSpPr>
        <p:spPr>
          <a:xfrm>
            <a:off x="9534023" y="2941350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en-US" dirty="0" smtClean="0">
                <a:solidFill>
                  <a:schemeClr val="accent3"/>
                </a:solidFill>
              </a:rPr>
              <a:t>MRL 3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FC17936A-EE2B-4C30-A31C-496282D48B87}"/>
              </a:ext>
            </a:extLst>
          </p:cNvPr>
          <p:cNvSpPr/>
          <p:nvPr/>
        </p:nvSpPr>
        <p:spPr>
          <a:xfrm>
            <a:off x="2636572" y="2941350"/>
            <a:ext cx="1160580" cy="11605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E5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en-US" dirty="0" smtClean="0">
                <a:solidFill>
                  <a:srgbClr val="FFE5E5"/>
                </a:solidFill>
              </a:rPr>
              <a:t>TRL 3</a:t>
            </a:r>
            <a:endParaRPr lang="ru-RU" dirty="0">
              <a:solidFill>
                <a:srgbClr val="FFE5E5"/>
              </a:solidFill>
            </a:endParaRPr>
          </a:p>
        </p:txBody>
      </p:sp>
      <p:sp>
        <p:nvSpPr>
          <p:cNvPr id="42" name="Полилиния: Фигура 22" descr="временная шкала ">
            <a:extLst>
              <a:ext uri="{FF2B5EF4-FFF2-40B4-BE49-F238E27FC236}">
                <a16:creationId xmlns:a16="http://schemas.microsoft.com/office/drawing/2014/main" id="{7889103E-B405-4427-BC20-A3CA893D099A}"/>
              </a:ext>
            </a:extLst>
          </p:cNvPr>
          <p:cNvSpPr/>
          <p:nvPr/>
        </p:nvSpPr>
        <p:spPr>
          <a:xfrm flipH="1" flipV="1">
            <a:off x="2048656" y="2300090"/>
            <a:ext cx="9252295" cy="2410190"/>
          </a:xfrm>
          <a:custGeom>
            <a:avLst/>
            <a:gdLst>
              <a:gd name="connsiteX0" fmla="*/ 1192508 w 9252295"/>
              <a:gd name="connsiteY0" fmla="*/ 2410190 h 2410190"/>
              <a:gd name="connsiteX1" fmla="*/ 0 w 9252295"/>
              <a:gd name="connsiteY1" fmla="*/ 1217682 h 2410190"/>
              <a:gd name="connsiteX2" fmla="*/ 1107 w 9252295"/>
              <a:gd name="connsiteY2" fmla="*/ 1206703 h 2410190"/>
              <a:gd name="connsiteX3" fmla="*/ 96158 w 9252295"/>
              <a:gd name="connsiteY3" fmla="*/ 1206703 h 2410190"/>
              <a:gd name="connsiteX4" fmla="*/ 95051 w 9252295"/>
              <a:gd name="connsiteY4" fmla="*/ 1217682 h 2410190"/>
              <a:gd name="connsiteX5" fmla="*/ 1192508 w 9252295"/>
              <a:gd name="connsiteY5" fmla="*/ 2315139 h 2410190"/>
              <a:gd name="connsiteX6" fmla="*/ 2289965 w 9252295"/>
              <a:gd name="connsiteY6" fmla="*/ 1217682 h 2410190"/>
              <a:gd name="connsiteX7" fmla="*/ 2289554 w 9252295"/>
              <a:gd name="connsiteY7" fmla="*/ 1209531 h 2410190"/>
              <a:gd name="connsiteX8" fmla="*/ 2290085 w 9252295"/>
              <a:gd name="connsiteY8" fmla="*/ 1209531 h 2410190"/>
              <a:gd name="connsiteX9" fmla="*/ 2295831 w 9252295"/>
              <a:gd name="connsiteY9" fmla="*/ 1095755 h 2410190"/>
              <a:gd name="connsiteX10" fmla="*/ 3482182 w 9252295"/>
              <a:gd name="connsiteY10" fmla="*/ 25174 h 2410190"/>
              <a:gd name="connsiteX11" fmla="*/ 4668533 w 9252295"/>
              <a:gd name="connsiteY11" fmla="*/ 1095755 h 2410190"/>
              <a:gd name="connsiteX12" fmla="*/ 4674278 w 9252295"/>
              <a:gd name="connsiteY12" fmla="*/ 1209531 h 2410190"/>
              <a:gd name="connsiteX13" fmla="*/ 4673516 w 9252295"/>
              <a:gd name="connsiteY13" fmla="*/ 1209531 h 2410190"/>
              <a:gd name="connsiteX14" fmla="*/ 4678322 w 9252295"/>
              <a:gd name="connsiteY14" fmla="*/ 1304717 h 2410190"/>
              <a:gd name="connsiteX15" fmla="*/ 5770114 w 9252295"/>
              <a:gd name="connsiteY15" fmla="*/ 2289966 h 2410190"/>
              <a:gd name="connsiteX16" fmla="*/ 6861904 w 9252295"/>
              <a:gd name="connsiteY16" fmla="*/ 1304717 h 2410190"/>
              <a:gd name="connsiteX17" fmla="*/ 6867159 w 9252295"/>
              <a:gd name="connsiteY17" fmla="*/ 1200660 h 2410190"/>
              <a:gd name="connsiteX18" fmla="*/ 6867690 w 9252295"/>
              <a:gd name="connsiteY18" fmla="*/ 1200660 h 2410190"/>
              <a:gd name="connsiteX19" fmla="*/ 6867279 w 9252295"/>
              <a:gd name="connsiteY19" fmla="*/ 1192508 h 2410190"/>
              <a:gd name="connsiteX20" fmla="*/ 8059787 w 9252295"/>
              <a:gd name="connsiteY20" fmla="*/ 0 h 2410190"/>
              <a:gd name="connsiteX21" fmla="*/ 9252295 w 9252295"/>
              <a:gd name="connsiteY21" fmla="*/ 1192508 h 2410190"/>
              <a:gd name="connsiteX22" fmla="*/ 9251964 w 9252295"/>
              <a:gd name="connsiteY22" fmla="*/ 1195794 h 2410190"/>
              <a:gd name="connsiteX23" fmla="*/ 9156913 w 9252295"/>
              <a:gd name="connsiteY23" fmla="*/ 1195794 h 2410190"/>
              <a:gd name="connsiteX24" fmla="*/ 9157244 w 9252295"/>
              <a:gd name="connsiteY24" fmla="*/ 1192508 h 2410190"/>
              <a:gd name="connsiteX25" fmla="*/ 8059787 w 9252295"/>
              <a:gd name="connsiteY25" fmla="*/ 95051 h 2410190"/>
              <a:gd name="connsiteX26" fmla="*/ 6962330 w 9252295"/>
              <a:gd name="connsiteY26" fmla="*/ 1192508 h 2410190"/>
              <a:gd name="connsiteX27" fmla="*/ 6962741 w 9252295"/>
              <a:gd name="connsiteY27" fmla="*/ 1200660 h 2410190"/>
              <a:gd name="connsiteX28" fmla="*/ 6962209 w 9252295"/>
              <a:gd name="connsiteY28" fmla="*/ 1200660 h 2410190"/>
              <a:gd name="connsiteX29" fmla="*/ 6956464 w 9252295"/>
              <a:gd name="connsiteY29" fmla="*/ 1314435 h 2410190"/>
              <a:gd name="connsiteX30" fmla="*/ 5770114 w 9252295"/>
              <a:gd name="connsiteY30" fmla="*/ 2385016 h 2410190"/>
              <a:gd name="connsiteX31" fmla="*/ 4583763 w 9252295"/>
              <a:gd name="connsiteY31" fmla="*/ 1314435 h 2410190"/>
              <a:gd name="connsiteX32" fmla="*/ 4578017 w 9252295"/>
              <a:gd name="connsiteY32" fmla="*/ 1200660 h 2410190"/>
              <a:gd name="connsiteX33" fmla="*/ 4578780 w 9252295"/>
              <a:gd name="connsiteY33" fmla="*/ 1200660 h 2410190"/>
              <a:gd name="connsiteX34" fmla="*/ 4573974 w 9252295"/>
              <a:gd name="connsiteY34" fmla="*/ 1105474 h 2410190"/>
              <a:gd name="connsiteX35" fmla="*/ 3482182 w 9252295"/>
              <a:gd name="connsiteY35" fmla="*/ 120225 h 2410190"/>
              <a:gd name="connsiteX36" fmla="*/ 2390391 w 9252295"/>
              <a:gd name="connsiteY36" fmla="*/ 1105474 h 2410190"/>
              <a:gd name="connsiteX37" fmla="*/ 2385136 w 9252295"/>
              <a:gd name="connsiteY37" fmla="*/ 1209531 h 2410190"/>
              <a:gd name="connsiteX38" fmla="*/ 2384604 w 9252295"/>
              <a:gd name="connsiteY38" fmla="*/ 1209531 h 2410190"/>
              <a:gd name="connsiteX39" fmla="*/ 2385016 w 9252295"/>
              <a:gd name="connsiteY39" fmla="*/ 1217682 h 2410190"/>
              <a:gd name="connsiteX40" fmla="*/ 1192508 w 9252295"/>
              <a:gd name="connsiteY40" fmla="*/ 2410190 h 2410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52295" h="2410190">
                <a:moveTo>
                  <a:pt x="1192508" y="2410190"/>
                </a:moveTo>
                <a:cubicBezTo>
                  <a:pt x="533904" y="2410190"/>
                  <a:pt x="0" y="1876286"/>
                  <a:pt x="0" y="1217682"/>
                </a:cubicBezTo>
                <a:lnTo>
                  <a:pt x="1107" y="1206703"/>
                </a:lnTo>
                <a:lnTo>
                  <a:pt x="96158" y="1206703"/>
                </a:lnTo>
                <a:lnTo>
                  <a:pt x="95051" y="1217682"/>
                </a:lnTo>
                <a:cubicBezTo>
                  <a:pt x="95051" y="1823791"/>
                  <a:pt x="586400" y="2315139"/>
                  <a:pt x="1192508" y="2315139"/>
                </a:cubicBezTo>
                <a:cubicBezTo>
                  <a:pt x="1798616" y="2315139"/>
                  <a:pt x="2289965" y="1823791"/>
                  <a:pt x="2289965" y="1217682"/>
                </a:cubicBezTo>
                <a:lnTo>
                  <a:pt x="2289554" y="1209531"/>
                </a:lnTo>
                <a:lnTo>
                  <a:pt x="2290085" y="1209531"/>
                </a:lnTo>
                <a:lnTo>
                  <a:pt x="2295831" y="1095755"/>
                </a:lnTo>
                <a:cubicBezTo>
                  <a:pt x="2356899" y="494427"/>
                  <a:pt x="2864742" y="25174"/>
                  <a:pt x="3482182" y="25174"/>
                </a:cubicBezTo>
                <a:cubicBezTo>
                  <a:pt x="4099623" y="25174"/>
                  <a:pt x="4607465" y="494427"/>
                  <a:pt x="4668533" y="1095755"/>
                </a:cubicBezTo>
                <a:lnTo>
                  <a:pt x="4674278" y="1209531"/>
                </a:lnTo>
                <a:lnTo>
                  <a:pt x="4673516" y="1209531"/>
                </a:lnTo>
                <a:lnTo>
                  <a:pt x="4678322" y="1304717"/>
                </a:lnTo>
                <a:cubicBezTo>
                  <a:pt x="4734523" y="1858116"/>
                  <a:pt x="5201886" y="2289966"/>
                  <a:pt x="5770114" y="2289966"/>
                </a:cubicBezTo>
                <a:cubicBezTo>
                  <a:pt x="6338340" y="2289966"/>
                  <a:pt x="6805704" y="1858116"/>
                  <a:pt x="6861904" y="1304717"/>
                </a:cubicBezTo>
                <a:lnTo>
                  <a:pt x="6867159" y="1200660"/>
                </a:lnTo>
                <a:lnTo>
                  <a:pt x="6867690" y="1200660"/>
                </a:lnTo>
                <a:lnTo>
                  <a:pt x="6867279" y="1192508"/>
                </a:lnTo>
                <a:cubicBezTo>
                  <a:pt x="6867279" y="533905"/>
                  <a:pt x="7401183" y="0"/>
                  <a:pt x="8059787" y="0"/>
                </a:cubicBezTo>
                <a:cubicBezTo>
                  <a:pt x="8718390" y="0"/>
                  <a:pt x="9252295" y="533905"/>
                  <a:pt x="9252295" y="1192508"/>
                </a:cubicBezTo>
                <a:lnTo>
                  <a:pt x="9251964" y="1195794"/>
                </a:lnTo>
                <a:lnTo>
                  <a:pt x="9156913" y="1195794"/>
                </a:lnTo>
                <a:lnTo>
                  <a:pt x="9157244" y="1192508"/>
                </a:lnTo>
                <a:cubicBezTo>
                  <a:pt x="9157244" y="586400"/>
                  <a:pt x="8665895" y="95051"/>
                  <a:pt x="8059787" y="95051"/>
                </a:cubicBezTo>
                <a:cubicBezTo>
                  <a:pt x="7453679" y="95051"/>
                  <a:pt x="6962330" y="586400"/>
                  <a:pt x="6962330" y="1192508"/>
                </a:cubicBezTo>
                <a:lnTo>
                  <a:pt x="6962741" y="1200660"/>
                </a:lnTo>
                <a:lnTo>
                  <a:pt x="6962209" y="1200660"/>
                </a:lnTo>
                <a:lnTo>
                  <a:pt x="6956464" y="1314435"/>
                </a:lnTo>
                <a:cubicBezTo>
                  <a:pt x="6895396" y="1915764"/>
                  <a:pt x="6387554" y="2385016"/>
                  <a:pt x="5770114" y="2385016"/>
                </a:cubicBezTo>
                <a:cubicBezTo>
                  <a:pt x="5152672" y="2385016"/>
                  <a:pt x="4644831" y="1915764"/>
                  <a:pt x="4583763" y="1314435"/>
                </a:cubicBezTo>
                <a:lnTo>
                  <a:pt x="4578017" y="1200660"/>
                </a:lnTo>
                <a:lnTo>
                  <a:pt x="4578780" y="1200660"/>
                </a:lnTo>
                <a:lnTo>
                  <a:pt x="4573974" y="1105474"/>
                </a:lnTo>
                <a:cubicBezTo>
                  <a:pt x="4517772" y="552075"/>
                  <a:pt x="4050409" y="120225"/>
                  <a:pt x="3482182" y="120225"/>
                </a:cubicBezTo>
                <a:cubicBezTo>
                  <a:pt x="2913956" y="120225"/>
                  <a:pt x="2446592" y="552075"/>
                  <a:pt x="2390391" y="1105474"/>
                </a:cubicBezTo>
                <a:lnTo>
                  <a:pt x="2385136" y="1209531"/>
                </a:lnTo>
                <a:lnTo>
                  <a:pt x="2384604" y="1209531"/>
                </a:lnTo>
                <a:lnTo>
                  <a:pt x="2385016" y="1217682"/>
                </a:lnTo>
                <a:cubicBezTo>
                  <a:pt x="2385016" y="1876286"/>
                  <a:pt x="1851111" y="2410190"/>
                  <a:pt x="1192508" y="2410190"/>
                </a:cubicBezTo>
                <a:close/>
              </a:path>
            </a:pathLst>
          </a:custGeom>
          <a:gradFill flip="none" rotWithShape="1">
            <a:gsLst>
              <a:gs pos="61000">
                <a:srgbClr val="DFDCD0"/>
              </a:gs>
              <a:gs pos="39000">
                <a:srgbClr val="E0E0E0"/>
              </a:gs>
              <a:gs pos="18000">
                <a:srgbClr val="FFE5E5"/>
              </a:gs>
              <a:gs pos="92000">
                <a:schemeClr val="accent3"/>
              </a:gs>
            </a:gsLst>
            <a:lin ang="10800000" scaled="0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sz="4000">
              <a:solidFill>
                <a:schemeClr val="accent2"/>
              </a:solidFill>
            </a:endParaRPr>
          </a:p>
        </p:txBody>
      </p:sp>
      <p:sp>
        <p:nvSpPr>
          <p:cNvPr id="43" name="Овал 42" descr="конечные точки временной шкалы">
            <a:extLst>
              <a:ext uri="{FF2B5EF4-FFF2-40B4-BE49-F238E27FC236}">
                <a16:creationId xmlns:a16="http://schemas.microsoft.com/office/drawing/2014/main" id="{81AA7F01-98B3-49CE-A287-1B558536C306}"/>
              </a:ext>
            </a:extLst>
          </p:cNvPr>
          <p:cNvSpPr/>
          <p:nvPr/>
        </p:nvSpPr>
        <p:spPr>
          <a:xfrm>
            <a:off x="1976337" y="3429470"/>
            <a:ext cx="218092" cy="218092"/>
          </a:xfrm>
          <a:prstGeom prst="ellipse">
            <a:avLst/>
          </a:prstGeom>
          <a:solidFill>
            <a:srgbClr val="FFE5E5"/>
          </a:solidFill>
          <a:ln w="76200">
            <a:solidFill>
              <a:srgbClr val="FFE5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100"/>
          </a:p>
        </p:txBody>
      </p:sp>
      <p:sp>
        <p:nvSpPr>
          <p:cNvPr id="44" name="Овал 43" descr="конечные точки временной шкалы">
            <a:extLst>
              <a:ext uri="{FF2B5EF4-FFF2-40B4-BE49-F238E27FC236}">
                <a16:creationId xmlns:a16="http://schemas.microsoft.com/office/drawing/2014/main" id="{491CCD59-030F-4F79-9A33-EBC86A2EC9FE}"/>
              </a:ext>
            </a:extLst>
          </p:cNvPr>
          <p:cNvSpPr/>
          <p:nvPr/>
        </p:nvSpPr>
        <p:spPr>
          <a:xfrm>
            <a:off x="11136746" y="3429470"/>
            <a:ext cx="218092" cy="218092"/>
          </a:xfrm>
          <a:prstGeom prst="ellipse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100">
              <a:solidFill>
                <a:srgbClr val="20A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41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152771"/>
            <a:ext cx="5431971" cy="846301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РЕЗУЛЬТАТЫ АКСЕЛЕРАТОРА ПРОМТЕХДИЗАЙН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26"/>
          </p:nvPr>
        </p:nvSpPr>
        <p:spPr>
          <a:xfrm>
            <a:off x="6175214" y="2601499"/>
            <a:ext cx="4921880" cy="2426007"/>
          </a:xfrm>
        </p:spPr>
        <p:txBody>
          <a:bodyPr>
            <a:normAutofit/>
          </a:bodyPr>
          <a:lstStyle/>
          <a:p>
            <a:r>
              <a:rPr lang="en-US" dirty="0" smtClean="0"/>
              <a:t>TRL 3			</a:t>
            </a:r>
            <a:r>
              <a:rPr lang="en-US" dirty="0"/>
              <a:t>TRL </a:t>
            </a:r>
            <a:r>
              <a:rPr lang="en-US" dirty="0" smtClean="0"/>
              <a:t>3</a:t>
            </a:r>
          </a:p>
          <a:p>
            <a:endParaRPr lang="en-US" dirty="0" smtClean="0"/>
          </a:p>
          <a:p>
            <a:r>
              <a:rPr lang="en-US" dirty="0" smtClean="0"/>
              <a:t>CRL 0 			CRL 1</a:t>
            </a:r>
          </a:p>
          <a:p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IRL 0 			IRL 1</a:t>
            </a:r>
          </a:p>
          <a:p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MRL 0  			MRL 3</a:t>
            </a:r>
            <a:endParaRPr lang="ru-RU" dirty="0"/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7207623" y="2498003"/>
            <a:ext cx="1323191" cy="528975"/>
          </a:xfrm>
          <a:prstGeom prst="notchedRightArrow">
            <a:avLst/>
          </a:prstGeom>
          <a:solidFill>
            <a:srgbClr val="FFE5E5"/>
          </a:solidFill>
          <a:ln>
            <a:solidFill>
              <a:srgbClr val="FFE5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7207623" y="3187055"/>
            <a:ext cx="1323191" cy="528975"/>
          </a:xfrm>
          <a:prstGeom prst="notchedRightArrow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7207623" y="3876107"/>
            <a:ext cx="1323191" cy="528975"/>
          </a:xfrm>
          <a:prstGeom prst="notchedRightArrow">
            <a:avLst/>
          </a:prstGeom>
          <a:solidFill>
            <a:srgbClr val="DFDCD0"/>
          </a:solidFill>
          <a:ln>
            <a:solidFill>
              <a:srgbClr val="DFDC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7207623" y="4565159"/>
            <a:ext cx="1323191" cy="528975"/>
          </a:xfrm>
          <a:prstGeom prst="notched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106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84294-49A0-4C63-A7D7-E3BF9E591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r>
              <a:rPr lang="ru-RU" dirty="0"/>
              <a:t>Дорожная карта</a:t>
            </a:r>
            <a:endParaRPr lang="ru-RU" dirty="0"/>
          </a:p>
        </p:txBody>
      </p:sp>
      <p:sp>
        <p:nvSpPr>
          <p:cNvPr id="110" name="Текст 31">
            <a:extLst>
              <a:ext uri="{FF2B5EF4-FFF2-40B4-BE49-F238E27FC236}">
                <a16:creationId xmlns:a16="http://schemas.microsoft.com/office/drawing/2014/main" id="{2FF506C9-7C92-4B9C-A356-9B519D03C78D}"/>
              </a:ext>
            </a:extLst>
          </p:cNvPr>
          <p:cNvSpPr txBox="1">
            <a:spLocks/>
          </p:cNvSpPr>
          <p:nvPr/>
        </p:nvSpPr>
        <p:spPr>
          <a:xfrm>
            <a:off x="2836628" y="1720396"/>
            <a:ext cx="2133172" cy="1084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400" dirty="0"/>
              <a:t>Разработать макетный образец ферментного катализатора и исследовать его свойства;</a:t>
            </a:r>
          </a:p>
          <a:p>
            <a:pPr marL="0" indent="0" algn="just">
              <a:buNone/>
            </a:pPr>
            <a:r>
              <a:rPr lang="ru-RU" sz="1400" dirty="0"/>
              <a:t>Рекрутировать 2 членов команды: экономиста и </a:t>
            </a:r>
            <a:r>
              <a:rPr lang="ru-RU" sz="1400" dirty="0" smtClean="0"/>
              <a:t>дизайнера</a:t>
            </a:r>
            <a:endParaRPr lang="ru-RU" sz="1400" dirty="0"/>
          </a:p>
        </p:txBody>
      </p:sp>
      <p:sp>
        <p:nvSpPr>
          <p:cNvPr id="52" name="Текст 31">
            <a:extLst>
              <a:ext uri="{FF2B5EF4-FFF2-40B4-BE49-F238E27FC236}">
                <a16:creationId xmlns:a16="http://schemas.microsoft.com/office/drawing/2014/main" id="{EFC30FAC-E9E5-427E-B670-7978BE575652}"/>
              </a:ext>
            </a:extLst>
          </p:cNvPr>
          <p:cNvSpPr txBox="1">
            <a:spLocks/>
          </p:cNvSpPr>
          <p:nvPr/>
        </p:nvSpPr>
        <p:spPr>
          <a:xfrm>
            <a:off x="7391070" y="1420037"/>
            <a:ext cx="2496392" cy="138054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100" dirty="0"/>
              <a:t>Провести испытания образа и продемонстрировать заказчикам;</a:t>
            </a:r>
          </a:p>
          <a:p>
            <a:pPr marL="0" indent="0" algn="just">
              <a:buNone/>
            </a:pPr>
            <a:r>
              <a:rPr lang="ru-RU" sz="1100" dirty="0"/>
              <a:t>Пройти с командой акселерационную программу </a:t>
            </a:r>
            <a:r>
              <a:rPr lang="ru-RU" sz="1100" dirty="0" err="1"/>
              <a:t>Сколково</a:t>
            </a:r>
            <a:r>
              <a:rPr lang="ru-RU" sz="1100" dirty="0"/>
              <a:t> и </a:t>
            </a:r>
            <a:r>
              <a:rPr lang="ru-RU" sz="1100" dirty="0" err="1"/>
              <a:t>Сбера</a:t>
            </a:r>
            <a:r>
              <a:rPr lang="ru-RU" sz="1100" dirty="0"/>
              <a:t>;</a:t>
            </a:r>
          </a:p>
          <a:p>
            <a:pPr marL="0" indent="0" algn="just">
              <a:buNone/>
            </a:pPr>
            <a:r>
              <a:rPr lang="ru-RU" sz="1100" dirty="0"/>
              <a:t>Получить грант "Студенческий </a:t>
            </a:r>
            <a:r>
              <a:rPr lang="ru-RU" sz="1100" dirty="0" err="1" smtClean="0"/>
              <a:t>стартап</a:t>
            </a:r>
            <a:r>
              <a:rPr lang="ru-RU" sz="1100" dirty="0" smtClean="0"/>
              <a:t>“</a:t>
            </a:r>
            <a:endParaRPr lang="ru-RU" sz="11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6861FF3-B902-4DEC-B46D-0F2E499C51C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14399" y="3354712"/>
            <a:ext cx="897542" cy="457200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20</a:t>
            </a:r>
            <a:r>
              <a:rPr lang="en-US" dirty="0" smtClean="0"/>
              <a:t>24</a:t>
            </a:r>
            <a:r>
              <a:rPr lang="ru-RU" dirty="0" smtClean="0"/>
              <a:t> </a:t>
            </a:r>
            <a:r>
              <a:rPr lang="ru-RU" dirty="0"/>
              <a:t>г.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5941AA2-C85B-41A7-9264-A0C66F32930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96596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ЯНВ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2C4BD3D3-C7A9-46F1-8ED8-AB8D1BB8926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75388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ФЕВ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73EDDDB-6509-4407-BA35-232AAF9F198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54180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МАР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33A061F-AC2A-4E3F-B448-DC6FEC307A5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32972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АПР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AC81818-8260-4E49-9FCC-569FDE30B0B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1764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МАЙ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1FD068B-6917-4C40-B40D-5F7B670EA7B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90556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ИЮН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EEAE71AD-30AF-4021-B577-B686EC6DA32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69348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ИЮЛ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D8E5FFBE-125E-43C8-A66E-DE8D2FE7AF3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48140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АВГ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209F81D-5EC6-4D97-B0C2-AC00081AB1A7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26932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СЕН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4A477EE3-A17C-4158-91E8-03A401BE96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05724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ОКТ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C477818B-3CAB-4A39-939D-99E98D2EE682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845160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НОЯ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A7907FC8-DAAF-4896-A2B1-C173BF2FAE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0633085" y="3502152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ДЕК</a:t>
            </a:r>
          </a:p>
        </p:txBody>
      </p:sp>
      <p:sp>
        <p:nvSpPr>
          <p:cNvPr id="11" name="Год">
            <a:extLst>
              <a:ext uri="{FF2B5EF4-FFF2-40B4-BE49-F238E27FC236}">
                <a16:creationId xmlns:a16="http://schemas.microsoft.com/office/drawing/2014/main" id="{44D29552-2F85-4F4F-9B7F-B79798681FB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4400" y="4292468"/>
            <a:ext cx="897542" cy="457200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20</a:t>
            </a:r>
            <a:r>
              <a:rPr lang="en-US" dirty="0" smtClean="0"/>
              <a:t>25</a:t>
            </a:r>
            <a:r>
              <a:rPr lang="ru-RU" dirty="0" smtClean="0"/>
              <a:t> </a:t>
            </a:r>
            <a:r>
              <a:rPr lang="ru-RU" dirty="0"/>
              <a:t>г.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FEC65619-A68A-4D21-9D17-40F8692EF19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69915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ЯНВ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9C4CCA5-A2BE-4897-994D-9B1669D69F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2757602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ФЕВ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0C5FD452-DC3E-4D62-B19B-0A79E604A8A8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545289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МАР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96D290B2-F312-4D9A-96C7-D40523406AC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332976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АПР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80E52477-0BA9-471B-B2C2-F1A03FCF188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5120663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МАЙ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70D1D022-03FA-47E6-8430-252C6D5B4C4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908350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ИЮН</a:t>
            </a:r>
          </a:p>
        </p:txBody>
      </p:sp>
      <p:sp>
        <p:nvSpPr>
          <p:cNvPr id="26" name="Текст 25">
            <a:extLst>
              <a:ext uri="{FF2B5EF4-FFF2-40B4-BE49-F238E27FC236}">
                <a16:creationId xmlns:a16="http://schemas.microsoft.com/office/drawing/2014/main" id="{FA7483FC-7290-41B1-B371-ECA1174519D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696037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ИЮЛ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D149E385-DCE9-4DC9-8F0A-F8BAF02D9797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483724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АВГ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B7A506EE-32D5-4685-97A6-8FDFEF238C4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8271411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СЕН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1787EDAC-5EAB-4A0D-9BD2-D6E9FD0B26A1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059098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ОКТ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E80CB353-63CA-4305-9748-807B6905DBFF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846785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НОЯ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1B52C010-5159-4F61-821F-E73647E7C06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10634472" y="4425696"/>
            <a:ext cx="640080" cy="201776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ru-RU"/>
              <a:t>ДЕК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AAE5EC1-092E-4A01-B866-C63F654AC3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3857808" y="2892556"/>
            <a:ext cx="3722" cy="5334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44DC497-37D3-454C-98C5-A4A1043E55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8639266" y="2922474"/>
            <a:ext cx="6667" cy="538024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FBB4508-2CA6-4A49-9EAD-91DB1B2051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598067" y="3425956"/>
            <a:ext cx="526925" cy="27492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8989049-2208-43EB-A323-1B5374E0A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382470" y="3460498"/>
            <a:ext cx="526925" cy="27492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6" name="Текст 31">
            <a:extLst>
              <a:ext uri="{FF2B5EF4-FFF2-40B4-BE49-F238E27FC236}">
                <a16:creationId xmlns:a16="http://schemas.microsoft.com/office/drawing/2014/main" id="{6E8FAB27-F000-4DFF-8595-B8ADBB6058E9}"/>
              </a:ext>
            </a:extLst>
          </p:cNvPr>
          <p:cNvSpPr txBox="1">
            <a:spLocks/>
          </p:cNvSpPr>
          <p:nvPr/>
        </p:nvSpPr>
        <p:spPr>
          <a:xfrm>
            <a:off x="2009987" y="5276088"/>
            <a:ext cx="3710684" cy="1340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400" dirty="0"/>
              <a:t>Демонстрация работоспособности технологии на полномасштабном полнофункциональном прототипе в условиях, соответствующих реальности;</a:t>
            </a:r>
          </a:p>
          <a:p>
            <a:pPr marL="0" indent="0" algn="just">
              <a:buNone/>
            </a:pPr>
            <a:r>
              <a:rPr lang="ru-RU" sz="1400" dirty="0"/>
              <a:t>Подтверждены параметры спроса, уточнены целевые параметры и характеристики продукта по результатам обратной связи от потенциальных потребителей. Достигнуто первое взаимодействие с </a:t>
            </a:r>
            <a:r>
              <a:rPr lang="ru-RU" sz="1400" dirty="0" smtClean="0"/>
              <a:t>потребителями/клиентами</a:t>
            </a:r>
            <a:endParaRPr lang="ru-RU" sz="1400" dirty="0"/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0C8EDAF4-CF26-40C7-AACE-2482D93233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3861530" y="4627472"/>
            <a:ext cx="2019" cy="537881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DC26F87-2877-496A-B506-6A562ACD90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598067" y="4352544"/>
            <a:ext cx="526925" cy="27492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72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 rtlCol="0"/>
          <a:lstStyle/>
          <a:p>
            <a:pPr rtl="0"/>
            <a:r>
              <a:rPr lang="ru-RU" dirty="0" smtClean="0"/>
              <a:t>КОМАНДА И КОМПЕТЕНЦИИ</a:t>
            </a:r>
            <a:endParaRPr lang="ru-RU" dirty="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6" t="19537" r="65304" b="46447"/>
          <a:stretch/>
        </p:blipFill>
        <p:spPr>
          <a:xfrm>
            <a:off x="815022" y="2271755"/>
            <a:ext cx="1811292" cy="165922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26314" y="2271755"/>
            <a:ext cx="18991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Юлия</a:t>
            </a:r>
            <a:r>
              <a:rPr lang="ru-RU" sz="1400" dirty="0"/>
              <a:t> </a:t>
            </a:r>
          </a:p>
          <a:p>
            <a:r>
              <a:rPr lang="ru-RU" sz="1400" dirty="0"/>
              <a:t>Инициатор / Автор главной идеи проекта и его предварительного обоснования</a:t>
            </a: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57" y="4404558"/>
            <a:ext cx="1811292" cy="1767254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454095" y="4394638"/>
            <a:ext cx="18991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Ксения</a:t>
            </a:r>
          </a:p>
          <a:p>
            <a:r>
              <a:rPr lang="ru-RU" sz="1400" dirty="0"/>
              <a:t>Аналитик / Изучение данных, полученных на </a:t>
            </a:r>
            <a:r>
              <a:rPr lang="ru-RU" sz="1400" dirty="0" err="1"/>
              <a:t>стартапе</a:t>
            </a:r>
            <a:r>
              <a:rPr lang="ru-RU" sz="1400" dirty="0"/>
              <a:t>; координация в верном направлении; анализ предложенных вариантов</a:t>
            </a: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037" y="2217740"/>
            <a:ext cx="1767254" cy="1767254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325" y="4318878"/>
            <a:ext cx="1767254" cy="1767254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014" y="2217740"/>
            <a:ext cx="1767254" cy="1767254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287291" y="2271755"/>
            <a:ext cx="18937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Полина</a:t>
            </a:r>
            <a:r>
              <a:rPr lang="ru-RU" sz="1400" dirty="0"/>
              <a:t>  </a:t>
            </a:r>
          </a:p>
          <a:p>
            <a:r>
              <a:rPr lang="ru-RU" sz="1400" dirty="0"/>
              <a:t>Оформитель / Выполнение оформительских работ; подготовка презентации к выступлению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335463" y="4335322"/>
            <a:ext cx="18937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Вероника</a:t>
            </a:r>
          </a:p>
          <a:p>
            <a:r>
              <a:rPr lang="ru-RU" sz="1400" dirty="0"/>
              <a:t>Исследователь ресурсов  / Изучение данных, полученных на </a:t>
            </a:r>
            <a:r>
              <a:rPr lang="ru-RU" sz="1400" dirty="0" err="1"/>
              <a:t>стартапе</a:t>
            </a:r>
            <a:r>
              <a:rPr lang="ru-RU" sz="1400" dirty="0"/>
              <a:t>; анализ и выбор подходящей информации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942853" y="2217740"/>
            <a:ext cx="17922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Анастасия</a:t>
            </a:r>
            <a:r>
              <a:rPr lang="ru-RU" sz="1400" dirty="0"/>
              <a:t> </a:t>
            </a:r>
          </a:p>
          <a:p>
            <a:r>
              <a:rPr lang="ru-RU" sz="1400" dirty="0"/>
              <a:t>Исполнитель / Выполнение технических работ и исследований проекта;</a:t>
            </a:r>
          </a:p>
        </p:txBody>
      </p:sp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3412" y="636791"/>
            <a:ext cx="4179570" cy="1524735"/>
          </a:xfrm>
        </p:spPr>
        <p:txBody>
          <a:bodyPr rtlCol="0"/>
          <a:lstStyle/>
          <a:p>
            <a:pPr algn="ctr" rtl="0"/>
            <a:r>
              <a:rPr lang="ru-RU" dirty="0" err="1" smtClean="0"/>
              <a:t>кОНТАКТЫ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AFFC60-19C3-4901-93F7-7AAF4C09F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3412" y="2259158"/>
            <a:ext cx="4179570" cy="2004161"/>
          </a:xfrm>
        </p:spPr>
        <p:txBody>
          <a:bodyPr rtlCol="0">
            <a:normAutofit/>
          </a:bodyPr>
          <a:lstStyle/>
          <a:p>
            <a:pPr algn="ctr"/>
            <a:r>
              <a:rPr lang="ru-RU" dirty="0"/>
              <a:t>Лидер группы – </a:t>
            </a:r>
            <a:r>
              <a:rPr lang="ru-RU" dirty="0" err="1"/>
              <a:t>Морева</a:t>
            </a:r>
            <a:r>
              <a:rPr lang="ru-RU" dirty="0"/>
              <a:t> Юлия Леонидовна +7 921 630 </a:t>
            </a:r>
            <a:r>
              <a:rPr lang="ru-RU" dirty="0" smtClean="0"/>
              <a:t>30 17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647" y="3539318"/>
            <a:ext cx="2255100" cy="213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Одиночная линия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14FED0-9A95-4A83-8CAA-A3BB5938F805}">
  <ds:schemaRefs>
    <ds:schemaRef ds:uri="http://schemas.microsoft.com/sharepoint/v3"/>
    <ds:schemaRef ds:uri="http://www.w3.org/XML/1998/namespace"/>
    <ds:schemaRef ds:uri="71af3243-3dd4-4a8d-8c0d-dd76da1f02a5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16c05727-aa75-4e4a-9b5f-8a80a1165891"/>
    <ds:schemaRef ds:uri="http://schemas.openxmlformats.org/package/2006/metadata/core-properties"/>
    <ds:schemaRef ds:uri="230e9df3-be65-4c73-a93b-d1236ebd677e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Certificate</Template>
  <TotalTime>0</TotalTime>
  <Words>508</Words>
  <Application>Microsoft Office PowerPoint</Application>
  <PresentationFormat>Широкоэкранный</PresentationFormat>
  <Paragraphs>128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Tenorite</vt:lpstr>
      <vt:lpstr>Одиночная линия</vt:lpstr>
      <vt:lpstr> Ферментный катализатор на полимерных носителях</vt:lpstr>
      <vt:lpstr>Концепт</vt:lpstr>
      <vt:lpstr>Целевая аудитория и решаемая проблема</vt:lpstr>
      <vt:lpstr>Описание предлагаемого решения и технологии</vt:lpstr>
      <vt:lpstr>КОНКУРЕНТЫ</vt:lpstr>
      <vt:lpstr>РЫНОК</vt:lpstr>
      <vt:lpstr>Текущий статус проекта</vt:lpstr>
      <vt:lpstr>РЕЗУЛЬТАТЫ АКСЕЛЕРАТОРА ПРОМТЕХДИЗАЙН</vt:lpstr>
      <vt:lpstr>Дорожная карта</vt:lpstr>
      <vt:lpstr>КОМАНДА И КОМПЕТЕНЦИИ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2021-06-15T17:20:32Z</dcterms:created>
  <dcterms:modified xsi:type="dcterms:W3CDTF">2023-12-13T19:21:50Z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