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  <p:sldMasterId id="214748365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11315700" cx="20104100"/>
  <p:notesSz cx="9947275" cy="68151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564">
          <p15:clr>
            <a:srgbClr val="000000"/>
          </p15:clr>
        </p15:guide>
        <p15:guide id="2" pos="6332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gzCaRYxODajJi+oxTIlEyVdueb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22E0063-B8D7-4F34-9C0D-5375F6E704B1}">
  <a:tblStyle styleId="{A22E0063-B8D7-4F34-9C0D-5375F6E704B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48F382C-A9C4-46C9-9F07-17661AB0474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564" orient="horz"/>
        <p:guide pos="633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3.png"/><Relationship Id="rId4" Type="http://schemas.openxmlformats.org/officeDocument/2006/relationships/image" Target="../media/image27.png"/><Relationship Id="rId5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2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g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g"/><Relationship Id="rId3" Type="http://schemas.openxmlformats.org/officeDocument/2006/relationships/image" Target="../media/image31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43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54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5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5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7800"/>
              <a:t>Время няни</a:t>
            </a:r>
            <a:endParaRPr sz="7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0" name="Google Shape;140;p12"/>
          <p:cNvSpPr txBox="1"/>
          <p:nvPr/>
        </p:nvSpPr>
        <p:spPr>
          <a:xfrm>
            <a:off x="976475" y="6663050"/>
            <a:ext cx="6289800" cy="29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lt1"/>
                </a:solidFill>
              </a:rPr>
              <a:t>Предоставление услуг няни</a:t>
            </a:r>
            <a:endParaRPr sz="3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id="146" name="Google Shape;146;p33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В наше время люди часто находятся в разъездах или работают длинными сменами. Возникает проблема: родителям не с кем оставить своих детей.</a:t>
            </a:r>
            <a:endParaRPr sz="3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В век, когда работа занимает в жизнях людей всё больше времени, услуги няни актуальны как никогда: в конце концов, не у всех есть возможность оставить ребёнка с родственниками или попросить посидеть с чадом друзей.</a:t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Наш проект поможет родителям, которые подолгу находятся на работе или уезжают в длительные командировки.</a:t>
            </a:r>
            <a:endParaRPr sz="3400"/>
          </a:p>
        </p:txBody>
      </p:sp>
      <p:pic>
        <p:nvPicPr>
          <p:cNvPr id="147" name="Google Shape;1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4376" y="3383300"/>
            <a:ext cx="8793149" cy="586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4"/>
          <p:cNvSpPr txBox="1"/>
          <p:nvPr>
            <p:ph type="title"/>
          </p:nvPr>
        </p:nvSpPr>
        <p:spPr>
          <a:xfrm>
            <a:off x="871538" y="9027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Проблема клиента, которую мы решаем:</a:t>
            </a:r>
            <a:endParaRPr/>
          </a:p>
        </p:txBody>
      </p:sp>
      <p:sp>
        <p:nvSpPr>
          <p:cNvPr id="153" name="Google Shape;153;p3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Родителям с высокой занятостью не с кем оставить </a:t>
            </a:r>
            <a:r>
              <a:rPr lang="ru-RU" sz="3400"/>
              <a:t>ребенка</a:t>
            </a:r>
            <a:r>
              <a:rPr lang="ru-RU" sz="3400"/>
              <a:t> (детей)</a:t>
            </a:r>
            <a:endParaRPr sz="3400"/>
          </a:p>
        </p:txBody>
      </p:sp>
      <p:sp>
        <p:nvSpPr>
          <p:cNvPr id="154" name="Google Shape;154;p34"/>
          <p:cNvSpPr txBox="1"/>
          <p:nvPr>
            <p:ph idx="3" type="body"/>
          </p:nvPr>
        </p:nvSpPr>
        <p:spPr>
          <a:xfrm>
            <a:off x="10520013" y="3861900"/>
            <a:ext cx="8793300" cy="6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AutoNum type="arabicPeriod"/>
            </a:pPr>
            <a:r>
              <a:rPr lang="ru-RU" sz="3400"/>
              <a:t>Детский сад подходит не для всех </a:t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AutoNum type="arabicPeriod"/>
            </a:pPr>
            <a:r>
              <a:rPr lang="ru-RU" sz="3400"/>
              <a:t>Цены уже существующих компаний, предлагающих услуги няни, не всегда удовлетворяют клиента</a:t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AutoNum type="arabicPeriod"/>
            </a:pPr>
            <a:r>
              <a:rPr lang="ru-RU" sz="3400"/>
              <a:t>Существующие компании имеют довольно узкий перечень услуг</a:t>
            </a:r>
            <a:endParaRPr sz="3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AutoNum type="arabicPeriod"/>
            </a:pPr>
            <a:r>
              <a:rPr lang="ru-RU" sz="3400"/>
              <a:t>Не во всех компаниях, предоставляющих услуги няни, сотрудники имеют специальное образование</a:t>
            </a:r>
            <a:endParaRPr sz="3400"/>
          </a:p>
        </p:txBody>
      </p:sp>
      <p:sp>
        <p:nvSpPr>
          <p:cNvPr id="155" name="Google Shape;155;p34"/>
          <p:cNvSpPr txBox="1"/>
          <p:nvPr>
            <p:ph idx="4" type="body"/>
          </p:nvPr>
        </p:nvSpPr>
        <p:spPr>
          <a:xfrm>
            <a:off x="10520025" y="1986150"/>
            <a:ext cx="87933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400"/>
              <a:t>Почему существующих вариантов решения не достаточно?</a:t>
            </a:r>
            <a:endParaRPr b="1" sz="3400"/>
          </a:p>
        </p:txBody>
      </p:sp>
      <p:pic>
        <p:nvPicPr>
          <p:cNvPr id="156" name="Google Shape;15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550" y="4453975"/>
            <a:ext cx="8563600" cy="57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5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62" name="Google Shape;162;p35"/>
          <p:cNvSpPr txBox="1"/>
          <p:nvPr>
            <p:ph type="title"/>
          </p:nvPr>
        </p:nvSpPr>
        <p:spPr>
          <a:xfrm>
            <a:off x="894588" y="8177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Что мы предлагаем?</a:t>
            </a:r>
            <a:endParaRPr/>
          </a:p>
        </p:txBody>
      </p:sp>
      <p:sp>
        <p:nvSpPr>
          <p:cNvPr id="163" name="Google Shape;163;p35"/>
          <p:cNvSpPr txBox="1"/>
          <p:nvPr>
            <p:ph idx="2" type="body"/>
          </p:nvPr>
        </p:nvSpPr>
        <p:spPr>
          <a:xfrm>
            <a:off x="693550" y="3467250"/>
            <a:ext cx="18424800" cy="43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Мы предлагаем:</a:t>
            </a:r>
            <a:endParaRPr sz="3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ru-RU" sz="3400"/>
              <a:t>Вызов няни на час и более, срочно и по расписанию, на сутки</a:t>
            </a:r>
            <a:endParaRPr sz="3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ru-RU" sz="3400"/>
              <a:t>Почасовая оплата по фиксированным тарифам на услуги</a:t>
            </a:r>
            <a:endParaRPr sz="3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-444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ru-RU" sz="3400"/>
              <a:t>Сотрудники со специальным образованием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69" name="Google Shape;169;p36"/>
          <p:cNvSpPr/>
          <p:nvPr/>
        </p:nvSpPr>
        <p:spPr>
          <a:xfrm>
            <a:off x="1205015" y="2512484"/>
            <a:ext cx="16094842" cy="1446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91425" wrap="square" tIns="15235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Наши потребители (целевая группа): 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Родители с  детьми в возрасте от нескольких месяцев.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Наши конкуренты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0" name="Google Shape;170;p36"/>
          <p:cNvGraphicFramePr/>
          <p:nvPr/>
        </p:nvGraphicFramePr>
        <p:xfrm>
          <a:off x="1205014" y="424631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{A22E0063-B8D7-4F34-9C0D-5375F6E704B1}</a:tableStyleId>
              </a:tblPr>
              <a:tblGrid>
                <a:gridCol w="4369675"/>
                <a:gridCol w="5460625"/>
                <a:gridCol w="3488575"/>
                <a:gridCol w="4515500"/>
              </a:tblGrid>
              <a:tr h="382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Наименование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 anchor="ctr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             </a:t>
                      </a:r>
                      <a:r>
                        <a:rPr lang="ru-RU" sz="2400" u="none" cap="none" strike="noStrike"/>
                        <a:t>Характеристика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 anchor="ctr"/>
                </a:tc>
                <a:tc hMerge="1"/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Выводы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 anchor="ctr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27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сильных сторон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 anchor="ctr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слабых сторон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 anchor="ctr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4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Home&amp;Kids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Известность.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 </a:t>
                      </a:r>
                      <a:r>
                        <a:rPr lang="ru-RU" sz="2400" u="none" cap="none" strike="noStrike"/>
                        <a:t>Большой персонал. Имеют лицензию.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Сотрудники без образования. 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Занимаются обычн</a:t>
                      </a:r>
                      <a:r>
                        <a:rPr lang="ru-RU" sz="2400"/>
                        <a:t>ым </a:t>
                      </a:r>
                      <a:r>
                        <a:rPr lang="ru-RU" sz="2400"/>
                        <a:t>подбором</a:t>
                      </a:r>
                      <a:r>
                        <a:rPr lang="ru-RU" sz="2400" u="none" cap="none" strike="noStrike"/>
                        <a:t> няни. Не оказывают такие услуги, которые будем оказывать мы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503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 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/>
                </a:tc>
              </a:tr>
              <a:tr h="257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	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Gouverneur International</a:t>
                      </a:r>
                      <a:endParaRPr b="1" i="1"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Большой персонал нянь со знанием иностранных языков. Имеют филиалы не только в России, но и в Зарубежных странах. 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Не всем клиентам подойдут такие няни. Высокие цены. 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/>
                        <a:t>Обычная подборка няни для клиента. Не оказывают такие услуги, которые будем оказывать мы. У нас цены лучше. 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8900" marB="0" marR="8900" marL="89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/>
              <a:t>Бизнес-модель</a:t>
            </a:r>
            <a:endParaRPr sz="2800"/>
          </a:p>
        </p:txBody>
      </p:sp>
      <p:graphicFrame>
        <p:nvGraphicFramePr>
          <p:cNvPr id="176" name="Google Shape;176;p37"/>
          <p:cNvGraphicFramePr/>
          <p:nvPr/>
        </p:nvGraphicFramePr>
        <p:xfrm>
          <a:off x="3737811" y="265547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{A22E0063-B8D7-4F34-9C0D-5375F6E704B1}</a:tableStyleId>
              </a:tblPr>
              <a:tblGrid>
                <a:gridCol w="6241500"/>
                <a:gridCol w="6386975"/>
              </a:tblGrid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Услуга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Цена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Провести время с ребенком </a:t>
                      </a:r>
                      <a:r>
                        <a:rPr lang="ru-RU" sz="2600"/>
                        <a:t>днем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1 час/ 100р. (с 6:00 до 23:00)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Провести время с ребенком ночью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1 час/ 350р. (с 22:00 до 7:00)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Забрать/отвезти ребенка 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350р.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Покормить ребенка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70р/ 1 раз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7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Сделать с ребенком домашнее задание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550р.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Погулять с ребенком на улице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1 час/ 100р. 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59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Уложить спать ребенка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cap="none" strike="noStrike"/>
                        <a:t>100р.</a:t>
                      </a:r>
                      <a:endParaRPr sz="2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177" name="Google Shape;177;p37"/>
          <p:cNvSpPr txBox="1"/>
          <p:nvPr>
            <p:ph idx="2" type="body"/>
          </p:nvPr>
        </p:nvSpPr>
        <p:spPr>
          <a:xfrm>
            <a:off x="1034997" y="8222449"/>
            <a:ext cx="141537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/>
              <a:t>Окупаемость Проекта: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/>
              <a:t>В 1 месяц мы получим чистую прибыль в размере </a:t>
            </a:r>
            <a:r>
              <a:rPr b="1" lang="ru-RU" sz="2800"/>
              <a:t>25 тыс. руб.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/>
              <a:t>Во 2 месяце мы получим чистую прибыль в размере </a:t>
            </a:r>
            <a:r>
              <a:rPr b="1" lang="ru-RU" sz="2800"/>
              <a:t>240 тыс. руб.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/>
              <a:t>Следовательно, делаем вывод, что мы окупаемся во втором  месяце.</a:t>
            </a:r>
            <a:endParaRPr/>
          </a:p>
        </p:txBody>
      </p:sp>
      <p:sp>
        <p:nvSpPr>
          <p:cNvPr id="178" name="Google Shape;178;p37"/>
          <p:cNvSpPr/>
          <p:nvPr/>
        </p:nvSpPr>
        <p:spPr>
          <a:xfrm>
            <a:off x="5761427" y="1779379"/>
            <a:ext cx="858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Доходы по Проекту (прайс-лист наших услуг):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84" name="Google Shape;184;p38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/>
              <a:t>Предварительные договоренности и инвесторы: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ru-RU" sz="3600"/>
              <a:t>Образовательная платформа SUMMART (международная)</a:t>
            </a:r>
            <a:endParaRPr sz="36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ru-RU" sz="3600"/>
              <a:t>Онлайн школа ЗНАНИЯ (отечественная) 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ru-RU" sz="3600"/>
              <a:t>Поставщики электроники ТОl «TITANIUM»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ru-RU" sz="3600"/>
              <a:t>Фонд помощи семьям OLIEG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продвижения и затраты</a:t>
            </a:r>
            <a:endParaRPr/>
          </a:p>
        </p:txBody>
      </p:sp>
      <p:sp>
        <p:nvSpPr>
          <p:cNvPr id="190" name="Google Shape;190;p40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FF0000"/>
                </a:solidFill>
              </a:rPr>
              <a:t> </a:t>
            </a:r>
            <a:endParaRPr sz="1100">
              <a:solidFill>
                <a:srgbClr val="FF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-RU" sz="1100"/>
              <a:t> </a:t>
            </a:r>
            <a:endParaRPr b="1" sz="1100"/>
          </a:p>
        </p:txBody>
      </p:sp>
      <p:graphicFrame>
        <p:nvGraphicFramePr>
          <p:cNvPr id="191" name="Google Shape;191;p40"/>
          <p:cNvGraphicFramePr/>
          <p:nvPr/>
        </p:nvGraphicFramePr>
        <p:xfrm>
          <a:off x="11511713" y="1848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{A48F382C-A9C4-46C9-9F07-17661AB04748}</a:tableStyleId>
              </a:tblPr>
              <a:tblGrid>
                <a:gridCol w="1003625"/>
                <a:gridCol w="4395525"/>
                <a:gridCol w="2776675"/>
              </a:tblGrid>
              <a:tr h="11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900"/>
                        <a:t>№</a:t>
                      </a:r>
                      <a:endParaRPr b="1" sz="2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300"/>
                        <a:t>Наименование</a:t>
                      </a:r>
                      <a:endParaRPr b="1" sz="23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/>
                        <a:t>Итого, </a:t>
                      </a:r>
                      <a:endParaRPr b="1" sz="2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/>
                        <a:t>руб./мес.</a:t>
                      </a:r>
                      <a:endParaRPr b="1" sz="2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9667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600"/>
                        <a:t>Производственные затраты</a:t>
                      </a:r>
                      <a:endParaRPr b="1" sz="26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 hMerge="1"/>
                <a:tc hMerge="1"/>
              </a:tr>
              <a:tr h="9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Аренда помещения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6.000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103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</a:t>
                      </a:r>
                      <a:endParaRPr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НДС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40.000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9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Страховые взносы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87.000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9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4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Коммунальные платежи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3.500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9667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600">
                          <a:solidFill>
                            <a:schemeClr val="dk1"/>
                          </a:solidFill>
                        </a:rPr>
                        <a:t>Административные затраты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 hMerge="1"/>
                <a:tc hMerge="1"/>
              </a:tr>
              <a:tr h="97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Заработная плата </a:t>
                      </a: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наемного</a:t>
                      </a: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 работника (15 человек)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15.000/на чел.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9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Реклама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14.000</a:t>
                      </a:r>
                      <a:endParaRPr sz="24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92" name="Google Shape;192;p40"/>
          <p:cNvGraphicFramePr/>
          <p:nvPr/>
        </p:nvGraphicFramePr>
        <p:xfrm>
          <a:off x="304800" y="1848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{A48F382C-A9C4-46C9-9F07-17661AB04748}</a:tableStyleId>
              </a:tblPr>
              <a:tblGrid>
                <a:gridCol w="3645975"/>
                <a:gridCol w="6904075"/>
              </a:tblGrid>
              <a:tr h="252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/>
                        <a:t>Новые игроки на рынке</a:t>
                      </a:r>
                      <a:endParaRPr b="1" sz="2000"/>
                    </a:p>
                    <a:p>
                      <a:pPr indent="-355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-"/>
                      </a:pPr>
                      <a:r>
                        <a:rPr lang="ru-RU" sz="2000"/>
                        <a:t>наличие свободной ниши;</a:t>
                      </a:r>
                      <a:endParaRPr sz="2000"/>
                    </a:p>
                    <a:p>
                      <a:pPr indent="-355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-"/>
                      </a:pPr>
                      <a:r>
                        <a:rPr lang="ru-RU" sz="2000"/>
                        <a:t>уникальность продукта;</a:t>
                      </a:r>
                      <a:endParaRPr sz="2000"/>
                    </a:p>
                    <a:p>
                      <a:pPr indent="-355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-"/>
                      </a:pPr>
                      <a:r>
                        <a:rPr lang="ru-RU" sz="2000"/>
                        <a:t>приверженность потребителя к </a:t>
                      </a:r>
                      <a:r>
                        <a:rPr lang="ru-RU" sz="2000"/>
                        <a:t>определенным</a:t>
                      </a:r>
                      <a:r>
                        <a:rPr lang="ru-RU" sz="2000"/>
                        <a:t> маркам</a:t>
                      </a:r>
                      <a:endParaRPr sz="2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683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200"/>
                        <a:buChar char="-"/>
                      </a:pPr>
                      <a:r>
                        <a:rPr lang="ru-RU" sz="2200"/>
                        <a:t>Вызов няни на час и более, срочно  по расписанию. </a:t>
                      </a:r>
                      <a:endParaRPr sz="2200"/>
                    </a:p>
                    <a:p>
                      <a:pPr indent="-3683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200"/>
                        <a:buChar char="-"/>
                      </a:pPr>
                      <a:r>
                        <a:rPr lang="ru-RU" sz="2200"/>
                        <a:t>Почасовая оплата по фиксированным тарифам. </a:t>
                      </a:r>
                      <a:endParaRPr sz="2200"/>
                    </a:p>
                    <a:p>
                      <a:pPr indent="-3683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200"/>
                        <a:buChar char="-"/>
                      </a:pPr>
                      <a:r>
                        <a:rPr lang="ru-RU" sz="2200"/>
                        <a:t>Доверьте ребенка нам и спокойно занимайтесь своими делами.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69475">
                <a:tc>
                  <a:txBody>
                    <a:bodyPr/>
                    <a:lstStyle/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Char char="-"/>
                      </a:pPr>
                      <a:r>
                        <a:rPr lang="ru-RU" sz="2400"/>
                        <a:t>наши конкурентные преимущества (гибкость цен, реклама, новая продукция, ка-чество обслуживания, повышение </a:t>
                      </a:r>
                      <a:r>
                        <a:rPr lang="ru-RU" sz="2400"/>
                        <a:t>гарантии</a:t>
                      </a:r>
                      <a:r>
                        <a:rPr lang="ru-RU" sz="2400"/>
                        <a:t> на продукт)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/>
                        <a:t>1</a:t>
                      </a:r>
                      <a:r>
                        <a:rPr b="1" lang="ru-RU" sz="2200"/>
                        <a:t>. Скорость!</a:t>
                      </a:r>
                      <a:endParaRPr b="1"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Через час после заполнения заявки, няня уже у вас за счет гибкой системы распределения заказов.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/>
                        <a:t>2. Безопасность!</a:t>
                      </a:r>
                      <a:endParaRPr b="1"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Все наши няни проходят обязательное медицинское и психологическое об-следование и имеют НАСТОЯЩУЮ медицинскую книжку.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/>
                        <a:t>3. Контроль!</a:t>
                      </a:r>
                      <a:endParaRPr b="1"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Вы всегда будете в курсе, что проис-ходит с вашим ребенком, так как наши няни в обязательном порядке будут поддерживать с Вами общение в лю-бой из соц. сетей, а также вы можете позвонить по видеосвязи и проверить своего ребенка.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/>
                        <a:t>4.Опыт! </a:t>
                      </a:r>
                      <a:endParaRPr b="1"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Регулярно подтверждают свою квали-фикацию и непрерывно продолжают профессионально развиваться.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9"/>
          <p:cNvPicPr preferRelativeResize="0"/>
          <p:nvPr/>
        </p:nvPicPr>
        <p:blipFill rotWithShape="1">
          <a:blip r:embed="rId3">
            <a:alphaModFix amt="48000"/>
          </a:blip>
          <a:srcRect b="34928" l="12508" r="19245" t="15043"/>
          <a:stretch/>
        </p:blipFill>
        <p:spPr>
          <a:xfrm>
            <a:off x="6534041" y="-4598556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99" name="Google Shape;199;p39"/>
          <p:cNvSpPr txBox="1"/>
          <p:nvPr>
            <p:ph idx="2" type="body"/>
          </p:nvPr>
        </p:nvSpPr>
        <p:spPr>
          <a:xfrm>
            <a:off x="1312604" y="757809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Руководитель, основатель идеи;</a:t>
            </a:r>
            <a:br>
              <a:rPr lang="ru-RU"/>
            </a:b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Студентка </a:t>
            </a:r>
            <a:r>
              <a:rPr lang="ru-RU"/>
              <a:t>Пермского</a:t>
            </a:r>
            <a:r>
              <a:rPr lang="ru-RU"/>
              <a:t> гос. национально-исследовательского университета</a:t>
            </a:r>
            <a:endParaRPr/>
          </a:p>
        </p:txBody>
      </p:sp>
      <p:pic>
        <p:nvPicPr>
          <p:cNvPr id="200" name="Google Shape;200;p3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2253887" y="3962763"/>
            <a:ext cx="2139900" cy="21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9"/>
          <p:cNvSpPr txBox="1"/>
          <p:nvPr>
            <p:ph idx="4" type="body"/>
          </p:nvPr>
        </p:nvSpPr>
        <p:spPr>
          <a:xfrm>
            <a:off x="131260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Самарина Яна Сергеевна</a:t>
            </a:r>
            <a:endParaRPr/>
          </a:p>
        </p:txBody>
      </p:sp>
      <p:sp>
        <p:nvSpPr>
          <p:cNvPr id="202" name="Google Shape;202;p39"/>
          <p:cNvSpPr txBox="1"/>
          <p:nvPr>
            <p:ph idx="5" type="body"/>
          </p:nvPr>
        </p:nvSpPr>
        <p:spPr>
          <a:xfrm>
            <a:off x="7290059" y="7512743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Исполнитель;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Студентка Пермского гос. национально-исследовательского университета</a:t>
            </a:r>
            <a:endParaRPr/>
          </a:p>
        </p:txBody>
      </p:sp>
      <p:pic>
        <p:nvPicPr>
          <p:cNvPr id="203" name="Google Shape;203;p39"/>
          <p:cNvPicPr preferRelativeResize="0"/>
          <p:nvPr>
            <p:ph idx="6" type="pic"/>
          </p:nvPr>
        </p:nvPicPr>
        <p:blipFill rotWithShape="1">
          <a:blip r:embed="rId5">
            <a:alphaModFix/>
          </a:blip>
          <a:srcRect b="0" l="2874" r="2874" t="0"/>
          <a:stretch/>
        </p:blipFill>
        <p:spPr>
          <a:xfrm>
            <a:off x="8287379" y="3962702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9"/>
          <p:cNvSpPr txBox="1"/>
          <p:nvPr>
            <p:ph idx="7" type="body"/>
          </p:nvPr>
        </p:nvSpPr>
        <p:spPr>
          <a:xfrm>
            <a:off x="7290058" y="6608676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Байнарович Елизавета Игоревна</a:t>
            </a:r>
            <a:endParaRPr/>
          </a:p>
        </p:txBody>
      </p:sp>
      <p:sp>
        <p:nvSpPr>
          <p:cNvPr id="205" name="Google Shape;205;p39"/>
          <p:cNvSpPr txBox="1"/>
          <p:nvPr>
            <p:ph idx="8" type="body"/>
          </p:nvPr>
        </p:nvSpPr>
        <p:spPr>
          <a:xfrm>
            <a:off x="13851542" y="751269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Директор по маркетингу;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Студентка Пермского гос. национально-исследовательского университета</a:t>
            </a:r>
            <a:endParaRPr/>
          </a:p>
        </p:txBody>
      </p:sp>
      <p:pic>
        <p:nvPicPr>
          <p:cNvPr id="206" name="Google Shape;206;p39"/>
          <p:cNvPicPr preferRelativeResize="0"/>
          <p:nvPr>
            <p:ph idx="9" type="pic"/>
          </p:nvPr>
        </p:nvPicPr>
        <p:blipFill rotWithShape="1">
          <a:blip r:embed="rId6">
            <a:alphaModFix/>
          </a:blip>
          <a:srcRect b="0" l="28642" r="28638" t="0"/>
          <a:stretch/>
        </p:blipFill>
        <p:spPr>
          <a:xfrm>
            <a:off x="14848876" y="3962708"/>
            <a:ext cx="2139951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9"/>
          <p:cNvSpPr txBox="1"/>
          <p:nvPr>
            <p:ph idx="13" type="body"/>
          </p:nvPr>
        </p:nvSpPr>
        <p:spPr>
          <a:xfrm>
            <a:off x="13763902" y="6569487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Бекирова Валерия Вадимовна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1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ru-RU"/>
              <a:t>Контакты</a:t>
            </a:r>
            <a:endParaRPr/>
          </a:p>
        </p:txBody>
      </p:sp>
      <p:sp>
        <p:nvSpPr>
          <p:cNvPr id="214" name="Google Shape;214;p41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Website.ru </a:t>
            </a:r>
            <a:endParaRPr/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2800">
                <a:solidFill>
                  <a:schemeClr val="dk1"/>
                </a:solidFill>
              </a:rPr>
              <a:t>800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2800">
                <a:solidFill>
                  <a:schemeClr val="dk1"/>
                </a:solidFill>
              </a:rPr>
              <a:t>551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>
                <a:solidFill>
                  <a:schemeClr val="dk1"/>
                </a:solidFill>
              </a:rPr>
              <a:t>35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>
                <a:solidFill>
                  <a:schemeClr val="dk1"/>
                </a:solidFill>
              </a:rPr>
              <a:t>35</a:t>
            </a:r>
            <a:endParaRPr/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</a:rPr>
              <a:t>babysittime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@mail.ru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