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6" r:id="rId10"/>
    <p:sldId id="269" r:id="rId11"/>
    <p:sldId id="2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83C1ACB-7DBA-4E20-A0BC-FE5DD7F1E75F}">
          <p14:sldIdLst>
            <p14:sldId id="256"/>
          </p14:sldIdLst>
        </p14:section>
        <p14:section name="Раздел без заголовка" id="{7ECAC200-DCBE-4496-A9FF-AD607C7357DB}">
          <p14:sldIdLst>
            <p14:sldId id="258"/>
            <p14:sldId id="259"/>
            <p14:sldId id="261"/>
            <p14:sldId id="260"/>
            <p14:sldId id="262"/>
            <p14:sldId id="263"/>
            <p14:sldId id="264"/>
            <p14:sldId id="266"/>
            <p14:sldId id="269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969" autoAdjust="0"/>
  </p:normalViewPr>
  <p:slideViewPr>
    <p:cSldViewPr snapToGrid="0">
      <p:cViewPr varScale="1">
        <p:scale>
          <a:sx n="58" d="100"/>
          <a:sy n="58" d="100"/>
        </p:scale>
        <p:origin x="90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eks\Desktop\&#1051;&#1080;&#1089;&#1090;%20Microsoft%20Excel%20(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eks\Downloads\1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eks\Downloads\1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eks\Downloads\1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919072615923"/>
          <c:y val="4.2053181269814756E-2"/>
          <c:w val="0.82505774278215227"/>
          <c:h val="0.7285314462504787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Лист1!$F$2:$F$252</c:f>
              <c:numCache>
                <c:formatCode>0.00</c:formatCode>
                <c:ptCount val="251"/>
                <c:pt idx="0">
                  <c:v>4.2610234754211387</c:v>
                </c:pt>
                <c:pt idx="1">
                  <c:v>4.2479659396016061</c:v>
                </c:pt>
                <c:pt idx="2">
                  <c:v>4.2349881866599501</c:v>
                </c:pt>
                <c:pt idx="3">
                  <c:v>4.2220894876009876</c:v>
                </c:pt>
                <c:pt idx="4">
                  <c:v>4.2092691222839003</c:v>
                </c:pt>
                <c:pt idx="5">
                  <c:v>4.1965263792882199</c:v>
                </c:pt>
                <c:pt idx="6">
                  <c:v>4.1838605557822204</c:v>
                </c:pt>
                <c:pt idx="7">
                  <c:v>4.1712709573937055</c:v>
                </c:pt>
                <c:pt idx="8">
                  <c:v>4.1587568980831069</c:v>
                </c:pt>
                <c:pt idx="9">
                  <c:v>4.1463177000188693</c:v>
                </c:pt>
                <c:pt idx="10">
                  <c:v>4.133952693455063</c:v>
                </c:pt>
                <c:pt idx="11">
                  <c:v>4.1216612166111739</c:v>
                </c:pt>
                <c:pt idx="12">
                  <c:v>4.1094426155540456</c:v>
                </c:pt>
                <c:pt idx="13">
                  <c:v>4.0972962440818961</c:v>
                </c:pt>
                <c:pt idx="14">
                  <c:v>4.0852214636104049</c:v>
                </c:pt>
                <c:pt idx="15">
                  <c:v>4.07321764306079</c:v>
                </c:pt>
                <c:pt idx="16">
                  <c:v>4.0612841587498725</c:v>
                </c:pt>
                <c:pt idx="17">
                  <c:v>4.049420394282043</c:v>
                </c:pt>
                <c:pt idx="18">
                  <c:v>4.0376257404431435</c:v>
                </c:pt>
                <c:pt idx="19">
                  <c:v>4.0258995950961758</c:v>
                </c:pt>
                <c:pt idx="20">
                  <c:v>4.0142413630788356</c:v>
                </c:pt>
                <c:pt idx="21">
                  <c:v>4.0026504561028142</c:v>
                </c:pt>
                <c:pt idx="22">
                  <c:v>3.9911262926548474</c:v>
                </c:pt>
                <c:pt idx="23">
                  <c:v>3.9796682978994569</c:v>
                </c:pt>
                <c:pt idx="24">
                  <c:v>3.9682759035833759</c:v>
                </c:pt>
                <c:pt idx="25">
                  <c:v>3.9569485479416038</c:v>
                </c:pt>
                <c:pt idx="26">
                  <c:v>3.945685675605064</c:v>
                </c:pt>
                <c:pt idx="27">
                  <c:v>3.9344867375098409</c:v>
                </c:pt>
                <c:pt idx="28">
                  <c:v>3.923351190807951</c:v>
                </c:pt>
                <c:pt idx="29">
                  <c:v>3.9122784987796302</c:v>
                </c:pt>
                <c:pt idx="30">
                  <c:v>3.9012681307470984</c:v>
                </c:pt>
                <c:pt idx="31">
                  <c:v>3.8903195619897808</c:v>
                </c:pt>
                <c:pt idx="32">
                  <c:v>3.8794322736609468</c:v>
                </c:pt>
                <c:pt idx="33">
                  <c:v>3.8686057527057502</c:v>
                </c:pt>
                <c:pt idx="34">
                  <c:v>3.8578394917806351</c:v>
                </c:pt>
                <c:pt idx="35">
                  <c:v>3.8471329891740829</c:v>
                </c:pt>
                <c:pt idx="36">
                  <c:v>3.8364857487286788</c:v>
                </c:pt>
                <c:pt idx="37">
                  <c:v>3.8258972797644657</c:v>
                </c:pt>
                <c:pt idx="38">
                  <c:v>3.8153670970035654</c:v>
                </c:pt>
                <c:pt idx="39">
                  <c:v>3.804894720496041</c:v>
                </c:pt>
                <c:pt idx="40">
                  <c:v>3.7944796755469756</c:v>
                </c:pt>
                <c:pt idx="41">
                  <c:v>3.784121492644748</c:v>
                </c:pt>
                <c:pt idx="42">
                  <c:v>3.773819707390476</c:v>
                </c:pt>
                <c:pt idx="43">
                  <c:v>3.7635738604286151</c:v>
                </c:pt>
                <c:pt idx="44">
                  <c:v>3.7533834973786786</c:v>
                </c:pt>
                <c:pt idx="45">
                  <c:v>3.7432481687680661</c:v>
                </c:pt>
                <c:pt idx="46">
                  <c:v>3.7331674299659774</c:v>
                </c:pt>
                <c:pt idx="47">
                  <c:v>3.7231408411183953</c:v>
                </c:pt>
                <c:pt idx="48">
                  <c:v>3.7131679670841056</c:v>
                </c:pt>
                <c:pt idx="49">
                  <c:v>3.7032483773717484</c:v>
                </c:pt>
                <c:pt idx="50">
                  <c:v>3.6933816460778726</c:v>
                </c:pt>
                <c:pt idx="51">
                  <c:v>3.6835673518259835</c:v>
                </c:pt>
                <c:pt idx="52">
                  <c:v>3.673805077706549</c:v>
                </c:pt>
                <c:pt idx="53">
                  <c:v>3.6640944112179716</c:v>
                </c:pt>
                <c:pt idx="54">
                  <c:v>3.6544349442084783</c:v>
                </c:pt>
                <c:pt idx="55">
                  <c:v>3.6448262728189436</c:v>
                </c:pt>
                <c:pt idx="56">
                  <c:v>3.6352679974265945</c:v>
                </c:pt>
                <c:pt idx="57">
                  <c:v>3.6257597225896179</c:v>
                </c:pt>
                <c:pt idx="58">
                  <c:v>3.6163010569926168</c:v>
                </c:pt>
                <c:pt idx="59">
                  <c:v>3.6068916133929343</c:v>
                </c:pt>
                <c:pt idx="60">
                  <c:v>3.5975310085677985</c:v>
                </c:pt>
                <c:pt idx="61">
                  <c:v>3.5882188632623002</c:v>
                </c:pt>
                <c:pt idx="62">
                  <c:v>3.578954802138171</c:v>
                </c:pt>
                <c:pt idx="63">
                  <c:v>3.5697384537233536</c:v>
                </c:pt>
                <c:pt idx="64">
                  <c:v>3.560569450362348</c:v>
                </c:pt>
                <c:pt idx="65">
                  <c:v>3.5514474281673212</c:v>
                </c:pt>
                <c:pt idx="66">
                  <c:v>3.5423720269699723</c:v>
                </c:pt>
                <c:pt idx="67">
                  <c:v>3.5333428902741257</c:v>
                </c:pt>
                <c:pt idx="68">
                  <c:v>3.5243596652090496</c:v>
                </c:pt>
                <c:pt idx="69">
                  <c:v>3.5154220024834881</c:v>
                </c:pt>
                <c:pt idx="70">
                  <c:v>3.5065295563403884</c:v>
                </c:pt>
                <c:pt idx="71">
                  <c:v>3.4976819845123148</c:v>
                </c:pt>
                <c:pt idx="72">
                  <c:v>3.4888789481775322</c:v>
                </c:pt>
                <c:pt idx="73">
                  <c:v>3.4801201119167549</c:v>
                </c:pt>
                <c:pt idx="74">
                  <c:v>3.4714051436705469</c:v>
                </c:pt>
                <c:pt idx="75">
                  <c:v>3.462733714697356</c:v>
                </c:pt>
                <c:pt idx="76">
                  <c:v>3.4541054995321763</c:v>
                </c:pt>
                <c:pt idx="77">
                  <c:v>3.4455201759458292</c:v>
                </c:pt>
                <c:pt idx="78">
                  <c:v>3.4369774249048506</c:v>
                </c:pt>
                <c:pt idx="79">
                  <c:v>3.4284769305319713</c:v>
                </c:pt>
                <c:pt idx="80">
                  <c:v>3.4200183800671797</c:v>
                </c:pt>
                <c:pt idx="81">
                  <c:v>3.4116014638293679</c:v>
                </c:pt>
                <c:pt idx="82">
                  <c:v>3.4032258751785345</c:v>
                </c:pt>
                <c:pt idx="83">
                  <c:v>3.3948913104785481</c:v>
                </c:pt>
                <c:pt idx="84">
                  <c:v>3.386597469060451</c:v>
                </c:pt>
                <c:pt idx="85">
                  <c:v>3.3783440531863058</c:v>
                </c:pt>
                <c:pt idx="86">
                  <c:v>3.3701307680135679</c:v>
                </c:pt>
                <c:pt idx="87">
                  <c:v>3.3619573215599705</c:v>
                </c:pt>
                <c:pt idx="88">
                  <c:v>3.3538234246689287</c:v>
                </c:pt>
                <c:pt idx="89">
                  <c:v>3.3457287909754352</c:v>
                </c:pt>
                <c:pt idx="90">
                  <c:v>3.3376731368724584</c:v>
                </c:pt>
                <c:pt idx="91">
                  <c:v>3.3296561814778145</c:v>
                </c:pt>
                <c:pt idx="92">
                  <c:v>3.3216776466015259</c:v>
                </c:pt>
                <c:pt idx="93">
                  <c:v>3.3137372567136385</c:v>
                </c:pt>
                <c:pt idx="94">
                  <c:v>3.305834738912508</c:v>
                </c:pt>
                <c:pt idx="95">
                  <c:v>3.2979698228935304</c:v>
                </c:pt>
                <c:pt idx="96">
                  <c:v>3.2901422409183274</c:v>
                </c:pt>
                <c:pt idx="97">
                  <c:v>3.2823517277843592</c:v>
                </c:pt>
                <c:pt idx="98">
                  <c:v>3.2745980207949779</c:v>
                </c:pt>
                <c:pt idx="99">
                  <c:v>3.2668808597298953</c:v>
                </c:pt>
                <c:pt idx="100">
                  <c:v>3.2591999868160744</c:v>
                </c:pt>
                <c:pt idx="101">
                  <c:v>3.2515551466990273</c:v>
                </c:pt>
                <c:pt idx="102">
                  <c:v>3.2439460864145171</c:v>
                </c:pt>
                <c:pt idx="103">
                  <c:v>3.2363725553606542</c:v>
                </c:pt>
                <c:pt idx="104">
                  <c:v>3.2288343052703841</c:v>
                </c:pt>
                <c:pt idx="105">
                  <c:v>3.2213310901843615</c:v>
                </c:pt>
                <c:pt idx="106">
                  <c:v>3.2138626664241965</c:v>
                </c:pt>
                <c:pt idx="107">
                  <c:v>3.2064287925660744</c:v>
                </c:pt>
                <c:pt idx="108">
                  <c:v>3.1990292294147418</c:v>
                </c:pt>
                <c:pt idx="109">
                  <c:v>3.191663739977852</c:v>
                </c:pt>
                <c:pt idx="110">
                  <c:v>3.1843320894406624</c:v>
                </c:pt>
                <c:pt idx="111">
                  <c:v>3.1770340451410806</c:v>
                </c:pt>
                <c:pt idx="112">
                  <c:v>3.1697693765450521</c:v>
                </c:pt>
                <c:pt idx="113">
                  <c:v>3.162537855222288</c:v>
                </c:pt>
                <c:pt idx="114">
                  <c:v>3.1553392548223211</c:v>
                </c:pt>
                <c:pt idx="115">
                  <c:v>3.1481733510508874</c:v>
                </c:pt>
                <c:pt idx="116">
                  <c:v>3.1410399216466312</c:v>
                </c:pt>
                <c:pt idx="117">
                  <c:v>3.1339387463581274</c:v>
                </c:pt>
                <c:pt idx="118">
                  <c:v>3.1268696069212103</c:v>
                </c:pt>
                <c:pt idx="119">
                  <c:v>3.1198322870366133</c:v>
                </c:pt>
                <c:pt idx="120">
                  <c:v>3.1128265723479034</c:v>
                </c:pt>
                <c:pt idx="121">
                  <c:v>3.1058522504197223</c:v>
                </c:pt>
                <c:pt idx="122">
                  <c:v>3.0989091107163085</c:v>
                </c:pt>
                <c:pt idx="123">
                  <c:v>3.0919969445803157</c:v>
                </c:pt>
                <c:pt idx="124">
                  <c:v>3.0851155452119068</c:v>
                </c:pt>
                <c:pt idx="125">
                  <c:v>3.0782647076481329</c:v>
                </c:pt>
                <c:pt idx="126">
                  <c:v>3.0714442287425814</c:v>
                </c:pt>
                <c:pt idx="127">
                  <c:v>3.0646539071452978</c:v>
                </c:pt>
                <c:pt idx="128">
                  <c:v>3.0578935432829688</c:v>
                </c:pt>
                <c:pt idx="129">
                  <c:v>3.051162939339374</c:v>
                </c:pt>
                <c:pt idx="130">
                  <c:v>3.0444618992360861</c:v>
                </c:pt>
                <c:pt idx="131">
                  <c:v>3.0377902286134346</c:v>
                </c:pt>
                <c:pt idx="132">
                  <c:v>3.0311477348117104</c:v>
                </c:pt>
                <c:pt idx="133">
                  <c:v>3.0245342268526243</c:v>
                </c:pt>
                <c:pt idx="134">
                  <c:v>3.017949515420999</c:v>
                </c:pt>
                <c:pt idx="135">
                  <c:v>3.011393412846711</c:v>
                </c:pt>
                <c:pt idx="136">
                  <c:v>3.0048657330868549</c:v>
                </c:pt>
                <c:pt idx="137">
                  <c:v>2.9983662917081491</c:v>
                </c:pt>
                <c:pt idx="138">
                  <c:v>2.9918949058695641</c:v>
                </c:pt>
                <c:pt idx="139">
                  <c:v>2.9854513943051768</c:v>
                </c:pt>
                <c:pt idx="140">
                  <c:v>2.9790355773072457</c:v>
                </c:pt>
                <c:pt idx="141">
                  <c:v>2.9726472767095053</c:v>
                </c:pt>
                <c:pt idx="142">
                  <c:v>2.9662863158706707</c:v>
                </c:pt>
                <c:pt idx="143">
                  <c:v>2.9599525196581586</c:v>
                </c:pt>
                <c:pt idx="144">
                  <c:v>2.9536457144320152</c:v>
                </c:pt>
                <c:pt idx="145">
                  <c:v>2.9473657280290455</c:v>
                </c:pt>
                <c:pt idx="146">
                  <c:v>2.9411123897471492</c:v>
                </c:pt>
                <c:pt idx="147">
                  <c:v>2.9348855303298516</c:v>
                </c:pt>
                <c:pt idx="148">
                  <c:v>2.9286849819510365</c:v>
                </c:pt>
                <c:pt idx="149">
                  <c:v>2.9225105781998661</c:v>
                </c:pt>
                <c:pt idx="150">
                  <c:v>2.9163621540658915</c:v>
                </c:pt>
                <c:pt idx="151">
                  <c:v>2.9102395459243557</c:v>
                </c:pt>
                <c:pt idx="152">
                  <c:v>2.9041425915216794</c:v>
                </c:pt>
                <c:pt idx="153">
                  <c:v>2.8980711299611253</c:v>
                </c:pt>
                <c:pt idx="154">
                  <c:v>2.8920250016886451</c:v>
                </c:pt>
                <c:pt idx="155">
                  <c:v>2.886004048478902</c:v>
                </c:pt>
                <c:pt idx="156">
                  <c:v>2.8800081134214719</c:v>
                </c:pt>
                <c:pt idx="157">
                  <c:v>2.8740370409072069</c:v>
                </c:pt>
                <c:pt idx="158">
                  <c:v>2.8680906766147789</c:v>
                </c:pt>
                <c:pt idx="159">
                  <c:v>2.8621688674973793</c:v>
                </c:pt>
                <c:pt idx="160">
                  <c:v>2.856271461769595</c:v>
                </c:pt>
                <c:pt idx="161">
                  <c:v>2.8503983088944329</c:v>
                </c:pt>
                <c:pt idx="162">
                  <c:v>2.8445492595705164</c:v>
                </c:pt>
                <c:pt idx="163">
                  <c:v>2.8387241657194298</c:v>
                </c:pt>
                <c:pt idx="164">
                  <c:v>2.8329228804732263</c:v>
                </c:pt>
                <c:pt idx="165">
                  <c:v>2.8271452581620795</c:v>
                </c:pt>
                <c:pt idx="166">
                  <c:v>2.8213911543020962</c:v>
                </c:pt>
                <c:pt idx="167">
                  <c:v>2.8156604255832667</c:v>
                </c:pt>
                <c:pt idx="168">
                  <c:v>2.8099529298575718</c:v>
                </c:pt>
                <c:pt idx="169">
                  <c:v>2.8042685261272258</c:v>
                </c:pt>
                <c:pt idx="170">
                  <c:v>2.7986070745330691</c:v>
                </c:pt>
                <c:pt idx="171">
                  <c:v>2.7929684363430947</c:v>
                </c:pt>
                <c:pt idx="172">
                  <c:v>2.7873524739411182</c:v>
                </c:pt>
                <c:pt idx="173">
                  <c:v>2.7817590508155803</c:v>
                </c:pt>
                <c:pt idx="174">
                  <c:v>2.7761880315484873</c:v>
                </c:pt>
                <c:pt idx="175">
                  <c:v>2.7706392818044816</c:v>
                </c:pt>
                <c:pt idx="176">
                  <c:v>2.7651126683200453</c:v>
                </c:pt>
                <c:pt idx="177">
                  <c:v>2.7596080588928293</c:v>
                </c:pt>
                <c:pt idx="178">
                  <c:v>2.7541253223711131</c:v>
                </c:pt>
                <c:pt idx="179">
                  <c:v>2.7486643286433883</c:v>
                </c:pt>
                <c:pt idx="180">
                  <c:v>2.7432249486280673</c:v>
                </c:pt>
                <c:pt idx="181">
                  <c:v>2.7378070542633108</c:v>
                </c:pt>
                <c:pt idx="182">
                  <c:v>2.732410518496978</c:v>
                </c:pt>
                <c:pt idx="183">
                  <c:v>2.7270352152766968</c:v>
                </c:pt>
                <c:pt idx="184">
                  <c:v>2.7216810195400485</c:v>
                </c:pt>
                <c:pt idx="185">
                  <c:v>2.7163478072048659</c:v>
                </c:pt>
                <c:pt idx="186">
                  <c:v>2.7110354551596512</c:v>
                </c:pt>
                <c:pt idx="187">
                  <c:v>2.7057438412541019</c:v>
                </c:pt>
                <c:pt idx="188">
                  <c:v>2.7004728442897488</c:v>
                </c:pt>
                <c:pt idx="189">
                  <c:v>2.6952223440107006</c:v>
                </c:pt>
                <c:pt idx="190">
                  <c:v>2.6899922210945006</c:v>
                </c:pt>
                <c:pt idx="191">
                  <c:v>2.6847823571430878</c:v>
                </c:pt>
                <c:pt idx="192">
                  <c:v>2.6795926346738619</c:v>
                </c:pt>
                <c:pt idx="193">
                  <c:v>2.674422937110851</c:v>
                </c:pt>
                <c:pt idx="194">
                  <c:v>2.669273148775984</c:v>
                </c:pt>
                <c:pt idx="195">
                  <c:v>2.6641431548804637</c:v>
                </c:pt>
                <c:pt idx="196">
                  <c:v>2.6590328415162352</c:v>
                </c:pt>
                <c:pt idx="197">
                  <c:v>2.6539420956475563</c:v>
                </c:pt>
                <c:pt idx="198">
                  <c:v>2.6488708051026637</c:v>
                </c:pt>
                <c:pt idx="199">
                  <c:v>2.6438188585655333</c:v>
                </c:pt>
                <c:pt idx="200">
                  <c:v>2.6387861455677348</c:v>
                </c:pt>
                <c:pt idx="201">
                  <c:v>2.6337725564803809</c:v>
                </c:pt>
                <c:pt idx="202">
                  <c:v>2.6287779825061666</c:v>
                </c:pt>
                <c:pt idx="203">
                  <c:v>2.6238023156715</c:v>
                </c:pt>
                <c:pt idx="204">
                  <c:v>2.6188454488187194</c:v>
                </c:pt>
                <c:pt idx="205">
                  <c:v>2.6139072755984012</c:v>
                </c:pt>
                <c:pt idx="206">
                  <c:v>2.608987690461757</c:v>
                </c:pt>
                <c:pt idx="207">
                  <c:v>2.6040865886531095</c:v>
                </c:pt>
                <c:pt idx="208">
                  <c:v>2.5992038662024592</c:v>
                </c:pt>
                <c:pt idx="209">
                  <c:v>2.5943394199181307</c:v>
                </c:pt>
                <c:pt idx="210">
                  <c:v>2.5894931473795064</c:v>
                </c:pt>
                <c:pt idx="211">
                  <c:v>2.5846649469298342</c:v>
                </c:pt>
                <c:pt idx="212">
                  <c:v>2.579854717669122</c:v>
                </c:pt>
                <c:pt idx="213">
                  <c:v>2.5750623594471076</c:v>
                </c:pt>
                <c:pt idx="214">
                  <c:v>2.5702877728563092</c:v>
                </c:pt>
                <c:pt idx="215">
                  <c:v>2.5655308592251513</c:v>
                </c:pt>
                <c:pt idx="216">
                  <c:v>2.5607915206111675</c:v>
                </c:pt>
                <c:pt idx="217">
                  <c:v>2.5560696597942778</c:v>
                </c:pt>
                <c:pt idx="218">
                  <c:v>2.5513651802701425</c:v>
                </c:pt>
                <c:pt idx="219">
                  <c:v>2.5466779862435867</c:v>
                </c:pt>
                <c:pt idx="220">
                  <c:v>2.5420079826220978</c:v>
                </c:pt>
                <c:pt idx="221">
                  <c:v>2.5373550750093936</c:v>
                </c:pt>
                <c:pt idx="222">
                  <c:v>2.5327191696990652</c:v>
                </c:pt>
                <c:pt idx="223">
                  <c:v>2.5281001736682844</c:v>
                </c:pt>
                <c:pt idx="224">
                  <c:v>2.523497994571581</c:v>
                </c:pt>
                <c:pt idx="225">
                  <c:v>2.5189125407346893</c:v>
                </c:pt>
                <c:pt idx="226">
                  <c:v>2.5143437211484616</c:v>
                </c:pt>
                <c:pt idx="227">
                  <c:v>2.5097914454628465</c:v>
                </c:pt>
                <c:pt idx="228">
                  <c:v>2.5052556239809332</c:v>
                </c:pt>
                <c:pt idx="229">
                  <c:v>2.5007361676530606</c:v>
                </c:pt>
                <c:pt idx="230">
                  <c:v>2.496232988070989</c:v>
                </c:pt>
                <c:pt idx="231">
                  <c:v>2.4917459974621345</c:v>
                </c:pt>
                <c:pt idx="232">
                  <c:v>2.4872751086838694</c:v>
                </c:pt>
                <c:pt idx="233">
                  <c:v>2.4828202352178783</c:v>
                </c:pt>
                <c:pt idx="234">
                  <c:v>2.4783812911645762</c:v>
                </c:pt>
                <c:pt idx="235">
                  <c:v>2.4739581912375899</c:v>
                </c:pt>
                <c:pt idx="236">
                  <c:v>2.4695508507582944</c:v>
                </c:pt>
                <c:pt idx="237">
                  <c:v>2.46515918565041</c:v>
                </c:pt>
                <c:pt idx="238">
                  <c:v>2.4607831124346533</c:v>
                </c:pt>
                <c:pt idx="239">
                  <c:v>2.4564225482234523</c:v>
                </c:pt>
                <c:pt idx="240">
                  <c:v>2.4520774107157091</c:v>
                </c:pt>
                <c:pt idx="241">
                  <c:v>2.4477476181916238</c:v>
                </c:pt>
                <c:pt idx="242">
                  <c:v>2.4434330895075695</c:v>
                </c:pt>
                <c:pt idx="243">
                  <c:v>2.439133744091027</c:v>
                </c:pt>
                <c:pt idx="244">
                  <c:v>2.4348495019355658</c:v>
                </c:pt>
                <c:pt idx="245">
                  <c:v>2.4305802835958823</c:v>
                </c:pt>
                <c:pt idx="246">
                  <c:v>2.4263260101828892</c:v>
                </c:pt>
                <c:pt idx="247">
                  <c:v>2.4220866033588559</c:v>
                </c:pt>
                <c:pt idx="248">
                  <c:v>2.4178619853326015</c:v>
                </c:pt>
                <c:pt idx="249">
                  <c:v>2.4136520788547342</c:v>
                </c:pt>
                <c:pt idx="250">
                  <c:v>2.4094568072129441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03-4418-8AF0-F934E052F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894063"/>
        <c:axId val="283658319"/>
      </c:lineChart>
      <c:catAx>
        <c:axId val="2908940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>
                    <a:solidFill>
                      <a:schemeClr val="tx1"/>
                    </a:solidFill>
                  </a:rPr>
                  <a:t>Длина</a:t>
                </a:r>
                <a:r>
                  <a:rPr lang="ru-RU" sz="1400" baseline="0">
                    <a:solidFill>
                      <a:schemeClr val="tx1"/>
                    </a:solidFill>
                  </a:rPr>
                  <a:t> доставки</a:t>
                </a:r>
                <a:endParaRPr lang="ru-RU" sz="14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3658319"/>
        <c:crosses val="autoZero"/>
        <c:auto val="1"/>
        <c:lblAlgn val="ctr"/>
        <c:lblOffset val="100"/>
        <c:tickLblSkip val="25"/>
        <c:tickMarkSkip val="25"/>
        <c:noMultiLvlLbl val="0"/>
      </c:catAx>
      <c:valAx>
        <c:axId val="283658319"/>
        <c:scaling>
          <c:orientation val="minMax"/>
          <c:max val="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>
                    <a:solidFill>
                      <a:schemeClr val="tx1"/>
                    </a:solidFill>
                    <a:latin typeface="+mn-lt"/>
                  </a:rPr>
                  <a:t>Производительность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089406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Исходный вариант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Лист1!$AE$1</c:f>
              <c:numCache>
                <c:formatCode>General</c:formatCode>
                <c:ptCount val="1"/>
                <c:pt idx="0">
                  <c:v>0.34699999999999998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E9-4CFD-A846-ACAC7F47E43C}"/>
            </c:ext>
          </c:extLst>
        </c:ser>
        <c:ser>
          <c:idx val="1"/>
          <c:order val="1"/>
          <c:tx>
            <c:v>Предлагаемый вариант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CE9-4CFD-A846-ACAC7F47E43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Лист1!$AE$2</c:f>
              <c:numCache>
                <c:formatCode>General</c:formatCode>
                <c:ptCount val="1"/>
                <c:pt idx="0">
                  <c:v>0.40200000000000002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E9-4CFD-A846-ACAC7F47E4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95011344"/>
        <c:axId val="1895012176"/>
      </c:barChart>
      <c:catAx>
        <c:axId val="1895011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95012176"/>
        <c:crosses val="autoZero"/>
        <c:auto val="1"/>
        <c:lblAlgn val="ctr"/>
        <c:lblOffset val="100"/>
        <c:noMultiLvlLbl val="0"/>
      </c:catAx>
      <c:valAx>
        <c:axId val="1895012176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ru-RU"/>
          </a:p>
        </c:txPr>
        <c:crossAx val="189501134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357850626825856"/>
          <c:y val="3.2905000628642364E-2"/>
          <c:w val="0.56848344141247742"/>
          <c:h val="0.76293093138172718"/>
        </c:manualLayout>
      </c:layout>
      <c:barChart>
        <c:barDir val="col"/>
        <c:grouping val="clustered"/>
        <c:varyColors val="0"/>
        <c:ser>
          <c:idx val="0"/>
          <c:order val="0"/>
          <c:tx>
            <c:v>Исходный вариант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Лист1!$Y$2</c:f>
              <c:numCache>
                <c:formatCode>General</c:formatCode>
                <c:ptCount val="1"/>
                <c:pt idx="0">
                  <c:v>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97-4105-89C2-E602CBDE92A0}"/>
            </c:ext>
          </c:extLst>
        </c:ser>
        <c:ser>
          <c:idx val="1"/>
          <c:order val="1"/>
          <c:tx>
            <c:v>Предлагаемый вариант</c:v>
          </c:tx>
          <c:spPr>
            <a:solidFill>
              <a:srgbClr val="3366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Лист1!$Z$2</c:f>
              <c:numCache>
                <c:formatCode>General</c:formatCode>
                <c:ptCount val="1"/>
                <c:pt idx="0">
                  <c:v>1424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97-4105-89C2-E602CBDE92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95011344"/>
        <c:axId val="1895012176"/>
      </c:barChart>
      <c:catAx>
        <c:axId val="1895011344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algn="ctr" defTabSz="914400" rtl="0" eaLnBrk="1" latinLnBrk="0" hangingPunct="1">
                  <a:defRPr lang="ru-RU" sz="1600" b="0" i="0" u="none" strike="noStrike" kern="1200" baseline="0" dirty="0" err="1">
                    <a:solidFill>
                      <a:schemeClr val="tx1"/>
                    </a:solidFill>
                    <a:latin typeface="Roboto Medium"/>
                    <a:ea typeface="+mn-ea"/>
                    <a:cs typeface="+mn-cs"/>
                  </a:defRPr>
                </a:pPr>
                <a:r>
                  <a:rPr lang="ru-RU" sz="1600" kern="1200" dirty="0" err="1">
                    <a:solidFill>
                      <a:schemeClr val="tx1"/>
                    </a:solidFill>
                    <a:latin typeface="Roboto Medium"/>
                    <a:ea typeface="+mn-ea"/>
                    <a:cs typeface="+mn-cs"/>
                  </a:rPr>
                  <a:t>Ср.экспл. производительность</a:t>
                </a:r>
              </a:p>
            </c:rich>
          </c:tx>
          <c:layout>
            <c:manualLayout>
              <c:xMode val="edge"/>
              <c:yMode val="edge"/>
              <c:x val="0.20781711324292457"/>
              <c:y val="0.82067658196160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algn="ctr" defTabSz="914400" rtl="0" eaLnBrk="1" latinLnBrk="0" hangingPunct="1">
                <a:defRPr lang="ru-RU" sz="1600" b="0" i="0" u="none" strike="noStrike" kern="1200" baseline="0" dirty="0" err="1">
                  <a:solidFill>
                    <a:schemeClr val="tx1"/>
                  </a:solidFill>
                  <a:latin typeface="Roboto Medium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895012176"/>
        <c:crosses val="autoZero"/>
        <c:auto val="1"/>
        <c:lblAlgn val="ctr"/>
        <c:lblOffset val="100"/>
        <c:noMultiLvlLbl val="0"/>
      </c:catAx>
      <c:valAx>
        <c:axId val="189501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algn="l" defTabSz="914400" rtl="0" eaLnBrk="1" latinLnBrk="0" hangingPunct="1">
                  <a:defRPr lang="ru-RU" sz="1600" b="0" i="0" u="none" strike="noStrike" kern="1200" baseline="0">
                    <a:solidFill>
                      <a:schemeClr val="tx1"/>
                    </a:solidFill>
                    <a:latin typeface="Roboto Medium"/>
                    <a:ea typeface="+mn-ea"/>
                    <a:cs typeface="+mn-cs"/>
                  </a:defRPr>
                </a:pPr>
                <a:r>
                  <a:rPr lang="ru-RU" sz="1600" kern="1200" dirty="0">
                    <a:solidFill>
                      <a:schemeClr val="tx1"/>
                    </a:solidFill>
                    <a:latin typeface="Roboto Medium"/>
                    <a:ea typeface="+mn-ea"/>
                    <a:cs typeface="+mn-cs"/>
                  </a:rPr>
                  <a:t>Тонн/смена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algn="l" defTabSz="914400" rtl="0" eaLnBrk="1" latinLnBrk="0" hangingPunct="1">
                <a:defRPr lang="ru-RU" sz="1600" b="0" i="0" u="none" strike="noStrike" kern="1200" baseline="0">
                  <a:solidFill>
                    <a:schemeClr val="tx1"/>
                  </a:solidFill>
                  <a:latin typeface="Roboto Medium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ru-RU"/>
          </a:p>
        </c:txPr>
        <c:crossAx val="189501134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807815551783696"/>
          <c:y val="3.4552722223345669E-2"/>
          <c:w val="0.33241573790380446"/>
          <c:h val="0.83615175082172377"/>
        </c:manualLayout>
      </c:layout>
      <c:barChart>
        <c:barDir val="col"/>
        <c:grouping val="clustered"/>
        <c:varyColors val="0"/>
        <c:ser>
          <c:idx val="0"/>
          <c:order val="0"/>
          <c:tx>
            <c:v>Исходный вариант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Лист1!$Y$1</c:f>
              <c:numCache>
                <c:formatCode>General</c:formatCode>
                <c:ptCount val="1"/>
                <c:pt idx="0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8D-4AF8-9EB0-A9030D8FB47D}"/>
            </c:ext>
          </c:extLst>
        </c:ser>
        <c:ser>
          <c:idx val="1"/>
          <c:order val="1"/>
          <c:tx>
            <c:v>Предлагаемый вариант</c:v>
          </c:tx>
          <c:spPr>
            <a:solidFill>
              <a:srgbClr val="3366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Лист1!$Z$1</c:f>
              <c:numCache>
                <c:formatCode>General</c:formatCode>
                <c:ptCount val="1"/>
                <c:pt idx="0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8D-4AF8-9EB0-A9030D8FB4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95011344"/>
        <c:axId val="1895012176"/>
      </c:barChart>
      <c:catAx>
        <c:axId val="1895011344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algn="ctr" defTabSz="914400" rtl="0" eaLnBrk="1" latinLnBrk="0" hangingPunct="1">
                  <a:defRPr lang="ru-RU" sz="1600" b="0" i="0" u="none" strike="noStrike" kern="1200" baseline="0" dirty="0">
                    <a:solidFill>
                      <a:schemeClr val="tx1"/>
                    </a:solidFill>
                    <a:latin typeface="Roboto Medium"/>
                    <a:ea typeface="+mn-ea"/>
                    <a:cs typeface="+mn-cs"/>
                  </a:defRPr>
                </a:pPr>
                <a:r>
                  <a:rPr lang="ru-RU" sz="1600" b="0" i="0" u="none" strike="noStrike" kern="1200" baseline="0" dirty="0">
                    <a:solidFill>
                      <a:schemeClr val="tx1"/>
                    </a:solidFill>
                    <a:latin typeface="Roboto Medium"/>
                    <a:ea typeface="+mn-ea"/>
                    <a:cs typeface="+mn-cs"/>
                  </a:rPr>
                  <a:t>Оперативное время отработки камеры</a:t>
                </a:r>
              </a:p>
            </c:rich>
          </c:tx>
          <c:layout>
            <c:manualLayout>
              <c:xMode val="edge"/>
              <c:yMode val="edge"/>
              <c:x val="0.12009882038309903"/>
              <c:y val="0.927790983179406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algn="ctr" defTabSz="914400" rtl="0" eaLnBrk="1" latinLnBrk="0" hangingPunct="1">
                <a:defRPr lang="ru-RU" sz="1600" b="0" i="0" u="none" strike="noStrike" kern="1200" baseline="0" dirty="0">
                  <a:solidFill>
                    <a:schemeClr val="tx1"/>
                  </a:solidFill>
                  <a:latin typeface="Roboto Medium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895012176"/>
        <c:crosses val="autoZero"/>
        <c:auto val="1"/>
        <c:lblAlgn val="ctr"/>
        <c:lblOffset val="100"/>
        <c:noMultiLvlLbl val="0"/>
      </c:catAx>
      <c:valAx>
        <c:axId val="189501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algn="ctr" defTabSz="914400" rtl="0" eaLnBrk="1" latinLnBrk="0" hangingPunct="1">
                  <a:defRPr lang="ru-RU" sz="1600" b="0" i="0" u="none" strike="noStrike" kern="1200" baseline="0">
                    <a:solidFill>
                      <a:schemeClr val="tx1"/>
                    </a:solidFill>
                    <a:latin typeface="Roboto Medium"/>
                    <a:ea typeface="+mn-ea"/>
                    <a:cs typeface="+mn-cs"/>
                  </a:defRPr>
                </a:pPr>
                <a:r>
                  <a:rPr lang="ru-RU" sz="1600" b="0" i="0" u="none" strike="noStrike" kern="1200" baseline="0" dirty="0">
                    <a:solidFill>
                      <a:schemeClr val="tx1"/>
                    </a:solidFill>
                    <a:latin typeface="Roboto Medium"/>
                    <a:ea typeface="+mn-ea"/>
                    <a:cs typeface="+mn-cs"/>
                  </a:rPr>
                  <a:t>Количество смен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algn="ctr" defTabSz="914400" rtl="0" eaLnBrk="1" latinLnBrk="0" hangingPunct="1">
                <a:defRPr lang="ru-RU" sz="1600" b="0" i="0" u="none" strike="noStrike" kern="1200" baseline="0">
                  <a:solidFill>
                    <a:schemeClr val="tx1"/>
                  </a:solidFill>
                  <a:latin typeface="Roboto Medium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ru-RU"/>
          </a:p>
        </c:txPr>
        <c:crossAx val="189501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355C8-A919-4970-82E5-1C7AB77F53F6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B4B7B-C971-4FBA-95AB-DEE0D5DBA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05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256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088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335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07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010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850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771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314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980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738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4B7B-C971-4FBA-95AB-DEE0D5DBA81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3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6E3AC9-3AFF-4CF3-9277-6B93FC437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B186380-1BCB-4313-8A0B-438624873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4A1E49-D754-433D-B023-86CF8526D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DC8A68-E328-4C37-9CB5-1A3646369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0A8238-6CD9-4F55-8E26-D8018E79A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3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6B032-0194-4C87-8874-032F8F02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D69510-5476-42B4-8A38-7A166EA69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6967B5-C076-401F-BA44-6C7F2D93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7CA48-629B-45EB-B4D2-834620532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E7A307-BC2D-44C9-91DD-3CDC0772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35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CE47C-D44E-4EC4-8F06-68DFBBBDC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101C76-B913-4F1C-BD5A-1BBD637DD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7506F4-BBDD-4919-9C19-BF1A9BD1C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3D488D-DA27-4833-85D7-6EFFA3424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8618FE-35F1-4CD3-B062-023B5FE5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59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DFC8D-6E6A-4353-BE7F-8598CFB63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93F743-1572-4AA2-8652-56C93534B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444502-9B0B-45F4-9597-5EAE1E3CE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1EF1FB-8DF8-43A5-928C-95637B978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9128F6-D205-4226-9F5F-FF740CDD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1C0A69-3242-4C62-92D3-B353FF56A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22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37CABB-9AC4-419B-9830-2F418C9FC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FA0CA6-3CE6-4627-ACE1-0375D656B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9103F6-DDAF-4F51-80BA-675848DE5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63A1A9-850B-4BE8-A7E9-24354F9572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C7FE18E-BA57-4487-ABA3-DA71E16A4A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DF5AF0-C763-4E9E-865D-29EE3B872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41F1CF-71FD-4DBF-9B13-9489C08E4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BEA9253-A075-4213-B59C-772B2F096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59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26C94-D2E6-4CEA-A97A-4465A2300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7437D2-6031-44E7-946C-FD0963E44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3B93681-3525-4BF0-9D5E-D12354963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11B8D2-DFFE-47E2-891C-B6899A9E9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58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9A09459-9709-437B-8C3F-4C261C031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90DD0A-4A1D-4327-A6F1-8657E8668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3EEF978-00C4-40E4-9F3D-BE9D24335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99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BB413-033C-4EAD-B982-49D48FCFB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7011E1-5E57-465F-A33B-12BBDB038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80F72D-2E36-4437-99A5-66EFE2EC9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EF5D63-E646-4766-9B45-F383A1AD8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2E802C-C04F-42D5-8263-25F7F6F17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8E169B-6848-42AC-9D59-AE15D6B6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303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F20BF4-BDAC-4B6A-B43A-CA7EE09A0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47A983A-6775-4D9A-9C8F-F41A3A495A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174031-2663-412D-9DAD-0EF515FDF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77D71F-EA89-4BBC-8202-544A051C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E18EDC-A434-48E4-B017-8437FE3A9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1C7DCC-EF1F-471D-BBE1-3B5DF53BB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919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A1CFA-84A8-4A3F-93AF-0DC12E30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117944-6F25-4643-91D5-0668108FD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2978CA-FAE2-4BD2-9BA9-7EA746DB9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25ADB8-D1BC-4FC4-BE76-4ECFA57A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65FA6D-38E0-4435-8A19-3C046FC8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72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01B0876-7515-423A-93A3-925DBC3289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809DED-8035-42B7-93AB-0C1F17861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12D03E-C27E-48D6-ABFE-E5BC81A26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5B65C9-A7D0-4EFC-956C-EAECDE9CF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25E644-23C3-468D-AAE3-8F2DBC35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19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2ED002-3B18-45AF-A5A4-928D6AB0C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2891AB-B71E-443B-8862-07843D71E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5998EE-4D87-48BF-8C50-59E0CAF11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956AE-2A12-4B0D-ADF3-88556BBCD50F}" type="datetimeFigureOut">
              <a:rPr lang="ru-RU" smtClean="0"/>
              <a:t>27.05.2024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BEB2F-1518-43A8-B98D-35AB0AD0D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2C12F3-083B-4534-97E0-946840781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92568-A3CE-45A9-87DA-FE3A401BE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9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mailto:aero_alex@mail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aleksneumann012@gmail.com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mailto:aero_alex@mail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leksneumann012@gmail.com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2006082"/>
            <a:ext cx="12192000" cy="13503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CA9C9B-9FEC-4CFA-A3EB-9C446B096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5527" y="1106743"/>
            <a:ext cx="1620180" cy="411704"/>
          </a:xfrm>
          <a:prstGeom prst="rect">
            <a:avLst/>
          </a:prstGeom>
        </p:spPr>
      </p:pic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7" name="TextBox 17">
            <a:extLst>
              <a:ext uri="{FF2B5EF4-FFF2-40B4-BE49-F238E27FC236}">
                <a16:creationId xmlns:a16="http://schemas.microsoft.com/office/drawing/2014/main" id="{82CC3933-446F-43C0-B0F1-999816691164}"/>
              </a:ext>
            </a:extLst>
          </p:cNvPr>
          <p:cNvSpPr/>
          <p:nvPr/>
        </p:nvSpPr>
        <p:spPr bwMode="auto">
          <a:xfrm>
            <a:off x="265284" y="2043988"/>
            <a:ext cx="11715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Roboto Medium"/>
                <a:ea typeface="Roboto"/>
                <a:cs typeface="Roboto"/>
              </a:rPr>
              <a:t>Разработка варианта нормализации пылевой обстановки в тупиковой комбайновой выработке в условиях калийных рудников с целью повышения производительности комбайнового комплекса 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A4C6178D-AD01-48AA-B674-EF1B9391AA72}"/>
              </a:ext>
            </a:extLst>
          </p:cNvPr>
          <p:cNvSpPr/>
          <p:nvPr/>
        </p:nvSpPr>
        <p:spPr bwMode="auto">
          <a:xfrm>
            <a:off x="4654404" y="3864205"/>
            <a:ext cx="4362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/>
              <a:t>Студент гр. РМПИ-20-1с, ГНФ</a:t>
            </a:r>
          </a:p>
          <a:p>
            <a:pPr>
              <a:defRPr/>
            </a:pPr>
            <a:r>
              <a:rPr lang="ru-RU" b="1" dirty="0"/>
              <a:t>Макеев Алексей Витальевич</a:t>
            </a:r>
          </a:p>
          <a:p>
            <a:pPr>
              <a:defRPr/>
            </a:pPr>
            <a:r>
              <a:rPr lang="en-US" b="1"/>
              <a:t>E-mail</a:t>
            </a:r>
            <a:r>
              <a:rPr lang="ru-RU" b="1"/>
              <a:t>:</a:t>
            </a:r>
            <a:r>
              <a:rPr lang="en-US" b="1"/>
              <a:t> </a:t>
            </a:r>
            <a:r>
              <a:rPr lang="en-US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aleksneumann012@gmail.com</a:t>
            </a:r>
            <a:endParaRPr lang="ru-RU" b="1" dirty="0"/>
          </a:p>
          <a:p>
            <a:pPr>
              <a:defRPr/>
            </a:pPr>
            <a:r>
              <a:rPr lang="ru-RU" b="1" dirty="0"/>
              <a:t>Тел.: +7 (919) 456-42-00</a:t>
            </a:r>
          </a:p>
          <a:p>
            <a:pPr>
              <a:defRPr/>
            </a:pPr>
            <a:endParaRPr lang="ru-RU" b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FFCA3A-0A07-47ED-B952-0CFB7158CA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25485" y="1106743"/>
            <a:ext cx="2376180" cy="57116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07741E-04AF-4E95-90A0-F982A42CED9A}"/>
              </a:ext>
            </a:extLst>
          </p:cNvPr>
          <p:cNvSpPr/>
          <p:nvPr/>
        </p:nvSpPr>
        <p:spPr>
          <a:xfrm>
            <a:off x="265284" y="384403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err="1"/>
              <a:t>И.о</a:t>
            </a:r>
            <a:r>
              <a:rPr lang="ru-RU" b="1" dirty="0"/>
              <a:t> заведующего кафедры РМПИ, д.т.н.</a:t>
            </a:r>
          </a:p>
          <a:p>
            <a:pPr>
              <a:defRPr/>
            </a:pPr>
            <a:r>
              <a:rPr lang="ru-RU" b="1" dirty="0"/>
              <a:t>Исаевич Алексей Геннадьевич</a:t>
            </a:r>
          </a:p>
          <a:p>
            <a:pPr>
              <a:defRPr/>
            </a:pPr>
            <a:r>
              <a:rPr lang="en-US" b="1" dirty="0"/>
              <a:t>E-mail</a:t>
            </a:r>
            <a:r>
              <a:rPr lang="ru-RU" b="1" dirty="0"/>
              <a:t>:</a:t>
            </a:r>
            <a:r>
              <a:rPr lang="en-US" b="1" dirty="0"/>
              <a:t> </a:t>
            </a:r>
            <a:r>
              <a:rPr lang="en-US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aero</a:t>
            </a:r>
            <a:r>
              <a:rPr lang="ru-RU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_</a:t>
            </a:r>
            <a:r>
              <a:rPr lang="en-US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alex@mail.ru</a:t>
            </a:r>
            <a:endParaRPr lang="ru-RU" b="1" dirty="0"/>
          </a:p>
          <a:p>
            <a:pPr>
              <a:defRPr/>
            </a:pPr>
            <a:r>
              <a:rPr lang="ru-RU" b="1" dirty="0"/>
              <a:t>Тел.: +7-912-480-52-88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239A244-D286-4D13-B496-051E649B11A9}"/>
              </a:ext>
            </a:extLst>
          </p:cNvPr>
          <p:cNvSpPr/>
          <p:nvPr/>
        </p:nvSpPr>
        <p:spPr>
          <a:xfrm>
            <a:off x="265284" y="521645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/>
              <a:t>Ассистент кафедры РМПИ</a:t>
            </a:r>
          </a:p>
          <a:p>
            <a:pPr>
              <a:defRPr/>
            </a:pPr>
            <a:r>
              <a:rPr lang="ru-RU" b="1" dirty="0"/>
              <a:t>Коновалова Валерия Игоревна</a:t>
            </a:r>
          </a:p>
          <a:p>
            <a:pPr>
              <a:defRPr/>
            </a:pPr>
            <a:r>
              <a:rPr lang="en-US" b="1"/>
              <a:t>E-mail</a:t>
            </a:r>
            <a:r>
              <a:rPr lang="ru-RU" b="1"/>
              <a:t>:</a:t>
            </a:r>
            <a:r>
              <a:rPr lang="en-US" b="1" dirty="0"/>
              <a:t> </a:t>
            </a:r>
            <a:r>
              <a:rPr lang="ru-RU" b="1" dirty="0"/>
              <a:t>valerikonovalova00@gmail.com</a:t>
            </a:r>
          </a:p>
          <a:p>
            <a:pPr>
              <a:defRPr/>
            </a:pPr>
            <a:r>
              <a:rPr lang="ru-RU" b="1" dirty="0"/>
              <a:t>Тел.: +7-932-336-56-31</a:t>
            </a:r>
          </a:p>
        </p:txBody>
      </p:sp>
    </p:spTree>
    <p:extLst>
      <p:ext uri="{BB962C8B-B14F-4D97-AF65-F5344CB8AC3E}">
        <p14:creationId xmlns:p14="http://schemas.microsoft.com/office/powerpoint/2010/main" val="261594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987182"/>
            <a:ext cx="12192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EF1BB6-C447-4082-AE40-DA8D2F6EB9D9}"/>
              </a:ext>
            </a:extLst>
          </p:cNvPr>
          <p:cNvSpPr txBox="1"/>
          <p:nvPr/>
        </p:nvSpPr>
        <p:spPr>
          <a:xfrm>
            <a:off x="325484" y="2008388"/>
            <a:ext cx="101558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Roboto Medium"/>
              </a:rPr>
              <a:t>Существующие методы борьбы с пылью</a:t>
            </a:r>
          </a:p>
          <a:p>
            <a:endParaRPr lang="ru-RU" b="1" dirty="0">
              <a:latin typeface="Roboto Medium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Вентиляция (</a:t>
            </a:r>
            <a:r>
              <a:rPr lang="ru-RU" b="1" dirty="0" err="1">
                <a:latin typeface="Roboto Medium"/>
                <a:cs typeface="Segoe UI" panose="020B0502040204020203" pitchFamily="34" charset="0"/>
              </a:rPr>
              <a:t>ФНиП</a:t>
            </a:r>
            <a:r>
              <a:rPr lang="ru-RU" b="1" dirty="0">
                <a:latin typeface="Roboto Medium"/>
                <a:cs typeface="Segoe UI" panose="020B0502040204020203" pitchFamily="34" charset="0"/>
              </a:rPr>
              <a:t> 2020 г, </a:t>
            </a:r>
            <a:r>
              <a:rPr lang="ru-RU" b="1" dirty="0">
                <a:latin typeface="Roboto Medium"/>
                <a:cs typeface="Segoe UI Light" panose="020B0502040204020203" pitchFamily="34" charset="0"/>
              </a:rPr>
              <a:t>пункт 203)</a:t>
            </a:r>
            <a:endParaRPr lang="ru-RU" dirty="0">
              <a:latin typeface="Roboto Medium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Штатная система пылеотсоса (с тканевым фильтром) – </a:t>
            </a:r>
            <a:r>
              <a:rPr lang="ru-RU" b="1" dirty="0">
                <a:latin typeface="Roboto Medium"/>
              </a:rPr>
              <a:t>практически неэффективно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ECD00B-116F-431D-B482-772E7307D2AD}"/>
              </a:ext>
            </a:extLst>
          </p:cNvPr>
          <p:cNvSpPr txBox="1"/>
          <p:nvPr/>
        </p:nvSpPr>
        <p:spPr>
          <a:xfrm>
            <a:off x="456530" y="3613085"/>
            <a:ext cx="494686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Roboto Medium"/>
              </a:rPr>
              <a:t>Предлагаемые методы борьбы с пылью</a:t>
            </a:r>
          </a:p>
          <a:p>
            <a:endParaRPr lang="ru-RU" b="1" dirty="0">
              <a:latin typeface="Roboto Medium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Орошение форсунками различного типа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latin typeface="Roboto Medium"/>
              </a:rPr>
              <a:t>Водовоздушное</a:t>
            </a:r>
            <a:r>
              <a:rPr lang="ru-RU" dirty="0">
                <a:latin typeface="Roboto Medium"/>
              </a:rPr>
              <a:t> </a:t>
            </a:r>
            <a:r>
              <a:rPr lang="ru-RU" dirty="0" err="1">
                <a:latin typeface="Roboto Medium"/>
              </a:rPr>
              <a:t>душирование</a:t>
            </a:r>
            <a:endParaRPr lang="ru-RU" dirty="0">
              <a:latin typeface="Roboto Medium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Воздушно-механическая пена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Конденсационное обеспыливание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Использование парогенераторов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Электрический способ очистки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latin typeface="Roboto Medium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CCC293-4D02-4337-BB4D-A2A734D65079}"/>
              </a:ext>
            </a:extLst>
          </p:cNvPr>
          <p:cNvSpPr txBox="1"/>
          <p:nvPr/>
        </p:nvSpPr>
        <p:spPr>
          <a:xfrm>
            <a:off x="325484" y="1255251"/>
            <a:ext cx="1478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 Medium"/>
              </a:rPr>
              <a:t>ВВЕДЕНИЕ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4047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987182"/>
            <a:ext cx="1219200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5B29EC-5547-4B60-B67A-4BCE4B88EF12}"/>
              </a:ext>
            </a:extLst>
          </p:cNvPr>
          <p:cNvSpPr txBox="1"/>
          <p:nvPr/>
        </p:nvSpPr>
        <p:spPr>
          <a:xfrm>
            <a:off x="325485" y="1093988"/>
            <a:ext cx="460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 Medium"/>
              </a:rPr>
              <a:t>ЦЕЛИ И ЗАДАЧИ ИССЛЕДОВАНИЯ</a:t>
            </a:r>
          </a:p>
          <a:p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AE81EA2-4323-403F-98E3-39E8521E0E38}"/>
              </a:ext>
            </a:extLst>
          </p:cNvPr>
          <p:cNvSpPr/>
          <p:nvPr/>
        </p:nvSpPr>
        <p:spPr>
          <a:xfrm>
            <a:off x="325485" y="1767305"/>
            <a:ext cx="10354351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latin typeface="Roboto Medium"/>
              </a:rPr>
              <a:t>Цель: </a:t>
            </a:r>
            <a:r>
              <a:rPr lang="ru-RU" dirty="0">
                <a:latin typeface="Roboto Medium"/>
              </a:rPr>
              <a:t>Разработка и обоснование эффективности способа повышения производительности комбайнового комплекса на базе текущей степени изученности вопроса динамики воздухообмена в тупиковых комбайновых выработках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FD828B-9413-44CF-B8CC-67D22BB9854F}"/>
              </a:ext>
            </a:extLst>
          </p:cNvPr>
          <p:cNvSpPr txBox="1"/>
          <p:nvPr/>
        </p:nvSpPr>
        <p:spPr>
          <a:xfrm>
            <a:off x="325485" y="3244334"/>
            <a:ext cx="11627029" cy="2811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Roboto Medium"/>
              </a:rPr>
              <a:t>Задачи: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На базе натурных наблюдений и теоретических исследований дать характеристику пылевой обстановки в тупиковом комбайновом забое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Дать анализ влияния пылевого фактора на производительность комбайнового комплекса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Обосновать эффективность варианта оптимизации работы комбайнового комплекса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oboto Medium"/>
              </a:rPr>
              <a:t>Произвести оценку увеличения производительности комбайнового комплекса в случае внедрения предложенных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689350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987182"/>
            <a:ext cx="12192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EC53F4-2BC8-43FB-ADFE-4384EA48278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85" y="2113329"/>
            <a:ext cx="5453937" cy="15987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12F5FF-41AE-41FA-8A63-F28F48072ABA}"/>
              </a:ext>
            </a:extLst>
          </p:cNvPr>
          <p:cNvSpPr txBox="1"/>
          <p:nvPr/>
        </p:nvSpPr>
        <p:spPr>
          <a:xfrm>
            <a:off x="247664" y="3797559"/>
            <a:ext cx="6368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Roboto Medium"/>
              </a:rPr>
              <a:t>Данные по запыленности у рабочего места машиниста ГВМ с левой и правой стороны комбайна (по данным ГИ </a:t>
            </a:r>
            <a:r>
              <a:rPr lang="ru-RU" sz="1400" dirty="0" err="1">
                <a:latin typeface="Roboto Medium"/>
              </a:rPr>
              <a:t>УрО</a:t>
            </a:r>
            <a:r>
              <a:rPr lang="ru-RU" sz="1400" dirty="0">
                <a:latin typeface="Roboto Medium"/>
              </a:rPr>
              <a:t> РАН)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B41E44-8BA2-4D22-8029-739F4F186AA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374" y="2008388"/>
            <a:ext cx="4410528" cy="39992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3ACD5C-BE58-4B87-87C0-F83EC6968ED2}"/>
              </a:ext>
            </a:extLst>
          </p:cNvPr>
          <p:cNvSpPr txBox="1"/>
          <p:nvPr/>
        </p:nvSpPr>
        <p:spPr>
          <a:xfrm>
            <a:off x="6888342" y="6007618"/>
            <a:ext cx="5344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Roboto Medium"/>
              </a:rPr>
              <a:t>Типовая схема системы разработки при добыче сильвинита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F1C631-6D06-4D16-BDEA-F0A16D72C69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6" y="4320779"/>
            <a:ext cx="6835756" cy="17991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0057AD-1B59-46BD-91E2-4183FE45BD40}"/>
              </a:ext>
            </a:extLst>
          </p:cNvPr>
          <p:cNvSpPr txBox="1"/>
          <p:nvPr/>
        </p:nvSpPr>
        <p:spPr>
          <a:xfrm>
            <a:off x="232984" y="6007618"/>
            <a:ext cx="63687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Roboto Medium"/>
              </a:rPr>
              <a:t>Технологическая схема с отказом от бункера-перегружателя, применяемая на Гремячинском ГОКе. Перегруз отбитой руды происходит непосредственно в СВ.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0B74AA-8B57-4C97-AF08-C7407E4A6F06}"/>
              </a:ext>
            </a:extLst>
          </p:cNvPr>
          <p:cNvSpPr txBox="1"/>
          <p:nvPr/>
        </p:nvSpPr>
        <p:spPr>
          <a:xfrm>
            <a:off x="5217169" y="3294308"/>
            <a:ext cx="1904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Roboto Medium"/>
              </a:rPr>
              <a:t>ПДК – 5 мг/м3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6262EA-8ED1-4E20-84C5-2176449DF13A}"/>
              </a:ext>
            </a:extLst>
          </p:cNvPr>
          <p:cNvSpPr txBox="1"/>
          <p:nvPr/>
        </p:nvSpPr>
        <p:spPr>
          <a:xfrm>
            <a:off x="247664" y="1255251"/>
            <a:ext cx="460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Roboto Medium"/>
              </a:rPr>
              <a:t>АКТУАЛЬНОСТЬ ПРОБЛЕМЫ</a:t>
            </a:r>
            <a:endParaRPr lang="ru-RU" b="1" dirty="0">
              <a:solidFill>
                <a:schemeClr val="tx1"/>
              </a:solidFill>
              <a:latin typeface="Roboto Medium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178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987182"/>
            <a:ext cx="12192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B4F52-C837-4EA8-BF8F-6EC7B74AA6FF}"/>
              </a:ext>
            </a:extLst>
          </p:cNvPr>
          <p:cNvSpPr txBox="1"/>
          <p:nvPr/>
        </p:nvSpPr>
        <p:spPr>
          <a:xfrm>
            <a:off x="247664" y="1255251"/>
            <a:ext cx="460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Roboto Medium"/>
              </a:rPr>
              <a:t>АКТУАЛЬНОСТЬ ПРОБЛЕМЫ</a:t>
            </a:r>
            <a:endParaRPr lang="ru-RU" b="1" dirty="0">
              <a:solidFill>
                <a:schemeClr val="tx1"/>
              </a:solidFill>
              <a:latin typeface="Roboto Medium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52407B-1EFA-411A-9FF8-8970A66090F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85" y="2169651"/>
            <a:ext cx="3352060" cy="31954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4883BB-CAD9-4F21-903A-76BF4F4B15D3}"/>
              </a:ext>
            </a:extLst>
          </p:cNvPr>
          <p:cNvSpPr txBox="1"/>
          <p:nvPr/>
        </p:nvSpPr>
        <p:spPr>
          <a:xfrm>
            <a:off x="247664" y="5521535"/>
            <a:ext cx="5172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Roboto Medium"/>
              </a:rPr>
              <a:t>Состояние выработки при концентрации пыли 5000 мг/м3 (</a:t>
            </a:r>
            <a:r>
              <a:rPr lang="ru-RU" dirty="0" err="1">
                <a:latin typeface="Roboto Medium"/>
              </a:rPr>
              <a:t>Гремячинский</a:t>
            </a:r>
            <a:r>
              <a:rPr lang="ru-RU" dirty="0">
                <a:latin typeface="Roboto Medium"/>
              </a:rPr>
              <a:t> ГОК). </a:t>
            </a:r>
            <a:r>
              <a:rPr lang="ru-RU" b="1" dirty="0">
                <a:latin typeface="Roboto Medium"/>
              </a:rPr>
              <a:t>Практически нулевая видимость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33AB16-D038-466C-BBE6-587115990FC3}"/>
              </a:ext>
            </a:extLst>
          </p:cNvPr>
          <p:cNvSpPr txBox="1"/>
          <p:nvPr/>
        </p:nvSpPr>
        <p:spPr>
          <a:xfrm>
            <a:off x="3743594" y="2999207"/>
            <a:ext cx="2489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Roboto Medium"/>
              </a:rPr>
              <a:t>Сложная пылевая обстановка в забое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D07AB5-AA21-40FB-9226-73DDD205DDD8}"/>
              </a:ext>
            </a:extLst>
          </p:cNvPr>
          <p:cNvSpPr txBox="1"/>
          <p:nvPr/>
        </p:nvSpPr>
        <p:spPr>
          <a:xfrm>
            <a:off x="6983545" y="2334899"/>
            <a:ext cx="2063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Roboto Medium"/>
              </a:rPr>
              <a:t>Снижение видимости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079D6E-6644-4D3B-8B26-4DBB8004F461}"/>
              </a:ext>
            </a:extLst>
          </p:cNvPr>
          <p:cNvSpPr txBox="1"/>
          <p:nvPr/>
        </p:nvSpPr>
        <p:spPr>
          <a:xfrm>
            <a:off x="6129935" y="5521535"/>
            <a:ext cx="5936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Roboto Medium"/>
              </a:rPr>
              <a:t>Неизбежное снижение производительности комбайнового комплекса</a:t>
            </a:r>
          </a:p>
          <a:p>
            <a:pPr algn="ctr"/>
            <a:r>
              <a:rPr lang="ru-RU" b="1" dirty="0">
                <a:latin typeface="Roboto Medium"/>
              </a:rPr>
              <a:t>Невозможность внедрения новых технологий – невозможность увеличения производительности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20FFD866-4E92-42D9-BFD6-6ABA638E5A9A}"/>
              </a:ext>
            </a:extLst>
          </p:cNvPr>
          <p:cNvSpPr/>
          <p:nvPr/>
        </p:nvSpPr>
        <p:spPr>
          <a:xfrm>
            <a:off x="3830894" y="2817539"/>
            <a:ext cx="2326459" cy="96552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трелка: вправо 25">
            <a:extLst>
              <a:ext uri="{FF2B5EF4-FFF2-40B4-BE49-F238E27FC236}">
                <a16:creationId xmlns:a16="http://schemas.microsoft.com/office/drawing/2014/main" id="{4F6C3D45-2B89-4B01-A2FD-17BB33D93416}"/>
              </a:ext>
            </a:extLst>
          </p:cNvPr>
          <p:cNvSpPr/>
          <p:nvPr/>
        </p:nvSpPr>
        <p:spPr>
          <a:xfrm rot="19909702">
            <a:off x="6161999" y="2678069"/>
            <a:ext cx="735180" cy="177097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29DB3C3A-4CEF-4121-BE4F-7A11A8A161C0}"/>
              </a:ext>
            </a:extLst>
          </p:cNvPr>
          <p:cNvSpPr/>
          <p:nvPr/>
        </p:nvSpPr>
        <p:spPr>
          <a:xfrm>
            <a:off x="6883480" y="3448594"/>
            <a:ext cx="2326459" cy="120032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D3F6CDF5-5F9C-47C0-B293-29D5C0D1F3BA}"/>
              </a:ext>
            </a:extLst>
          </p:cNvPr>
          <p:cNvSpPr/>
          <p:nvPr/>
        </p:nvSpPr>
        <p:spPr>
          <a:xfrm>
            <a:off x="6903872" y="2185062"/>
            <a:ext cx="2326459" cy="96552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EEEC7C96-3DD5-477B-A0A2-E1EB8D96D9A0}"/>
              </a:ext>
            </a:extLst>
          </p:cNvPr>
          <p:cNvSpPr/>
          <p:nvPr/>
        </p:nvSpPr>
        <p:spPr>
          <a:xfrm rot="1777631">
            <a:off x="6159456" y="3831333"/>
            <a:ext cx="735180" cy="177097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03610B-F5F1-403A-BD8E-A3C4FAC4FFF3}"/>
              </a:ext>
            </a:extLst>
          </p:cNvPr>
          <p:cNvSpPr txBox="1"/>
          <p:nvPr/>
        </p:nvSpPr>
        <p:spPr>
          <a:xfrm>
            <a:off x="6883480" y="3437368"/>
            <a:ext cx="2326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Roboto Medium"/>
              </a:rPr>
              <a:t>Вынужденный отказ от БП, как лишнего источника пыления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E94272DC-19AD-4BC3-870A-4A81D26128E7}"/>
              </a:ext>
            </a:extLst>
          </p:cNvPr>
          <p:cNvSpPr/>
          <p:nvPr/>
        </p:nvSpPr>
        <p:spPr>
          <a:xfrm>
            <a:off x="9686138" y="3151665"/>
            <a:ext cx="2326459" cy="96552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10126597-F8E2-4AEF-B441-DAB61C19AA2C}"/>
              </a:ext>
            </a:extLst>
          </p:cNvPr>
          <p:cNvSpPr/>
          <p:nvPr/>
        </p:nvSpPr>
        <p:spPr>
          <a:xfrm>
            <a:off x="6036043" y="5460147"/>
            <a:ext cx="6124021" cy="133214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Стрелка: вправо 35">
            <a:extLst>
              <a:ext uri="{FF2B5EF4-FFF2-40B4-BE49-F238E27FC236}">
                <a16:creationId xmlns:a16="http://schemas.microsoft.com/office/drawing/2014/main" id="{3E4A75EE-6B15-4CDC-B9F4-2FAD57A109DC}"/>
              </a:ext>
            </a:extLst>
          </p:cNvPr>
          <p:cNvSpPr/>
          <p:nvPr/>
        </p:nvSpPr>
        <p:spPr>
          <a:xfrm rot="2507204">
            <a:off x="9261882" y="2738455"/>
            <a:ext cx="735180" cy="177097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: вправо 36">
            <a:extLst>
              <a:ext uri="{FF2B5EF4-FFF2-40B4-BE49-F238E27FC236}">
                <a16:creationId xmlns:a16="http://schemas.microsoft.com/office/drawing/2014/main" id="{10EB23A8-90C1-4FF3-958A-43CDC76B6CD8}"/>
              </a:ext>
            </a:extLst>
          </p:cNvPr>
          <p:cNvSpPr/>
          <p:nvPr/>
        </p:nvSpPr>
        <p:spPr>
          <a:xfrm rot="5400000">
            <a:off x="7753782" y="4926610"/>
            <a:ext cx="664481" cy="212508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: вправо 37">
            <a:extLst>
              <a:ext uri="{FF2B5EF4-FFF2-40B4-BE49-F238E27FC236}">
                <a16:creationId xmlns:a16="http://schemas.microsoft.com/office/drawing/2014/main" id="{3FEEB781-ABB5-48A8-A7A4-805AC95D7FC9}"/>
              </a:ext>
            </a:extLst>
          </p:cNvPr>
          <p:cNvSpPr/>
          <p:nvPr/>
        </p:nvSpPr>
        <p:spPr>
          <a:xfrm rot="5400000">
            <a:off x="10259090" y="4660102"/>
            <a:ext cx="1197497" cy="212508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2789B5-BB8F-460D-BFBA-89ED9A489741}"/>
              </a:ext>
            </a:extLst>
          </p:cNvPr>
          <p:cNvSpPr txBox="1"/>
          <p:nvPr/>
        </p:nvSpPr>
        <p:spPr>
          <a:xfrm>
            <a:off x="9823690" y="3278030"/>
            <a:ext cx="2063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Roboto Medium"/>
              </a:rPr>
              <a:t>Снижение скорости СВ</a:t>
            </a:r>
          </a:p>
        </p:txBody>
      </p:sp>
    </p:spTree>
    <p:extLst>
      <p:ext uri="{BB962C8B-B14F-4D97-AF65-F5344CB8AC3E}">
        <p14:creationId xmlns:p14="http://schemas.microsoft.com/office/powerpoint/2010/main" val="893314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1093988"/>
            <a:ext cx="12192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Roboto Medium"/>
              </a:rPr>
              <a:t>    АНАЛИЗ ВЛИЯНИЯ ПЫЛЕВОЙ ОБСТАНОВКИ НА РАБОТУ КОМБАЙНОВОГО КОМПЛЕКСА</a:t>
            </a: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314BCE-97C7-4ED4-AC27-43F05483381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85" y="4714532"/>
            <a:ext cx="4533954" cy="1811528"/>
          </a:xfrm>
          <a:prstGeom prst="rect">
            <a:avLst/>
          </a:prstGeom>
          <a:noFill/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8305CD6-C34F-41BA-8204-C97DED1186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058343"/>
              </p:ext>
            </p:extLst>
          </p:nvPr>
        </p:nvGraphicFramePr>
        <p:xfrm>
          <a:off x="187455" y="2057401"/>
          <a:ext cx="4997609" cy="2608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0159AA2-F036-403C-AEDD-2C8B24AB72BF}"/>
              </a:ext>
            </a:extLst>
          </p:cNvPr>
          <p:cNvSpPr txBox="1"/>
          <p:nvPr/>
        </p:nvSpPr>
        <p:spPr>
          <a:xfrm>
            <a:off x="323300" y="4435474"/>
            <a:ext cx="5441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Roboto Medium"/>
              </a:rPr>
              <a:t>Производительность неизбежно сокращается по мере проведения камеры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46713A-DE47-412C-9AA2-26C68C16899E}"/>
              </a:ext>
            </a:extLst>
          </p:cNvPr>
          <p:cNvSpPr txBox="1"/>
          <p:nvPr/>
        </p:nvSpPr>
        <p:spPr>
          <a:xfrm>
            <a:off x="323300" y="6334780"/>
            <a:ext cx="5202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Roboto Medium"/>
              </a:rPr>
              <a:t>Исходящая струя удаляется по всему объему очистной выработки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DD53ED-3F39-429B-ABE0-C9E7AB1A33D6}"/>
              </a:ext>
            </a:extLst>
          </p:cNvPr>
          <p:cNvSpPr txBox="1"/>
          <p:nvPr/>
        </p:nvSpPr>
        <p:spPr>
          <a:xfrm>
            <a:off x="7876299" y="4908448"/>
            <a:ext cx="3803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>
                <a:latin typeface="Roboto Medium"/>
              </a:rPr>
              <a:t>Время отработки камеры – </a:t>
            </a:r>
            <a:r>
              <a:rPr lang="ru-RU" b="1" dirty="0">
                <a:latin typeface="Roboto Medium"/>
              </a:rPr>
              <a:t>10,1</a:t>
            </a:r>
            <a:r>
              <a:rPr lang="ru-RU" sz="1600" dirty="0">
                <a:latin typeface="Roboto Medium"/>
              </a:rPr>
              <a:t> смен</a:t>
            </a:r>
          </a:p>
          <a:p>
            <a:pPr algn="ctr">
              <a:lnSpc>
                <a:spcPct val="150000"/>
              </a:lnSpc>
            </a:pPr>
            <a:endParaRPr lang="ru-RU" sz="1600" dirty="0">
              <a:latin typeface="Roboto Medium"/>
            </a:endParaRPr>
          </a:p>
          <a:p>
            <a:pPr algn="ctr">
              <a:lnSpc>
                <a:spcPct val="150000"/>
              </a:lnSpc>
            </a:pPr>
            <a:r>
              <a:rPr lang="ru-RU" sz="1600" dirty="0">
                <a:latin typeface="Roboto Medium"/>
              </a:rPr>
              <a:t>Среднесменная эксплуатационная  производительность – </a:t>
            </a:r>
            <a:r>
              <a:rPr lang="ru-RU" b="1" dirty="0">
                <a:latin typeface="Roboto Medium"/>
              </a:rPr>
              <a:t>909</a:t>
            </a:r>
            <a:r>
              <a:rPr lang="ru-RU" sz="1600" dirty="0">
                <a:latin typeface="Roboto Medium"/>
              </a:rPr>
              <a:t> т/смена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443390-6F42-4145-B201-F2CDD2738726}"/>
              </a:ext>
            </a:extLst>
          </p:cNvPr>
          <p:cNvSpPr txBox="1"/>
          <p:nvPr/>
        </p:nvSpPr>
        <p:spPr>
          <a:xfrm>
            <a:off x="5577721" y="3713094"/>
            <a:ext cx="206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Roboto Medium"/>
              </a:rPr>
              <a:t>Снижение скорости СВ </a:t>
            </a:r>
          </a:p>
          <a:p>
            <a:pPr algn="ctr"/>
            <a:r>
              <a:rPr lang="ru-RU" dirty="0">
                <a:latin typeface="Roboto Medium"/>
              </a:rPr>
              <a:t>(</a:t>
            </a:r>
            <a:r>
              <a:rPr lang="en-US" dirty="0">
                <a:latin typeface="Roboto Medium"/>
              </a:rPr>
              <a:t>~</a:t>
            </a:r>
            <a:r>
              <a:rPr lang="ru-RU" dirty="0">
                <a:latin typeface="Roboto Medium"/>
              </a:rPr>
              <a:t>в 2 раза)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A69CD636-F0E9-4FCD-9FF7-0B359A4A542D}"/>
              </a:ext>
            </a:extLst>
          </p:cNvPr>
          <p:cNvSpPr/>
          <p:nvPr/>
        </p:nvSpPr>
        <p:spPr>
          <a:xfrm>
            <a:off x="7879252" y="2639906"/>
            <a:ext cx="735180" cy="177097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1CF31C1-A669-43BF-8174-335828442AE0}"/>
              </a:ext>
            </a:extLst>
          </p:cNvPr>
          <p:cNvSpPr/>
          <p:nvPr/>
        </p:nvSpPr>
        <p:spPr>
          <a:xfrm>
            <a:off x="5460094" y="2246250"/>
            <a:ext cx="2326459" cy="96552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F3E1EA2-4DD3-4B78-9789-4FC3341C870B}"/>
              </a:ext>
            </a:extLst>
          </p:cNvPr>
          <p:cNvSpPr/>
          <p:nvPr/>
        </p:nvSpPr>
        <p:spPr>
          <a:xfrm>
            <a:off x="5460094" y="3713094"/>
            <a:ext cx="2326459" cy="96552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84D1A5BD-75A1-449C-A331-65731D69F164}"/>
              </a:ext>
            </a:extLst>
          </p:cNvPr>
          <p:cNvSpPr/>
          <p:nvPr/>
        </p:nvSpPr>
        <p:spPr>
          <a:xfrm rot="2337752">
            <a:off x="7828071" y="4325988"/>
            <a:ext cx="735180" cy="177097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AAF52A-06F4-4852-89C8-9EA1406D0383}"/>
              </a:ext>
            </a:extLst>
          </p:cNvPr>
          <p:cNvSpPr txBox="1"/>
          <p:nvPr/>
        </p:nvSpPr>
        <p:spPr>
          <a:xfrm>
            <a:off x="5460094" y="2543789"/>
            <a:ext cx="2326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Roboto Medium"/>
              </a:rPr>
              <a:t>Отказ от БП</a:t>
            </a: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077E7934-2FEE-4373-8564-76AC48E5628D}"/>
              </a:ext>
            </a:extLst>
          </p:cNvPr>
          <p:cNvSpPr/>
          <p:nvPr/>
        </p:nvSpPr>
        <p:spPr>
          <a:xfrm rot="5400000">
            <a:off x="9160729" y="3941263"/>
            <a:ext cx="1358434" cy="116271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F3006D2-C462-43F4-8075-4069220DC02F}"/>
              </a:ext>
            </a:extLst>
          </p:cNvPr>
          <p:cNvSpPr/>
          <p:nvPr/>
        </p:nvSpPr>
        <p:spPr>
          <a:xfrm>
            <a:off x="8707131" y="2246250"/>
            <a:ext cx="2326459" cy="96552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883D9B-B4FB-4662-80F2-31C92B2176D2}"/>
              </a:ext>
            </a:extLst>
          </p:cNvPr>
          <p:cNvSpPr txBox="1"/>
          <p:nvPr/>
        </p:nvSpPr>
        <p:spPr>
          <a:xfrm>
            <a:off x="8707131" y="2405288"/>
            <a:ext cx="2326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Roboto Medium"/>
              </a:rPr>
              <a:t>Частые простои комбайна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093B47F-FFFF-458D-BCAE-31E4C31F123E}"/>
              </a:ext>
            </a:extLst>
          </p:cNvPr>
          <p:cNvSpPr/>
          <p:nvPr/>
        </p:nvSpPr>
        <p:spPr>
          <a:xfrm>
            <a:off x="7876299" y="4787027"/>
            <a:ext cx="3803525" cy="181152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105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987182"/>
            <a:ext cx="12192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3576F3-5A98-4F6A-AABC-133CD240F105}"/>
              </a:ext>
            </a:extLst>
          </p:cNvPr>
          <p:cNvSpPr txBox="1"/>
          <p:nvPr/>
        </p:nvSpPr>
        <p:spPr>
          <a:xfrm>
            <a:off x="247664" y="1255251"/>
            <a:ext cx="10659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 Medium"/>
              </a:rPr>
              <a:t>В</a:t>
            </a:r>
            <a:r>
              <a:rPr lang="ru-RU" b="1" dirty="0">
                <a:latin typeface="Roboto Medium"/>
              </a:rPr>
              <a:t>АРИАНТ НОРМАЛИЗАЦИИ ПЫЛЕВОЙ ОБСТАНОВКИ</a:t>
            </a:r>
            <a:endParaRPr lang="ru-RU" b="1" dirty="0">
              <a:solidFill>
                <a:schemeClr val="tx1"/>
              </a:solidFill>
              <a:latin typeface="Roboto Medium"/>
            </a:endParaRP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92B01C-D682-4499-9EB6-1871EDE0C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86" y="1931856"/>
            <a:ext cx="4704737" cy="40886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4FF72E-B392-4B25-9369-12BA21B33015}"/>
              </a:ext>
            </a:extLst>
          </p:cNvPr>
          <p:cNvSpPr txBox="1"/>
          <p:nvPr/>
        </p:nvSpPr>
        <p:spPr>
          <a:xfrm>
            <a:off x="247664" y="6061240"/>
            <a:ext cx="7017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Roboto Medium"/>
              </a:rPr>
              <a:t>Конфигурация технологической схемы ведения работ при внедрении предлагаемых мероприятий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E8C3D4-1489-48D3-B098-8B1B7635B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273962" y="3097323"/>
            <a:ext cx="3849348" cy="1738001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DBC0027-0FA5-4B38-94FE-6BA623E31AF8}"/>
              </a:ext>
            </a:extLst>
          </p:cNvPr>
          <p:cNvSpPr/>
          <p:nvPr/>
        </p:nvSpPr>
        <p:spPr>
          <a:xfrm>
            <a:off x="7989183" y="2041649"/>
            <a:ext cx="3765404" cy="929948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D6B590-C138-47BE-AB38-469700556752}"/>
              </a:ext>
            </a:extLst>
          </p:cNvPr>
          <p:cNvSpPr txBox="1"/>
          <p:nvPr/>
        </p:nvSpPr>
        <p:spPr>
          <a:xfrm>
            <a:off x="8274436" y="3759202"/>
            <a:ext cx="3194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Roboto Medium"/>
              </a:rPr>
              <a:t>Внедрение комбинированного способа проветривания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CED2C53-E1F5-4714-8A49-ECF14EBEAD92}"/>
              </a:ext>
            </a:extLst>
          </p:cNvPr>
          <p:cNvSpPr/>
          <p:nvPr/>
        </p:nvSpPr>
        <p:spPr>
          <a:xfrm>
            <a:off x="7989183" y="3782245"/>
            <a:ext cx="3765404" cy="929948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40CD06-B7A0-4C47-B7EB-A7A4B90E04B5}"/>
              </a:ext>
            </a:extLst>
          </p:cNvPr>
          <p:cNvSpPr txBox="1"/>
          <p:nvPr/>
        </p:nvSpPr>
        <p:spPr>
          <a:xfrm>
            <a:off x="8274436" y="2321957"/>
            <a:ext cx="319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Roboto Medium"/>
              </a:rPr>
              <a:t>Частичная отработка МКЦ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4450AA9-2877-4A33-A386-29C05FE653A5}"/>
              </a:ext>
            </a:extLst>
          </p:cNvPr>
          <p:cNvSpPr/>
          <p:nvPr/>
        </p:nvSpPr>
        <p:spPr>
          <a:xfrm>
            <a:off x="7988649" y="5554042"/>
            <a:ext cx="3765404" cy="929948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8A55CDA4-4300-421E-8FAA-F2B5379BC326}"/>
              </a:ext>
            </a:extLst>
          </p:cNvPr>
          <p:cNvSpPr/>
          <p:nvPr/>
        </p:nvSpPr>
        <p:spPr>
          <a:xfrm rot="5400000">
            <a:off x="9558892" y="4986197"/>
            <a:ext cx="664481" cy="293841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686B63-15D1-4DB0-9778-5F1B5B07D2B3}"/>
              </a:ext>
            </a:extLst>
          </p:cNvPr>
          <p:cNvSpPr txBox="1"/>
          <p:nvPr/>
        </p:nvSpPr>
        <p:spPr>
          <a:xfrm>
            <a:off x="8036135" y="5569195"/>
            <a:ext cx="3670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Roboto Medium"/>
              </a:rPr>
              <a:t>Удаление исходящей струи по обособленному ставу </a:t>
            </a:r>
            <a:r>
              <a:rPr lang="ru-RU" b="1" dirty="0" err="1">
                <a:latin typeface="Roboto Medium"/>
              </a:rPr>
              <a:t>всаса</a:t>
            </a:r>
            <a:r>
              <a:rPr lang="ru-RU" b="1" dirty="0">
                <a:latin typeface="Roboto Medium"/>
              </a:rPr>
              <a:t> в проведенные сбойки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0E9C7A1-182C-4DC6-B489-63E5CAD44BF4}"/>
              </a:ext>
            </a:extLst>
          </p:cNvPr>
          <p:cNvSpPr/>
          <p:nvPr/>
        </p:nvSpPr>
        <p:spPr>
          <a:xfrm>
            <a:off x="9560058" y="3281004"/>
            <a:ext cx="662152" cy="1707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21C5985-5770-492D-BB84-3D0B343F1C98}"/>
              </a:ext>
            </a:extLst>
          </p:cNvPr>
          <p:cNvSpPr/>
          <p:nvPr/>
        </p:nvSpPr>
        <p:spPr>
          <a:xfrm rot="5400000">
            <a:off x="9560057" y="3281004"/>
            <a:ext cx="662152" cy="1707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67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987182"/>
            <a:ext cx="12192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995056-DF60-4562-AC8D-10773B211D8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85" y="1901582"/>
            <a:ext cx="5097997" cy="30548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A41151-7533-4392-8990-52833162AF4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81" y="4933943"/>
            <a:ext cx="4371433" cy="1826570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A95A97-B06D-47BB-99AF-7502E4D96DFF}"/>
              </a:ext>
            </a:extLst>
          </p:cNvPr>
          <p:cNvSpPr txBox="1"/>
          <p:nvPr/>
        </p:nvSpPr>
        <p:spPr>
          <a:xfrm>
            <a:off x="247664" y="1255251"/>
            <a:ext cx="10659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 Medium"/>
              </a:rPr>
              <a:t>ТЕХНОЛОГИЧЕСКИЙ ЭФФЕКТ</a:t>
            </a:r>
          </a:p>
          <a:p>
            <a:endParaRPr lang="ru-RU" dirty="0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5EF62068-49A2-41C0-9820-BB976FC14302}"/>
              </a:ext>
            </a:extLst>
          </p:cNvPr>
          <p:cNvSpPr/>
          <p:nvPr/>
        </p:nvSpPr>
        <p:spPr>
          <a:xfrm>
            <a:off x="7576925" y="2180467"/>
            <a:ext cx="2229957" cy="120912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1F9C171-23E1-4A17-A7EC-C2B1D7E91806}"/>
              </a:ext>
            </a:extLst>
          </p:cNvPr>
          <p:cNvSpPr/>
          <p:nvPr/>
        </p:nvSpPr>
        <p:spPr>
          <a:xfrm>
            <a:off x="5332004" y="1975095"/>
            <a:ext cx="2229959" cy="64633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0E7CA0-009C-4619-9CBC-6846C434ADC5}"/>
              </a:ext>
            </a:extLst>
          </p:cNvPr>
          <p:cNvSpPr txBox="1"/>
          <p:nvPr/>
        </p:nvSpPr>
        <p:spPr>
          <a:xfrm>
            <a:off x="5286381" y="2032670"/>
            <a:ext cx="2326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Roboto Medium"/>
              </a:rPr>
              <a:t>Частичная отработка МКЦ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0617F4F-3F8A-41FE-A21E-D530239D0F6C}"/>
              </a:ext>
            </a:extLst>
          </p:cNvPr>
          <p:cNvSpPr/>
          <p:nvPr/>
        </p:nvSpPr>
        <p:spPr>
          <a:xfrm>
            <a:off x="5332003" y="3128647"/>
            <a:ext cx="2229959" cy="892553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E0AF57-CFA9-47D0-8440-3ECA66110703}"/>
              </a:ext>
            </a:extLst>
          </p:cNvPr>
          <p:cNvSpPr txBox="1"/>
          <p:nvPr/>
        </p:nvSpPr>
        <p:spPr>
          <a:xfrm>
            <a:off x="5332004" y="3159424"/>
            <a:ext cx="2326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Roboto Medium"/>
              </a:rPr>
              <a:t>Внедрение комбинированного способа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066E652-8541-42FB-804F-2889AD93CA65}"/>
              </a:ext>
            </a:extLst>
          </p:cNvPr>
          <p:cNvSpPr/>
          <p:nvPr/>
        </p:nvSpPr>
        <p:spPr>
          <a:xfrm>
            <a:off x="5403183" y="4455858"/>
            <a:ext cx="2133456" cy="97326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7C25C7-275D-4927-9E2B-DE6DF484DBB8}"/>
              </a:ext>
            </a:extLst>
          </p:cNvPr>
          <p:cNvSpPr txBox="1"/>
          <p:nvPr/>
        </p:nvSpPr>
        <p:spPr>
          <a:xfrm>
            <a:off x="5364632" y="4526993"/>
            <a:ext cx="2229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Roboto Medium"/>
              </a:rPr>
              <a:t>Нормализация пылевой обстановки в забое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1EF25BC4-946E-4F5D-A03F-7434364BA767}"/>
              </a:ext>
            </a:extLst>
          </p:cNvPr>
          <p:cNvSpPr/>
          <p:nvPr/>
        </p:nvSpPr>
        <p:spPr>
          <a:xfrm>
            <a:off x="8487395" y="3125156"/>
            <a:ext cx="2133456" cy="97326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F66D3F-4C60-4362-9083-C195AF939770}"/>
              </a:ext>
            </a:extLst>
          </p:cNvPr>
          <p:cNvSpPr txBox="1"/>
          <p:nvPr/>
        </p:nvSpPr>
        <p:spPr>
          <a:xfrm>
            <a:off x="8448844" y="3196291"/>
            <a:ext cx="2229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Roboto Medium"/>
              </a:rPr>
              <a:t>Нормализация пылевой обстановки в камере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98098FD0-C1E4-4C27-9F9E-B1489F055F76}"/>
              </a:ext>
            </a:extLst>
          </p:cNvPr>
          <p:cNvSpPr/>
          <p:nvPr/>
        </p:nvSpPr>
        <p:spPr>
          <a:xfrm>
            <a:off x="5428506" y="5878329"/>
            <a:ext cx="2133456" cy="64633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79DEC0-1BFF-4B00-8A1E-3562967D34EC}"/>
              </a:ext>
            </a:extLst>
          </p:cNvPr>
          <p:cNvSpPr txBox="1"/>
          <p:nvPr/>
        </p:nvSpPr>
        <p:spPr>
          <a:xfrm>
            <a:off x="5332004" y="5939885"/>
            <a:ext cx="2326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Roboto Medium"/>
              </a:rPr>
              <a:t>Возможность внедрения БП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8D9992D-9D9A-495D-AD11-C9EA0C872CE9}"/>
              </a:ext>
            </a:extLst>
          </p:cNvPr>
          <p:cNvSpPr/>
          <p:nvPr/>
        </p:nvSpPr>
        <p:spPr>
          <a:xfrm>
            <a:off x="8487395" y="4489498"/>
            <a:ext cx="2133456" cy="64633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D147B4-CD3B-405F-BEFD-C62E020E3A7E}"/>
              </a:ext>
            </a:extLst>
          </p:cNvPr>
          <p:cNvSpPr txBox="1"/>
          <p:nvPr/>
        </p:nvSpPr>
        <p:spPr>
          <a:xfrm>
            <a:off x="8400592" y="4556053"/>
            <a:ext cx="2326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Roboto Medium"/>
              </a:rPr>
              <a:t>Увеличение скорости СВ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F9A1E9A-723F-485C-9DEF-35265F52BAB1}"/>
              </a:ext>
            </a:extLst>
          </p:cNvPr>
          <p:cNvSpPr/>
          <p:nvPr/>
        </p:nvSpPr>
        <p:spPr>
          <a:xfrm>
            <a:off x="9825400" y="1987612"/>
            <a:ext cx="2133456" cy="9144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2485B1-9912-495F-8216-5BDF5B0AAAA2}"/>
              </a:ext>
            </a:extLst>
          </p:cNvPr>
          <p:cNvSpPr txBox="1"/>
          <p:nvPr/>
        </p:nvSpPr>
        <p:spPr>
          <a:xfrm>
            <a:off x="9728898" y="2029313"/>
            <a:ext cx="2326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Roboto Medium"/>
              </a:rPr>
              <a:t>Повышение коэффициента извлечения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4F71F8C3-DABD-4AE4-BE9D-6FC251FE4E97}"/>
              </a:ext>
            </a:extLst>
          </p:cNvPr>
          <p:cNvSpPr/>
          <p:nvPr/>
        </p:nvSpPr>
        <p:spPr>
          <a:xfrm>
            <a:off x="8286213" y="5526902"/>
            <a:ext cx="3769144" cy="1238908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id="{C71042E4-8D2E-412A-A141-998186AC7EA8}"/>
              </a:ext>
            </a:extLst>
          </p:cNvPr>
          <p:cNvSpPr/>
          <p:nvPr/>
        </p:nvSpPr>
        <p:spPr>
          <a:xfrm>
            <a:off x="7553596" y="3522346"/>
            <a:ext cx="933799" cy="120912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право 27">
            <a:extLst>
              <a:ext uri="{FF2B5EF4-FFF2-40B4-BE49-F238E27FC236}">
                <a16:creationId xmlns:a16="http://schemas.microsoft.com/office/drawing/2014/main" id="{1967D5E3-B9C7-453E-9F90-86A0D8F43357}"/>
              </a:ext>
            </a:extLst>
          </p:cNvPr>
          <p:cNvSpPr/>
          <p:nvPr/>
        </p:nvSpPr>
        <p:spPr>
          <a:xfrm rot="5400000">
            <a:off x="6253427" y="5579779"/>
            <a:ext cx="434659" cy="133353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0ED78FF1-24A3-410D-A3A5-4594EE689953}"/>
              </a:ext>
            </a:extLst>
          </p:cNvPr>
          <p:cNvSpPr/>
          <p:nvPr/>
        </p:nvSpPr>
        <p:spPr>
          <a:xfrm rot="5400000">
            <a:off x="6253427" y="4187569"/>
            <a:ext cx="434659" cy="133353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6F46C788-CDAB-4343-8219-59EF5B64AED8}"/>
              </a:ext>
            </a:extLst>
          </p:cNvPr>
          <p:cNvSpPr/>
          <p:nvPr/>
        </p:nvSpPr>
        <p:spPr>
          <a:xfrm rot="5400000">
            <a:off x="9396011" y="4221375"/>
            <a:ext cx="335617" cy="133353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9DF862F1-A27B-4E14-8A63-B935D40F11C7}"/>
              </a:ext>
            </a:extLst>
          </p:cNvPr>
          <p:cNvSpPr/>
          <p:nvPr/>
        </p:nvSpPr>
        <p:spPr>
          <a:xfrm rot="1829641">
            <a:off x="7447796" y="2800710"/>
            <a:ext cx="1149365" cy="139236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191D861A-0BCF-45B9-AA3A-8D69F053EB1B}"/>
              </a:ext>
            </a:extLst>
          </p:cNvPr>
          <p:cNvSpPr/>
          <p:nvPr/>
        </p:nvSpPr>
        <p:spPr>
          <a:xfrm rot="5400000">
            <a:off x="9375773" y="5267180"/>
            <a:ext cx="376092" cy="133353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CE1A460A-3552-4527-952E-D9FD8661A080}"/>
              </a:ext>
            </a:extLst>
          </p:cNvPr>
          <p:cNvSpPr/>
          <p:nvPr/>
        </p:nvSpPr>
        <p:spPr>
          <a:xfrm rot="5400000">
            <a:off x="9671703" y="4152768"/>
            <a:ext cx="2604918" cy="133352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: вправо 33">
            <a:extLst>
              <a:ext uri="{FF2B5EF4-FFF2-40B4-BE49-F238E27FC236}">
                <a16:creationId xmlns:a16="http://schemas.microsoft.com/office/drawing/2014/main" id="{86ECE14F-7821-45BA-AFEB-8AA917FB8DBC}"/>
              </a:ext>
            </a:extLst>
          </p:cNvPr>
          <p:cNvSpPr/>
          <p:nvPr/>
        </p:nvSpPr>
        <p:spPr>
          <a:xfrm>
            <a:off x="7576926" y="6143892"/>
            <a:ext cx="709288" cy="120912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2A0E99-23D2-4002-B21D-2E113BA2DB34}"/>
              </a:ext>
            </a:extLst>
          </p:cNvPr>
          <p:cNvSpPr txBox="1"/>
          <p:nvPr/>
        </p:nvSpPr>
        <p:spPr>
          <a:xfrm>
            <a:off x="8166989" y="5528488"/>
            <a:ext cx="40250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Roboto Medium"/>
              </a:rPr>
              <a:t>Время отработки камеры – </a:t>
            </a:r>
            <a:r>
              <a:rPr lang="ru-RU" b="1" dirty="0">
                <a:latin typeface="Roboto Medium"/>
              </a:rPr>
              <a:t>7,3</a:t>
            </a:r>
            <a:r>
              <a:rPr lang="ru-RU" sz="1600" b="1" dirty="0">
                <a:latin typeface="Roboto Medium"/>
              </a:rPr>
              <a:t> </a:t>
            </a:r>
            <a:r>
              <a:rPr lang="ru-RU" sz="1600" dirty="0">
                <a:latin typeface="Roboto Medium"/>
              </a:rPr>
              <a:t>смен</a:t>
            </a:r>
          </a:p>
          <a:p>
            <a:pPr algn="ctr"/>
            <a:r>
              <a:rPr lang="ru-RU" sz="1600" dirty="0">
                <a:latin typeface="Roboto Medium"/>
              </a:rPr>
              <a:t>Среднесменная эксплуатационная  производительность – </a:t>
            </a:r>
            <a:r>
              <a:rPr lang="ru-RU" b="1" dirty="0">
                <a:latin typeface="Roboto Medium"/>
              </a:rPr>
              <a:t>1424</a:t>
            </a:r>
            <a:r>
              <a:rPr lang="ru-RU" sz="1600" dirty="0">
                <a:latin typeface="Roboto Medium"/>
              </a:rPr>
              <a:t> т/смена</a:t>
            </a:r>
          </a:p>
          <a:p>
            <a:pPr algn="ctr"/>
            <a:r>
              <a:rPr lang="ru-RU" sz="1600" dirty="0">
                <a:latin typeface="Roboto Medium"/>
              </a:rPr>
              <a:t>Коэффициент извлечения – </a:t>
            </a:r>
            <a:r>
              <a:rPr lang="ru-RU" b="1" dirty="0">
                <a:latin typeface="Roboto Medium"/>
              </a:rPr>
              <a:t>0,407</a:t>
            </a:r>
            <a:endParaRPr lang="ru-RU" sz="1600" b="1" dirty="0">
              <a:latin typeface="Roboto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52432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987182"/>
            <a:ext cx="12192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090548-D170-4CE1-BF44-609C596CF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6882158"/>
              </p:ext>
            </p:extLst>
          </p:nvPr>
        </p:nvGraphicFramePr>
        <p:xfrm>
          <a:off x="247663" y="2008387"/>
          <a:ext cx="2032209" cy="397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993829F-9C2F-46B6-8032-3FB1AB87FD71}"/>
              </a:ext>
            </a:extLst>
          </p:cNvPr>
          <p:cNvSpPr txBox="1"/>
          <p:nvPr/>
        </p:nvSpPr>
        <p:spPr>
          <a:xfrm>
            <a:off x="247664" y="1255251"/>
            <a:ext cx="10659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 Medium"/>
              </a:rPr>
              <a:t>РЕЗУЛЬТАТЫ</a:t>
            </a:r>
          </a:p>
          <a:p>
            <a:endParaRPr lang="ru-RU" dirty="0"/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55BC20A7-1A05-4B90-A79B-A5963A7F3A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1344439"/>
              </p:ext>
            </p:extLst>
          </p:nvPr>
        </p:nvGraphicFramePr>
        <p:xfrm>
          <a:off x="2477397" y="2008388"/>
          <a:ext cx="2411197" cy="4849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B6F2A99-09CD-4BDA-BA06-5ABEDF8B4AE3}"/>
              </a:ext>
            </a:extLst>
          </p:cNvPr>
          <p:cNvSpPr txBox="1"/>
          <p:nvPr/>
        </p:nvSpPr>
        <p:spPr>
          <a:xfrm>
            <a:off x="202248" y="5981925"/>
            <a:ext cx="2398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Roboto Medium"/>
              </a:rPr>
              <a:t>Коэффициент извлечения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C798E99-C9F5-452F-8D48-FE8477F583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3520025"/>
              </p:ext>
            </p:extLst>
          </p:nvPr>
        </p:nvGraphicFramePr>
        <p:xfrm>
          <a:off x="4888597" y="2118881"/>
          <a:ext cx="3965457" cy="4302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F8DFAE1-CD7A-4927-A656-FF3B0DF908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65"/>
          <a:stretch/>
        </p:blipFill>
        <p:spPr bwMode="auto">
          <a:xfrm>
            <a:off x="8854058" y="4576144"/>
            <a:ext cx="2540126" cy="205321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ED2399D-920B-4D96-96A7-7732F5C6FD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854058" y="2220751"/>
            <a:ext cx="2540125" cy="1940944"/>
          </a:xfrm>
          <a:prstGeom prst="rect">
            <a:avLst/>
          </a:prstGeom>
        </p:spPr>
      </p:pic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B284D097-E3F4-4652-A086-E540C1C8835F}"/>
              </a:ext>
            </a:extLst>
          </p:cNvPr>
          <p:cNvSpPr/>
          <p:nvPr/>
        </p:nvSpPr>
        <p:spPr>
          <a:xfrm rot="5400000">
            <a:off x="9924478" y="4266379"/>
            <a:ext cx="414451" cy="205083"/>
          </a:xfrm>
          <a:prstGeom prst="rightArrow">
            <a:avLst>
              <a:gd name="adj1" fmla="val 50000"/>
              <a:gd name="adj2" fmla="val 126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E62016-CFBB-44AC-B263-4376CAE2B960}"/>
              </a:ext>
            </a:extLst>
          </p:cNvPr>
          <p:cNvSpPr txBox="1"/>
          <p:nvPr/>
        </p:nvSpPr>
        <p:spPr>
          <a:xfrm>
            <a:off x="8775672" y="1864839"/>
            <a:ext cx="2934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 Medium"/>
              </a:rPr>
              <a:t>Повышение скорости СВ </a:t>
            </a:r>
          </a:p>
        </p:txBody>
      </p:sp>
    </p:spTree>
    <p:extLst>
      <p:ext uri="{BB962C8B-B14F-4D97-AF65-F5344CB8AC3E}">
        <p14:creationId xmlns:p14="http://schemas.microsoft.com/office/powerpoint/2010/main" val="1840869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987182"/>
            <a:ext cx="121920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7B32A-4CC1-46F7-8B26-900B119DA6BF}"/>
              </a:ext>
            </a:extLst>
          </p:cNvPr>
          <p:cNvSpPr txBox="1"/>
          <p:nvPr/>
        </p:nvSpPr>
        <p:spPr>
          <a:xfrm>
            <a:off x="5628537" y="436881"/>
            <a:ext cx="656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Roboto Medium"/>
              </a:rPr>
              <a:t>Кафедра «Разработка месторождений полезных ископаемых</a:t>
            </a:r>
            <a:r>
              <a:rPr lang="ru-RU" sz="1600" b="1" dirty="0"/>
              <a:t>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93829F-9C2F-46B6-8032-3FB1AB87FD71}"/>
              </a:ext>
            </a:extLst>
          </p:cNvPr>
          <p:cNvSpPr txBox="1"/>
          <p:nvPr/>
        </p:nvSpPr>
        <p:spPr>
          <a:xfrm>
            <a:off x="247664" y="1255251"/>
            <a:ext cx="10659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 Medium"/>
              </a:rPr>
              <a:t>ЗАКЛЮЧЕНИЕ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5F307-5AF9-4824-869B-BCCF09D70DC6}"/>
              </a:ext>
            </a:extLst>
          </p:cNvPr>
          <p:cNvSpPr txBox="1"/>
          <p:nvPr/>
        </p:nvSpPr>
        <p:spPr>
          <a:xfrm>
            <a:off x="247664" y="2008388"/>
            <a:ext cx="11331626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Roboto Medium"/>
              </a:rPr>
              <a:t>Итог проведенной работы: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Roboto Medium"/>
              </a:rPr>
              <a:t>Дана оценка влияния пылевого фактора на производительность очистного комбайна, а также на оперативное отработки камеры.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Roboto Medium"/>
              </a:rPr>
              <a:t>Сделан вывод о возможности оптимизации работы комбайнового комплекса, в основе которой лежат методы нормализации пылевой обстановки в тупиковой комбайновой выработке в условиях калийного рудника.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Roboto Medium"/>
              </a:rPr>
              <a:t>Предложен вариант совершенствования технологической схемы работы комбайнового комплекса, опирающийся на использование оптимизированной конфигурации комбинированного способа проветривания.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Roboto Medium"/>
              </a:rPr>
              <a:t>Произведена количественная оценка увеличения производительности комбайнового комплекса в случае внедрения комбинированного способа проветривания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Roboto Medium"/>
              </a:rPr>
              <a:t>Отмечена необходимость дополнительного математического моделирования с целью точного расчета конкретного соотношения мощностей нагнетательного и всасывающего вентиляторов местного проветривания, исходя из условия минимальной скорости движения воздуха в выработке.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600" dirty="0">
              <a:latin typeface="Roboto Medium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828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279F4-1520-4923-9418-661EDFEC6E29}"/>
              </a:ext>
            </a:extLst>
          </p:cNvPr>
          <p:cNvSpPr/>
          <p:nvPr/>
        </p:nvSpPr>
        <p:spPr bwMode="auto">
          <a:xfrm>
            <a:off x="0" y="2006082"/>
            <a:ext cx="12192000" cy="13503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CA9C9B-9FEC-4CFA-A3EB-9C446B096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5527" y="1106743"/>
            <a:ext cx="1620180" cy="411704"/>
          </a:xfrm>
          <a:prstGeom prst="rect">
            <a:avLst/>
          </a:prstGeom>
        </p:spPr>
      </p:pic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BA6B4D-7128-4FAD-8511-F05B728CC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25485" y="331940"/>
            <a:ext cx="2151912" cy="5484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FFCA3A-0A07-47ED-B952-0CFB7158C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490335" y="303616"/>
            <a:ext cx="2376180" cy="571161"/>
          </a:xfrm>
          <a:prstGeom prst="rect">
            <a:avLst/>
          </a:prstGeom>
        </p:spPr>
      </p:pic>
      <p:sp>
        <p:nvSpPr>
          <p:cNvPr id="10" name="TextBox 17">
            <a:extLst>
              <a:ext uri="{FF2B5EF4-FFF2-40B4-BE49-F238E27FC236}">
                <a16:creationId xmlns:a16="http://schemas.microsoft.com/office/drawing/2014/main" id="{3DF05A5F-209F-40F1-A668-41482C28A1D5}"/>
              </a:ext>
            </a:extLst>
          </p:cNvPr>
          <p:cNvSpPr/>
          <p:nvPr/>
        </p:nvSpPr>
        <p:spPr bwMode="auto">
          <a:xfrm>
            <a:off x="265284" y="2043988"/>
            <a:ext cx="11715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Roboto Medium"/>
                <a:ea typeface="Roboto"/>
                <a:cs typeface="Roboto"/>
              </a:rPr>
              <a:t>Разработка варианта нормализации пылевой обстановки в тупиковой комбайновой выработке в условиях калийных рудников с целью повышения производительности комбайнового комплекса 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5EF0460D-EE65-4ADF-B6BD-EA248EE334C1}"/>
              </a:ext>
            </a:extLst>
          </p:cNvPr>
          <p:cNvSpPr/>
          <p:nvPr/>
        </p:nvSpPr>
        <p:spPr bwMode="auto">
          <a:xfrm>
            <a:off x="4654404" y="3864205"/>
            <a:ext cx="4362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/>
              <a:t>Студент гр. РМПИ-20-1с, ГНФ</a:t>
            </a:r>
          </a:p>
          <a:p>
            <a:pPr>
              <a:defRPr/>
            </a:pPr>
            <a:r>
              <a:rPr lang="ru-RU" b="1" dirty="0"/>
              <a:t>Макеев Алексей Витальевич</a:t>
            </a:r>
          </a:p>
          <a:p>
            <a:pPr>
              <a:defRPr/>
            </a:pPr>
            <a:r>
              <a:rPr lang="en-US" b="1"/>
              <a:t>E-mail</a:t>
            </a:r>
            <a:r>
              <a:rPr lang="ru-RU" b="1"/>
              <a:t>:</a:t>
            </a:r>
            <a:r>
              <a:rPr lang="en-US" b="1"/>
              <a:t> </a:t>
            </a:r>
            <a:r>
              <a:rPr lang="en-US" b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aleksneumann012@gmail.com</a:t>
            </a:r>
            <a:endParaRPr lang="ru-RU" b="1" dirty="0"/>
          </a:p>
          <a:p>
            <a:pPr>
              <a:defRPr/>
            </a:pPr>
            <a:r>
              <a:rPr lang="ru-RU" b="1" dirty="0"/>
              <a:t>Тел.: +7 (919) 456-42-00</a:t>
            </a:r>
          </a:p>
          <a:p>
            <a:pPr>
              <a:defRPr/>
            </a:pPr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D39E7EF-BEBB-43DD-A050-890E9436DB58}"/>
              </a:ext>
            </a:extLst>
          </p:cNvPr>
          <p:cNvSpPr/>
          <p:nvPr/>
        </p:nvSpPr>
        <p:spPr>
          <a:xfrm>
            <a:off x="265284" y="384403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err="1"/>
              <a:t>И.о</a:t>
            </a:r>
            <a:r>
              <a:rPr lang="ru-RU" b="1" dirty="0"/>
              <a:t> заведующего кафедры РМПИ, д.т.н.</a:t>
            </a:r>
          </a:p>
          <a:p>
            <a:pPr>
              <a:defRPr/>
            </a:pPr>
            <a:r>
              <a:rPr lang="ru-RU" b="1" dirty="0"/>
              <a:t>Исаевич Алексей Геннадьевич</a:t>
            </a:r>
          </a:p>
          <a:p>
            <a:pPr>
              <a:defRPr/>
            </a:pPr>
            <a:r>
              <a:rPr lang="en-US" b="1" dirty="0"/>
              <a:t>E-mail</a:t>
            </a:r>
            <a:r>
              <a:rPr lang="ru-RU" b="1" dirty="0"/>
              <a:t>:</a:t>
            </a:r>
            <a:r>
              <a:rPr lang="en-US" b="1" dirty="0"/>
              <a:t> </a:t>
            </a:r>
            <a:r>
              <a:rPr lang="en-US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aero</a:t>
            </a:r>
            <a:r>
              <a:rPr lang="ru-RU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_</a:t>
            </a:r>
            <a:r>
              <a:rPr lang="en-US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alex@mail.ru</a:t>
            </a:r>
            <a:endParaRPr lang="ru-RU" b="1" dirty="0"/>
          </a:p>
          <a:p>
            <a:pPr>
              <a:defRPr/>
            </a:pPr>
            <a:r>
              <a:rPr lang="ru-RU" b="1" dirty="0"/>
              <a:t>Тел.: +7-912-480-52-88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B39103A-F23E-485A-BA3E-65F9C455D661}"/>
              </a:ext>
            </a:extLst>
          </p:cNvPr>
          <p:cNvSpPr/>
          <p:nvPr/>
        </p:nvSpPr>
        <p:spPr>
          <a:xfrm>
            <a:off x="265284" y="521645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/>
              <a:t>Ассистент кафедры РМПИ</a:t>
            </a:r>
          </a:p>
          <a:p>
            <a:pPr>
              <a:defRPr/>
            </a:pPr>
            <a:r>
              <a:rPr lang="ru-RU" b="1" dirty="0"/>
              <a:t>Коновалова Валерия Игоревна</a:t>
            </a:r>
          </a:p>
          <a:p>
            <a:pPr>
              <a:defRPr/>
            </a:pPr>
            <a:r>
              <a:rPr lang="en-US" b="1"/>
              <a:t>E-mail</a:t>
            </a:r>
            <a:r>
              <a:rPr lang="ru-RU" b="1"/>
              <a:t>:</a:t>
            </a:r>
            <a:r>
              <a:rPr lang="en-US" b="1" dirty="0"/>
              <a:t> </a:t>
            </a:r>
            <a:r>
              <a:rPr lang="ru-RU" b="1" dirty="0"/>
              <a:t>valerikonovalova00@gmail.com</a:t>
            </a:r>
          </a:p>
          <a:p>
            <a:pPr>
              <a:defRPr/>
            </a:pPr>
            <a:r>
              <a:rPr lang="ru-RU" b="1" dirty="0"/>
              <a:t>Тел.: +7-932-336-56-31</a:t>
            </a:r>
          </a:p>
        </p:txBody>
      </p:sp>
    </p:spTree>
    <p:extLst>
      <p:ext uri="{BB962C8B-B14F-4D97-AF65-F5344CB8AC3E}">
        <p14:creationId xmlns:p14="http://schemas.microsoft.com/office/powerpoint/2010/main" val="7281395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740</Words>
  <Application>Microsoft Office PowerPoint</Application>
  <PresentationFormat>Широкоэкранный</PresentationFormat>
  <Paragraphs>127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N.</dc:creator>
  <cp:lastModifiedBy>User</cp:lastModifiedBy>
  <cp:revision>60</cp:revision>
  <dcterms:created xsi:type="dcterms:W3CDTF">2024-05-07T23:19:21Z</dcterms:created>
  <dcterms:modified xsi:type="dcterms:W3CDTF">2024-05-27T05:23:36Z</dcterms:modified>
</cp:coreProperties>
</file>