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3" r:id="rId1"/>
  </p:sldMasterIdLst>
  <p:notesMasterIdLst>
    <p:notesMasterId r:id="rId14"/>
  </p:notesMasterIdLst>
  <p:sldIdLst>
    <p:sldId id="257" r:id="rId2"/>
    <p:sldId id="258" r:id="rId3"/>
    <p:sldId id="259" r:id="rId4"/>
    <p:sldId id="265" r:id="rId5"/>
    <p:sldId id="266" r:id="rId6"/>
    <p:sldId id="267" r:id="rId7"/>
    <p:sldId id="268" r:id="rId8"/>
    <p:sldId id="269" r:id="rId9"/>
    <p:sldId id="270" r:id="rId10"/>
    <p:sldId id="261" r:id="rId11"/>
    <p:sldId id="263" r:id="rId12"/>
    <p:sldId id="262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003" autoAdjust="0"/>
  </p:normalViewPr>
  <p:slideViewPr>
    <p:cSldViewPr snapToGrid="0">
      <p:cViewPr varScale="1">
        <p:scale>
          <a:sx n="90" d="100"/>
          <a:sy n="90" d="100"/>
        </p:scale>
        <p:origin x="1234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5a359b8f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5a359b8f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dirty="0">
                <a:solidFill>
                  <a:schemeClr val="dk1"/>
                </a:solidFill>
              </a:rPr>
              <a:t>Добрый день уважаемые эксперты, вашему вниманию представлен проект учеба и точка по заказной разработке для </a:t>
            </a:r>
            <a:r>
              <a:rPr lang="ru-RU" i="1" dirty="0">
                <a:solidFill>
                  <a:schemeClr val="tx1"/>
                </a:solidFill>
              </a:rPr>
              <a:t>Методическая студия «</a:t>
            </a:r>
            <a:r>
              <a:rPr lang="ru-RU" i="1" dirty="0" err="1">
                <a:solidFill>
                  <a:schemeClr val="tx1"/>
                </a:solidFill>
              </a:rPr>
              <a:t>ДоФамин</a:t>
            </a:r>
            <a:r>
              <a:rPr lang="ru-RU" i="1" dirty="0">
                <a:solidFill>
                  <a:schemeClr val="tx1"/>
                </a:solidFill>
              </a:rPr>
              <a:t>» Разработка и тестирование прототипа приложения «</a:t>
            </a:r>
            <a:r>
              <a:rPr lang="ru-RU" i="1" dirty="0" err="1">
                <a:solidFill>
                  <a:schemeClr val="tx1"/>
                </a:solidFill>
              </a:rPr>
              <a:t>Трекер</a:t>
            </a:r>
            <a:r>
              <a:rPr lang="ru-RU" i="1" dirty="0">
                <a:solidFill>
                  <a:schemeClr val="tx1"/>
                </a:solidFill>
              </a:rPr>
              <a:t> учебы»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ru-RU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95a359b8fd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95a359b8fd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Компании-заказчик – это команда методистов, которые занимаются разработкой приложений для сопровождения учебного процесса. 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Заказчик создает приложение, с помощью которого студенты (как дети так и взрослые) смогут отслеживать свои успехи и затруднения при получении образования. 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Заказчиком была поставлена задача в тестировании гипотез , касающихся функционала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трекера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учебы.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Основная проблема заказчика – выход на студенческую аудиторию с целью получить из первоисточников ожидания, мотивацию студентов, предпочтения в использовании, удобство и др. критерии и показатели чтобы приложение было интересно и востребовано.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5a359b8fd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5a359b8fd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Заказчиком было выдано задание выбрать гипотезу для тестирования. Мы выбрали собственные гипотезы, также нужно было предложить функционал фрагмента приложения с помощью которого можно проверить выдвинутую гипотезу.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После обработки и согласований гипотез их необходимо было протестировать на 15 20  студентов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Продумать интерфейс фрагмента приложения и разработать его </a:t>
            </a:r>
            <a:r>
              <a:rPr lang="ru-RU" dirty="0" err="1"/>
              <a:t>протитип</a:t>
            </a:r>
            <a:r>
              <a:rPr lang="ru-RU" dirty="0"/>
              <a:t>.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Для выполнения задания были разработаны 5 основных гипотез:</a:t>
            </a:r>
          </a:p>
          <a:p>
            <a:pPr lvl="0"/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1.  Гипотеза о визуализации успехов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Если студенты смогут визуально отслеживать свои достижения (например, с помощью графиков и диаграмм), то это повысит их мотивацию и вовлеченность в учебный процесс.</a:t>
            </a:r>
          </a:p>
          <a:p>
            <a:pPr lvl="0"/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2.  Гипотеза о планировании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Если приложение предложит пользователям создавать индивидуальные учебные планы и напоминания о заданиях, то это поможет им лучше организовывать своё время и снизит уровень стресса.</a:t>
            </a:r>
          </a:p>
          <a:p>
            <a:pPr lvl="0"/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3.  Гипотеза о выявлении сложностей в выполнение заданий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Если приложение будет анализировать данные о выполнении заданий и тестов, то оно сможет предлагать пользователю индивидуальные рекомендации и дополнительные ресурсы для устранения трудностей в определенных предметах.</a:t>
            </a:r>
          </a:p>
          <a:p>
            <a:pPr lvl="0"/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4.  Гипотеза о работе в сообществе или команде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Если студенты смогут общаться друг с другом в приложении, делиться опытом и задавать вопросы, то это создаст поддержку и повысит уровень понимания учебного материала.</a:t>
            </a:r>
          </a:p>
          <a:p>
            <a:pPr lvl="0"/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5.  Гипотеза об использовании геймификации</a:t>
            </a:r>
          </a:p>
          <a:p>
            <a:pPr marL="15875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Если приложение будет включать элементы геймификации (например, достижения, уровни, награды), то это сделает процесс обучения более увлекательным и повысит стремление пользователей к успеху.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499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 составили опросный лист </a:t>
            </a:r>
          </a:p>
        </p:txBody>
      </p:sp>
    </p:spTree>
    <p:extLst>
      <p:ext uri="{BB962C8B-B14F-4D97-AF65-F5344CB8AC3E}">
        <p14:creationId xmlns:p14="http://schemas.microsoft.com/office/powerpoint/2010/main" val="1975676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Тестирование прошли 38 студентов разных курсов и направлений подготовки </a:t>
            </a:r>
          </a:p>
        </p:txBody>
      </p:sp>
    </p:spTree>
    <p:extLst>
      <p:ext uri="{BB962C8B-B14F-4D97-AF65-F5344CB8AC3E}">
        <p14:creationId xmlns:p14="http://schemas.microsoft.com/office/powerpoint/2010/main" val="3805223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По результатом тестирований было выявлено что студентам очень важно видеть свои достижения в учебе в том числе интересно графическое отражение успехов обучения так ответили 90% студентов </a:t>
            </a:r>
          </a:p>
          <a:p>
            <a:pPr marL="158750" indent="0">
              <a:buNone/>
            </a:pPr>
            <a:r>
              <a:rPr lang="ru-RU" dirty="0"/>
              <a:t>при этом визуальные инструменты для отслеживания успехов обучения регулярно используют только 13% студентов</a:t>
            </a:r>
          </a:p>
          <a:p>
            <a:pPr marL="158750" indent="0">
              <a:buNone/>
            </a:pPr>
            <a:r>
              <a:rPr lang="ru-RU" dirty="0"/>
              <a:t>при визуализации результатов достижений в учебе у 43% студентов усиливается мотивация к учебе </a:t>
            </a:r>
          </a:p>
          <a:p>
            <a:pPr marL="158750" indent="0">
              <a:buNone/>
            </a:pPr>
            <a:r>
              <a:rPr lang="ru-RU" dirty="0"/>
              <a:t>практически никто не строит планы обучения </a:t>
            </a:r>
          </a:p>
          <a:p>
            <a:pPr marL="158750" indent="0">
              <a:buNone/>
            </a:pPr>
            <a:r>
              <a:rPr lang="ru-RU" dirty="0"/>
              <a:t>в основном студенты либо не организуют свое время для учебы либо записывают на бумаге </a:t>
            </a:r>
          </a:p>
          <a:p>
            <a:pPr marL="158750" indent="0">
              <a:buNone/>
            </a:pPr>
            <a:r>
              <a:rPr lang="ru-RU" dirty="0"/>
              <a:t>почти всем студенты считаю полезными напоминания о заданиях </a:t>
            </a:r>
          </a:p>
        </p:txBody>
      </p:sp>
    </p:spTree>
    <p:extLst>
      <p:ext uri="{BB962C8B-B14F-4D97-AF65-F5344CB8AC3E}">
        <p14:creationId xmlns:p14="http://schemas.microsoft.com/office/powerpoint/2010/main" val="3806954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у большинства студентов возникают трудности с изучением определенных предметам</a:t>
            </a:r>
          </a:p>
          <a:p>
            <a:pPr marL="158750" indent="0">
              <a:buNone/>
            </a:pPr>
            <a:r>
              <a:rPr lang="ru-RU" dirty="0"/>
              <a:t>84% студентов используют дополнительные ресурсы для устранения трудностей </a:t>
            </a:r>
          </a:p>
          <a:p>
            <a:pPr marL="158750" indent="0">
              <a:buNone/>
            </a:pPr>
            <a:r>
              <a:rPr lang="ru-RU" dirty="0"/>
              <a:t>80% студентов полностью согласны с тем что анализ данных о выполнении заданий может помочь в обучении</a:t>
            </a:r>
          </a:p>
          <a:p>
            <a:pPr marL="158750" indent="0">
              <a:buNone/>
            </a:pPr>
            <a:r>
              <a:rPr lang="ru-RU" dirty="0"/>
              <a:t>Вместе с тем половине студентов очень важно общаться с другими студентами по учебным вопросам, их общение происходит через социальное сети или мессенджеры </a:t>
            </a:r>
          </a:p>
          <a:p>
            <a:pPr marL="158750" indent="0">
              <a:buNone/>
            </a:pPr>
            <a:r>
              <a:rPr lang="ru-RU" dirty="0" err="1"/>
              <a:t>имено</a:t>
            </a:r>
            <a:r>
              <a:rPr lang="ru-RU" dirty="0"/>
              <a:t> однокурсники помогают в обучении ответами на вопросы по учебным материалом </a:t>
            </a:r>
          </a:p>
        </p:txBody>
      </p:sp>
    </p:spTree>
    <p:extLst>
      <p:ext uri="{BB962C8B-B14F-4D97-AF65-F5344CB8AC3E}">
        <p14:creationId xmlns:p14="http://schemas.microsoft.com/office/powerpoint/2010/main" val="1184651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70% студентов положительно относятся к идеи геймификации в обучении так как геймификация делает процесс обучения более увлекательным </a:t>
            </a:r>
          </a:p>
          <a:p>
            <a:pPr marL="158750" indent="0">
              <a:buNone/>
            </a:pPr>
            <a:r>
              <a:rPr lang="ru-RU" dirty="0"/>
              <a:t>Почти половина студентов хотела бы получать награды за достижения в учебе </a:t>
            </a:r>
          </a:p>
          <a:p>
            <a:pPr marL="158750" indent="0">
              <a:buNone/>
            </a:pPr>
            <a:r>
              <a:rPr lang="ru-RU" dirty="0"/>
              <a:t>По функционалу приложения мнения разделились: 60% отметили необходимость визуализацию успехов, 60% - необходимость в приложении индивидуального учебного плана и наличий напоминаний 55% за анализ выполнения зданий 60% за общение с другими студентами в рамках приложения </a:t>
            </a:r>
          </a:p>
          <a:p>
            <a:pPr marL="158750" indent="0">
              <a:buNone/>
            </a:pPr>
            <a:r>
              <a:rPr lang="ru-RU" dirty="0"/>
              <a:t>60% студентов хотели бы видеть минималистичный и простой интерфейс приложения </a:t>
            </a:r>
          </a:p>
          <a:p>
            <a:pPr marL="158750" indent="0">
              <a:buNone/>
            </a:pPr>
            <a:r>
              <a:rPr lang="ru-RU" dirty="0"/>
              <a:t>При этом больше половины студентов не готовы уделать приложению больше 30 минут в день</a:t>
            </a:r>
          </a:p>
          <a:p>
            <a:pPr marL="158750" indent="0">
              <a:buNone/>
            </a:pPr>
            <a:r>
              <a:rPr lang="ru-RU" dirty="0"/>
              <a:t>65% студентов отмечают что только положительные отзывы пользователей  могут убедить их начать использовать приложение </a:t>
            </a:r>
            <a:r>
              <a:rPr lang="ru-RU" dirty="0" err="1"/>
              <a:t>трекер</a:t>
            </a:r>
            <a:r>
              <a:rPr lang="ru-RU" dirty="0"/>
              <a:t> учёбы   </a:t>
            </a:r>
          </a:p>
          <a:p>
            <a:pPr marL="158750" indent="0">
              <a:buNone/>
            </a:pPr>
            <a:r>
              <a:rPr lang="ru-RU" dirty="0"/>
              <a:t>Таким образом необходимость работы приложения подтверждается опросом студентов </a:t>
            </a:r>
          </a:p>
        </p:txBody>
      </p:sp>
    </p:spTree>
    <p:extLst>
      <p:ext uri="{BB962C8B-B14F-4D97-AF65-F5344CB8AC3E}">
        <p14:creationId xmlns:p14="http://schemas.microsoft.com/office/powerpoint/2010/main" val="1164416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5a359b8fd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95a359b8fd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После представления результатов заказчику, нам были сделаны замечания. Над которыми предстоит работать дальше.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Основные из них: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 рамках короткого опроса сложно изучить и подробно рассмотреть все ключевые функции </a:t>
            </a:r>
            <a:r>
              <a:rPr lang="ru-RU" dirty="0" err="1"/>
              <a:t>трекера</a:t>
            </a:r>
            <a:r>
              <a:rPr lang="ru-RU" dirty="0"/>
              <a:t>. Нам предложили сконцентрироваться поочередно на отдельных функциях.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Например, в каком виде студентам было бы интересно получать информацию о своих успехах и слабых местах. Причем заказчику интересно было бы получить несколько вариантов прототипа такого раздела, чтобы понять, какой из них был бы более интересен студентам.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 еще одно основное замечание по опроснику: желательно, чтобы вопросы были открытые.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Проводя опрос среди студентов мы увидели, что именно на открытые вопросы студенты отвечают очень неохотно.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 связи с этим, у нас есть вопросы экспертам: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95a359b8f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95a359b8f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>
              <a:spcAft>
                <a:spcPts val="1200"/>
              </a:spcAft>
              <a:buFont typeface="Arial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В каком приложении для создания опросов вы порекомендуете создавать и обрабатывать статистику по опросам?</a:t>
            </a:r>
          </a:p>
          <a:p>
            <a:pPr marL="342900">
              <a:spcAft>
                <a:spcPts val="1200"/>
              </a:spcAft>
              <a:buFont typeface="Arial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Как создать опрос с открытыми ответами, чтобы респонденты охотно отвечали на эти открытые вопросы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 заключение отмечу, что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100" dirty="0"/>
              <a:t>В рамках задания прошла апробация только первого варианта гипотез на подготовительном этапе разработки прототипа приложения 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1100" dirty="0"/>
              <a:t>ввиду долгого периода выхода на заказчика, ожидания пояснений и конкретизации задания от заказчика;</a:t>
            </a:r>
          </a:p>
          <a:p>
            <a:pPr marL="342900" lvl="0" algn="l" rtl="0">
              <a:spcBef>
                <a:spcPts val="0"/>
              </a:spcBef>
              <a:spcAft>
                <a:spcPts val="1200"/>
              </a:spcAft>
              <a:buAutoNum type="arabicParenR"/>
            </a:pPr>
            <a:r>
              <a:rPr lang="ru-RU" sz="1100" dirty="0"/>
              <a:t>Как итог - недостаточность времени проработки задания для создания прототипа приложения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95a359b8f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95a359b8f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Над проектом работала команда представленная на слайде 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975589"/>
            <a:ext cx="6517482" cy="188191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1"/>
            <a:ext cx="6517482" cy="102869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9099033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547646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21423"/>
            <a:ext cx="7763814" cy="205261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743093"/>
            <a:ext cx="7763814" cy="102613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428244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3829520" cy="2568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775320"/>
            <a:ext cx="3829050" cy="2568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1687203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1778263"/>
            <a:ext cx="3655106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2288260"/>
            <a:ext cx="3829520" cy="20551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1778263"/>
            <a:ext cx="3661353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2288260"/>
            <a:ext cx="3829051" cy="20551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77370192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91033000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8769052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2951766" cy="1517439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457201"/>
            <a:ext cx="4650122" cy="38861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1974639"/>
            <a:ext cx="2951767" cy="2368761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296594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4451227" cy="1517441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457201"/>
            <a:ext cx="2441519" cy="38862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1974639"/>
            <a:ext cx="4451212" cy="2368760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769708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3217030"/>
            <a:ext cx="7773324" cy="60870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523696"/>
            <a:ext cx="7366899" cy="241060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831546"/>
            <a:ext cx="7773339" cy="511854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76485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257043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153616"/>
            <a:ext cx="7773339" cy="1189785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5506294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4460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279597"/>
            <a:ext cx="7773339" cy="10657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13" name="TextBox 12"/>
          <p:cNvSpPr txBox="1"/>
          <p:nvPr/>
        </p:nvSpPr>
        <p:spPr>
          <a:xfrm>
            <a:off x="751116" y="56562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2451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662865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1604041"/>
            <a:ext cx="7773339" cy="188387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496751"/>
            <a:ext cx="777333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0218523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12038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2474232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207517"/>
            <a:ext cx="2474232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1775320"/>
            <a:ext cx="246864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207517"/>
            <a:ext cx="2477513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775320"/>
            <a:ext cx="24786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207517"/>
            <a:ext cx="2478696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5608119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458079"/>
            <a:ext cx="7773339" cy="120294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3153615"/>
            <a:ext cx="247230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1775320"/>
            <a:ext cx="2472307" cy="1143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3585811"/>
            <a:ext cx="2472307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3153615"/>
            <a:ext cx="247637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1775320"/>
            <a:ext cx="2477514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85811"/>
            <a:ext cx="2477514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3153615"/>
            <a:ext cx="247551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1775320"/>
            <a:ext cx="2478696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3585809"/>
            <a:ext cx="2478790" cy="75759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0156253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1775320"/>
            <a:ext cx="7773339" cy="25680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8964750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1"/>
            <a:ext cx="1914995" cy="38861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457201"/>
            <a:ext cx="5744043" cy="38861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10464543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854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7773339" cy="25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4412457"/>
            <a:ext cx="500466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7316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0954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428772" y="204496"/>
            <a:ext cx="555907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Учеба - и точка</a:t>
            </a:r>
            <a:endParaRPr sz="3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" sz="2000" dirty="0"/>
            </a:br>
            <a:r>
              <a:rPr lang="ru" sz="2000" dirty="0"/>
              <a:t>Промежуточные результаты </a:t>
            </a:r>
            <a:br>
              <a:rPr lang="ru" sz="2000" dirty="0"/>
            </a:br>
            <a:r>
              <a:rPr lang="ru" sz="2000" dirty="0"/>
              <a:t>этапа «Разработка» </a:t>
            </a:r>
            <a:endParaRPr sz="4000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30536" y="2507863"/>
            <a:ext cx="4552011" cy="2176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</a:rPr>
              <a:t>ФГБОУ ВО «Поволжский государственный технологический университет»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</a:rPr>
              <a:t>Методическая студия «</a:t>
            </a:r>
            <a:r>
              <a:rPr lang="ru-RU" i="1" dirty="0" err="1">
                <a:solidFill>
                  <a:schemeClr val="tx1"/>
                </a:solidFill>
              </a:rPr>
              <a:t>ДоФамин</a:t>
            </a:r>
            <a:r>
              <a:rPr lang="ru-RU" i="1" dirty="0">
                <a:solidFill>
                  <a:schemeClr val="tx1"/>
                </a:solidFill>
              </a:rPr>
              <a:t>»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tx1"/>
                </a:solidFill>
              </a:rPr>
              <a:t>Разработка и тестирование прототипа приложения «</a:t>
            </a:r>
            <a:r>
              <a:rPr lang="ru-RU" i="1" dirty="0" err="1">
                <a:solidFill>
                  <a:schemeClr val="tx1"/>
                </a:solidFill>
              </a:rPr>
              <a:t>Трекер</a:t>
            </a:r>
            <a:r>
              <a:rPr lang="ru-RU" i="1" dirty="0">
                <a:solidFill>
                  <a:schemeClr val="tx1"/>
                </a:solidFill>
              </a:rPr>
              <a:t> учебы»</a:t>
            </a:r>
            <a:endParaRPr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38904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 компании-заказчике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471516" cy="36911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dirty="0"/>
              <a:t>Компания-заказчик — команда методистов, разрабатывающая приложения для учебного процесса. 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lang="ru-RU" dirty="0"/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dirty="0"/>
              <a:t>Заказчик создает приложение для отслеживания успехов и затруднений студентов.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lang="ru-RU" dirty="0"/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dirty="0"/>
              <a:t> Задача — тестирование функционала </a:t>
            </a:r>
            <a:r>
              <a:rPr lang="ru-RU" dirty="0" err="1"/>
              <a:t>трекера</a:t>
            </a:r>
            <a:r>
              <a:rPr lang="ru-RU" dirty="0"/>
              <a:t>. 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lang="ru-RU" dirty="0"/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u-RU" dirty="0"/>
              <a:t>Основная проблема — выход на студенческую аудиторию для получения их ожиданий, мотивации, предпочтений и критериев удобства приложения.</a:t>
            </a:r>
            <a:endParaRPr lang="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469980" y="640313"/>
            <a:ext cx="2891810" cy="12469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Ограничения</a:t>
            </a:r>
            <a:br>
              <a:rPr lang="ru" dirty="0"/>
            </a:br>
            <a:r>
              <a:rPr lang="ru" dirty="0"/>
              <a:t>и пожелания </a:t>
            </a:r>
            <a:br>
              <a:rPr lang="ru" dirty="0"/>
            </a:br>
            <a:r>
              <a:rPr lang="ru" dirty="0"/>
              <a:t>заказчика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5136CC-91B2-4136-AA6D-B17614505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548" y="180003"/>
            <a:ext cx="5462519" cy="4783494"/>
          </a:xfrm>
          <a:prstGeom prst="rect">
            <a:avLst/>
          </a:prstGeom>
        </p:spPr>
      </p:pic>
      <p:sp>
        <p:nvSpPr>
          <p:cNvPr id="8" name="Текст 2">
            <a:extLst>
              <a:ext uri="{FF2B5EF4-FFF2-40B4-BE49-F238E27FC236}">
                <a16:creationId xmlns:a16="http://schemas.microsoft.com/office/drawing/2014/main" id="{3FA0CE3C-637D-4C0F-B5BC-51EB3C636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208" y="2196727"/>
            <a:ext cx="2973355" cy="276677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Для заказчика необходимо было подготовить отчет о результатах пользовательского тестирования. Форму отчета предоставляет заказчик.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7D1E0-BCEC-4371-B0FF-178CE2691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67" y="2105873"/>
            <a:ext cx="2972676" cy="572700"/>
          </a:xfrm>
        </p:spPr>
        <p:txBody>
          <a:bodyPr>
            <a:normAutofit/>
          </a:bodyPr>
          <a:lstStyle/>
          <a:p>
            <a:r>
              <a:rPr lang="ru-RU" dirty="0"/>
              <a:t>О проекте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A1928C-0680-432D-BCBC-889887C87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1142" y="565623"/>
            <a:ext cx="5081395" cy="3906849"/>
          </a:xfrm>
        </p:spPr>
        <p:txBody>
          <a:bodyPr>
            <a:normAutofit fontScale="92500" lnSpcReduction="10000"/>
          </a:bodyPr>
          <a:lstStyle/>
          <a:p>
            <a:pPr marL="114300" indent="0" algn="ctr">
              <a:buNone/>
            </a:pPr>
            <a:r>
              <a:rPr lang="ru-RU" dirty="0"/>
              <a:t>Для выполнения задания были разработаны 5 основных гипотез:</a:t>
            </a:r>
          </a:p>
          <a:p>
            <a:endParaRPr lang="ru-RU" dirty="0"/>
          </a:p>
          <a:p>
            <a:r>
              <a:rPr lang="ru-RU" dirty="0"/>
              <a:t>1.  Гипотеза о визуализации успехов</a:t>
            </a:r>
          </a:p>
          <a:p>
            <a:endParaRPr lang="ru-RU" dirty="0"/>
          </a:p>
          <a:p>
            <a:r>
              <a:rPr lang="ru-RU" dirty="0"/>
              <a:t>2.  Гипотеза о планировании</a:t>
            </a:r>
          </a:p>
          <a:p>
            <a:endParaRPr lang="ru-RU" dirty="0"/>
          </a:p>
          <a:p>
            <a:r>
              <a:rPr lang="ru-RU" dirty="0"/>
              <a:t>3.  Гипотеза о выявлении сложностей в выполнение заданий</a:t>
            </a:r>
          </a:p>
          <a:p>
            <a:endParaRPr lang="ru-RU" dirty="0"/>
          </a:p>
          <a:p>
            <a:r>
              <a:rPr lang="ru-RU" dirty="0"/>
              <a:t>4.  Гипотеза о работе в сообществе или команде</a:t>
            </a:r>
          </a:p>
          <a:p>
            <a:endParaRPr lang="ru-RU" dirty="0"/>
          </a:p>
          <a:p>
            <a:r>
              <a:rPr lang="ru-RU" dirty="0"/>
              <a:t>5.  Гипотеза об использовании геймификации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893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45B8E-F150-4E93-A4AE-BEDBF0C4F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29" y="65580"/>
            <a:ext cx="8520600" cy="572700"/>
          </a:xfrm>
        </p:spPr>
        <p:txBody>
          <a:bodyPr>
            <a:normAutofit/>
          </a:bodyPr>
          <a:lstStyle/>
          <a:p>
            <a:r>
              <a:rPr lang="ru-RU" dirty="0"/>
              <a:t>ОПРОС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93077D-9793-4D33-9F21-70E87EE11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887" y="560140"/>
            <a:ext cx="6297883" cy="438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18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2643E5-8C2F-495E-ADF3-85BAEFE25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814" y="43120"/>
            <a:ext cx="8520600" cy="572700"/>
          </a:xfrm>
        </p:spPr>
        <p:txBody>
          <a:bodyPr>
            <a:normAutofit/>
          </a:bodyPr>
          <a:lstStyle/>
          <a:p>
            <a:r>
              <a:rPr lang="ru-RU" dirty="0"/>
              <a:t>ОПРОС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900BC7-6DD6-47EA-81D2-55269B3D9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611" y="615820"/>
            <a:ext cx="6733006" cy="43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92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B57B4-2737-4B76-8A0B-C581CBCF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Статистика опроса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9879D2-A359-4D30-92DA-729340981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83" t="19787" r="25888" b="17279"/>
          <a:stretch/>
        </p:blipFill>
        <p:spPr>
          <a:xfrm>
            <a:off x="311700" y="1098966"/>
            <a:ext cx="1779038" cy="15302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A0681E-1755-43DA-AA1C-A30373BED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2710444"/>
            <a:ext cx="1715988" cy="181185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FD2AEF-1534-4A12-8BA8-D4B00B5ED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1646" y="2710444"/>
            <a:ext cx="1579710" cy="18118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A39A0A-A30D-4D16-A4A0-2CD393349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5314" y="2687616"/>
            <a:ext cx="1579710" cy="18118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ACED30-2C4C-4706-B89A-68F7D1CA39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6107" y="1076141"/>
            <a:ext cx="1470788" cy="15530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33DCE4-A620-4D0A-87AC-F227384EB3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8576" y="1076140"/>
            <a:ext cx="1579710" cy="15256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447B50F-7A26-4726-8A0F-28E7CD3734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8357" y="1017723"/>
            <a:ext cx="1615336" cy="15600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7D919D-F1F1-41E3-8FD9-BF13D50160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1121" y="2710444"/>
            <a:ext cx="1615336" cy="17890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434276-5005-4D85-9D78-1BF880B7AF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7395" y="1017723"/>
            <a:ext cx="1414905" cy="15530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E1BD0D-52D6-4720-88DE-4EE0283D04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17395" y="2660668"/>
            <a:ext cx="1414905" cy="183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35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BD2F06-E3DA-4284-B280-8A2CD4C85284}"/>
              </a:ext>
            </a:extLst>
          </p:cNvPr>
          <p:cNvSpPr txBox="1">
            <a:spLocks/>
          </p:cNvSpPr>
          <p:nvPr/>
        </p:nvSpPr>
        <p:spPr>
          <a:xfrm>
            <a:off x="311700" y="182897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lvl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 dirty="0"/>
              <a:t>Статистика опроса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E6860F-1799-4CB4-9819-9B6C11F66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060704"/>
            <a:ext cx="1605743" cy="16386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46000A-2C66-4A81-B721-98584429D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2826550"/>
            <a:ext cx="1605743" cy="18550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99C810-0A76-4C84-814A-7DB9843C3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923" y="2826550"/>
            <a:ext cx="1605743" cy="18550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35C6C5-5CCA-4F0C-BD7A-A2AED7023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6146" y="2826550"/>
            <a:ext cx="1605743" cy="18550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6A2B0F-93A2-41F0-9C03-E2EB23D206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2414" y="1060703"/>
            <a:ext cx="1597252" cy="16386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8CD4A4-4298-4C4C-ADE1-65E520C6A4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7557" y="1060704"/>
            <a:ext cx="1597251" cy="16386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F2023A-6FFA-4AF0-887E-DDB0B70FBE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2700" y="1058709"/>
            <a:ext cx="1605742" cy="16386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F8C3FC1-DA13-460F-B503-E6776FF102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62701" y="2826551"/>
            <a:ext cx="1605744" cy="18550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01F268-4C58-481B-82E3-D4AD08EFAB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23968" y="1058710"/>
            <a:ext cx="1597251" cy="16386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7D5246E-6F6A-4123-A7B6-CE8F381313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3968" y="2820310"/>
            <a:ext cx="1605743" cy="185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26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6937A08-9E27-4D50-AAF9-C0F0AD17E9BA}"/>
              </a:ext>
            </a:extLst>
          </p:cNvPr>
          <p:cNvSpPr txBox="1">
            <a:spLocks/>
          </p:cNvSpPr>
          <p:nvPr/>
        </p:nvSpPr>
        <p:spPr>
          <a:xfrm>
            <a:off x="311700" y="182897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lvl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 dirty="0"/>
              <a:t>Статистика опроса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3DA136-11F5-416C-91F2-4BC4D3153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4" y="926592"/>
            <a:ext cx="1509389" cy="17922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815591-C653-4B1D-A0AA-716F88491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4" y="2889811"/>
            <a:ext cx="1509389" cy="18262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3DB0D8-7F75-426C-878B-BEA6246B3F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1088" y="926592"/>
            <a:ext cx="1674785" cy="17922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505EC6-582A-4934-990F-8565AFAB7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2138" y="897302"/>
            <a:ext cx="1674785" cy="18215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796520-6FCF-4D59-B13E-EA318E9383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3188" y="844891"/>
            <a:ext cx="1674785" cy="18215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48166B-6CEF-4EFC-BA6A-1A8607453C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4238" y="844891"/>
            <a:ext cx="1493596" cy="182151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BF99C9-24ED-47C5-9038-E356107682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1088" y="2889811"/>
            <a:ext cx="1674784" cy="18262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6494826-FFBB-4477-A095-F9A305D30A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2137" y="2889811"/>
            <a:ext cx="1674785" cy="18215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4D2E59-3A9F-412D-A116-26D3A5AD0B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3187" y="2889810"/>
            <a:ext cx="1674785" cy="182151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C53DAF1-8AA8-424F-98D4-0CF5FE2A2F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68445" y="2889809"/>
            <a:ext cx="1509389" cy="178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37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32022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Ценность</a:t>
            </a:r>
            <a:endParaRPr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953422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Ценность такого решения для заказчика – оценка непосредственным потребителем – студентом разрабатываемого приложения.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Результаты обсуждения итогов тестирования с заказчиком:</a:t>
            </a:r>
            <a:endParaRPr lang="ru" sz="1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D828B8-60F3-426C-A912-24FB85A79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854" t="41725" r="29063" b="17641"/>
          <a:stretch/>
        </p:blipFill>
        <p:spPr>
          <a:xfrm>
            <a:off x="76648" y="2467421"/>
            <a:ext cx="2943007" cy="24845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62831C-17E4-4B4C-A1AF-172D7D01DE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005" t="42933" r="28912" b="28163"/>
          <a:stretch/>
        </p:blipFill>
        <p:spPr>
          <a:xfrm>
            <a:off x="3029423" y="2483344"/>
            <a:ext cx="2942918" cy="17672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E3A994-35AD-42F4-B47E-545D09EFB1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968" t="40988" r="28949" b="20544"/>
          <a:stretch/>
        </p:blipFill>
        <p:spPr>
          <a:xfrm>
            <a:off x="5982109" y="2467421"/>
            <a:ext cx="3108780" cy="2484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" dirty="0"/>
              <a:t>Вопросы экспертам</a:t>
            </a:r>
            <a:endParaRPr dirty="0"/>
          </a:p>
        </p:txBody>
      </p:sp>
      <p:sp>
        <p:nvSpPr>
          <p:cNvPr id="4" name="Google Shape;97;p20">
            <a:extLst>
              <a:ext uri="{FF2B5EF4-FFF2-40B4-BE49-F238E27FC236}">
                <a16:creationId xmlns:a16="http://schemas.microsoft.com/office/drawing/2014/main" id="{00DF601D-9185-4FD4-AC3F-24F839EF5D91}"/>
              </a:ext>
            </a:extLst>
          </p:cNvPr>
          <p:cNvSpPr txBox="1">
            <a:spLocks/>
          </p:cNvSpPr>
          <p:nvPr/>
        </p:nvSpPr>
        <p:spPr>
          <a:xfrm>
            <a:off x="411227" y="1395160"/>
            <a:ext cx="8520600" cy="235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>
              <a:spcAft>
                <a:spcPts val="1200"/>
              </a:spcAft>
              <a:buFont typeface="Arial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В каком приложении для создания опросов вы порекомендуете создавать и обрабатывать статистику по опросам?</a:t>
            </a:r>
          </a:p>
          <a:p>
            <a:pPr marL="342900">
              <a:spcAft>
                <a:spcPts val="1200"/>
              </a:spcAft>
              <a:buFont typeface="Arial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Как создать опрос с открытыми ответами, чтобы респонденты охотно отвечали на эти открытые вопросы</a:t>
            </a:r>
          </a:p>
          <a:p>
            <a:pPr marL="342900">
              <a:spcAft>
                <a:spcPts val="1200"/>
              </a:spcAft>
              <a:buFont typeface="Arial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Команда</a:t>
            </a:r>
            <a:endParaRPr dirty="0"/>
          </a:p>
        </p:txBody>
      </p:sp>
      <p:sp>
        <p:nvSpPr>
          <p:cNvPr id="4" name="Текст 21">
            <a:extLst>
              <a:ext uri="{FF2B5EF4-FFF2-40B4-BE49-F238E27FC236}">
                <a16:creationId xmlns:a16="http://schemas.microsoft.com/office/drawing/2014/main" id="{40BE2C88-EBFF-434B-9FC1-466C309D6509}"/>
              </a:ext>
            </a:extLst>
          </p:cNvPr>
          <p:cNvSpPr txBox="1">
            <a:spLocks/>
          </p:cNvSpPr>
          <p:nvPr/>
        </p:nvSpPr>
        <p:spPr>
          <a:xfrm>
            <a:off x="119010" y="3571617"/>
            <a:ext cx="1961526" cy="127461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/>
              <a:t>Репина Наталья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A42763-F4A4-4FA0-B368-921A14AE4C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9" b="24261"/>
          <a:stretch/>
        </p:blipFill>
        <p:spPr>
          <a:xfrm>
            <a:off x="213847" y="1095458"/>
            <a:ext cx="1697642" cy="1622437"/>
          </a:xfrm>
          <a:prstGeom prst="rect">
            <a:avLst/>
          </a:prstGeom>
        </p:spPr>
      </p:pic>
      <p:sp>
        <p:nvSpPr>
          <p:cNvPr id="6" name="Текст 23">
            <a:extLst>
              <a:ext uri="{FF2B5EF4-FFF2-40B4-BE49-F238E27FC236}">
                <a16:creationId xmlns:a16="http://schemas.microsoft.com/office/drawing/2014/main" id="{7B39CCC2-FAA4-452C-B450-4A6DEFCE740D}"/>
              </a:ext>
            </a:extLst>
          </p:cNvPr>
          <p:cNvSpPr txBox="1">
            <a:spLocks/>
          </p:cNvSpPr>
          <p:nvPr/>
        </p:nvSpPr>
        <p:spPr>
          <a:xfrm>
            <a:off x="-191036" y="2886063"/>
            <a:ext cx="2507408" cy="26600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Лидер</a:t>
            </a:r>
          </a:p>
        </p:txBody>
      </p:sp>
      <p:sp>
        <p:nvSpPr>
          <p:cNvPr id="7" name="Текст 24">
            <a:extLst>
              <a:ext uri="{FF2B5EF4-FFF2-40B4-BE49-F238E27FC236}">
                <a16:creationId xmlns:a16="http://schemas.microsoft.com/office/drawing/2014/main" id="{BCD3A1F0-927A-4CDC-AF6C-2078CADA143E}"/>
              </a:ext>
            </a:extLst>
          </p:cNvPr>
          <p:cNvSpPr txBox="1">
            <a:spLocks/>
          </p:cNvSpPr>
          <p:nvPr/>
        </p:nvSpPr>
        <p:spPr>
          <a:xfrm>
            <a:off x="1792388" y="3558752"/>
            <a:ext cx="2165765" cy="127461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 err="1"/>
              <a:t>Норкина</a:t>
            </a:r>
            <a:r>
              <a:rPr lang="ru-RU" sz="1600" dirty="0"/>
              <a:t> Екатерина 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3428D4-4E18-4AB3-8472-746859951B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96" t="3373" b="37673"/>
          <a:stretch/>
        </p:blipFill>
        <p:spPr>
          <a:xfrm>
            <a:off x="2204809" y="1108322"/>
            <a:ext cx="1503440" cy="1622437"/>
          </a:xfrm>
          <a:prstGeom prst="rect">
            <a:avLst/>
          </a:prstGeom>
        </p:spPr>
      </p:pic>
      <p:sp>
        <p:nvSpPr>
          <p:cNvPr id="9" name="Текст 26">
            <a:extLst>
              <a:ext uri="{FF2B5EF4-FFF2-40B4-BE49-F238E27FC236}">
                <a16:creationId xmlns:a16="http://schemas.microsoft.com/office/drawing/2014/main" id="{C3D5DF2B-016C-427D-8AC6-FBE1810A9A7A}"/>
              </a:ext>
            </a:extLst>
          </p:cNvPr>
          <p:cNvSpPr txBox="1">
            <a:spLocks/>
          </p:cNvSpPr>
          <p:nvPr/>
        </p:nvSpPr>
        <p:spPr>
          <a:xfrm>
            <a:off x="1733957" y="2886062"/>
            <a:ext cx="2507408" cy="26600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Администратор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464724-7BB3-4F20-951C-2059FEDB53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0730" y="1074923"/>
            <a:ext cx="1633147" cy="1642972"/>
          </a:xfrm>
          <a:prstGeom prst="rect">
            <a:avLst/>
          </a:prstGeom>
        </p:spPr>
      </p:pic>
      <p:sp>
        <p:nvSpPr>
          <p:cNvPr id="11" name="Текст 26">
            <a:extLst>
              <a:ext uri="{FF2B5EF4-FFF2-40B4-BE49-F238E27FC236}">
                <a16:creationId xmlns:a16="http://schemas.microsoft.com/office/drawing/2014/main" id="{779BBA0B-56A4-497E-BF7C-9CD20DD339B5}"/>
              </a:ext>
            </a:extLst>
          </p:cNvPr>
          <p:cNvSpPr txBox="1">
            <a:spLocks/>
          </p:cNvSpPr>
          <p:nvPr/>
        </p:nvSpPr>
        <p:spPr>
          <a:xfrm>
            <a:off x="3658950" y="2873198"/>
            <a:ext cx="2507408" cy="26600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Тестировщик </a:t>
            </a:r>
          </a:p>
        </p:txBody>
      </p:sp>
      <p:sp>
        <p:nvSpPr>
          <p:cNvPr id="12" name="Текст 24">
            <a:extLst>
              <a:ext uri="{FF2B5EF4-FFF2-40B4-BE49-F238E27FC236}">
                <a16:creationId xmlns:a16="http://schemas.microsoft.com/office/drawing/2014/main" id="{76BEBA85-1C6C-4F4E-9E82-A3BE68868B0A}"/>
              </a:ext>
            </a:extLst>
          </p:cNvPr>
          <p:cNvSpPr txBox="1">
            <a:spLocks/>
          </p:cNvSpPr>
          <p:nvPr/>
        </p:nvSpPr>
        <p:spPr>
          <a:xfrm>
            <a:off x="3865882" y="3545886"/>
            <a:ext cx="1939821" cy="127461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/>
              <a:t>Хакимов рустам </a:t>
            </a:r>
          </a:p>
        </p:txBody>
      </p:sp>
      <p:sp>
        <p:nvSpPr>
          <p:cNvPr id="13" name="Текст 26">
            <a:extLst>
              <a:ext uri="{FF2B5EF4-FFF2-40B4-BE49-F238E27FC236}">
                <a16:creationId xmlns:a16="http://schemas.microsoft.com/office/drawing/2014/main" id="{23B4CFAA-4968-4287-8D39-D377768AEB39}"/>
              </a:ext>
            </a:extLst>
          </p:cNvPr>
          <p:cNvSpPr txBox="1">
            <a:spLocks/>
          </p:cNvSpPr>
          <p:nvPr/>
        </p:nvSpPr>
        <p:spPr>
          <a:xfrm>
            <a:off x="5686435" y="2873197"/>
            <a:ext cx="2507408" cy="26600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разработчик </a:t>
            </a:r>
          </a:p>
        </p:txBody>
      </p:sp>
      <p:sp>
        <p:nvSpPr>
          <p:cNvPr id="14" name="Текст 24">
            <a:extLst>
              <a:ext uri="{FF2B5EF4-FFF2-40B4-BE49-F238E27FC236}">
                <a16:creationId xmlns:a16="http://schemas.microsoft.com/office/drawing/2014/main" id="{91B50B1A-AEFF-42DB-9760-646AC03EC8C2}"/>
              </a:ext>
            </a:extLst>
          </p:cNvPr>
          <p:cNvSpPr txBox="1">
            <a:spLocks/>
          </p:cNvSpPr>
          <p:nvPr/>
        </p:nvSpPr>
        <p:spPr>
          <a:xfrm>
            <a:off x="5970228" y="3541618"/>
            <a:ext cx="1939821" cy="127461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/>
              <a:t>Москвичев </a:t>
            </a:r>
            <a:r>
              <a:rPr lang="ru-RU" sz="1600" dirty="0" err="1"/>
              <a:t>александр</a:t>
            </a:r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75C2FF-AAB6-472F-89EA-4537C50E1E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6358" y="1074923"/>
            <a:ext cx="1697642" cy="16429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атовое стекло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169</TotalTime>
  <Words>1073</Words>
  <Application>Microsoft Office PowerPoint</Application>
  <PresentationFormat>Экран (16:9)</PresentationFormat>
  <Paragraphs>103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Georgia</vt:lpstr>
      <vt:lpstr>Капля</vt:lpstr>
      <vt:lpstr>Учеба - и точка  Промежуточные результаты  этапа «Разработка» </vt:lpstr>
      <vt:lpstr>О компании-заказчике</vt:lpstr>
      <vt:lpstr>Ограничения и пожелания  заказчика</vt:lpstr>
      <vt:lpstr>О проекте</vt:lpstr>
      <vt:lpstr>ОПРОС</vt:lpstr>
      <vt:lpstr>ОПРОС</vt:lpstr>
      <vt:lpstr>Статистика опроса</vt:lpstr>
      <vt:lpstr>Презентация PowerPoint</vt:lpstr>
      <vt:lpstr>Презентация PowerPoint</vt:lpstr>
      <vt:lpstr>Ценность</vt:lpstr>
      <vt:lpstr>Вопросы экспертам</vt:lpstr>
      <vt:lpstr>Команда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Скопируйте этот шаблон</dc:title>
  <dc:creator>Lenout</dc:creator>
  <cp:lastModifiedBy>Lenout</cp:lastModifiedBy>
  <cp:revision>20</cp:revision>
  <dcterms:modified xsi:type="dcterms:W3CDTF">2025-06-09T23:20:25Z</dcterms:modified>
</cp:coreProperties>
</file>