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1" r:id="rId1"/>
  </p:sldMasterIdLst>
  <p:notesMasterIdLst>
    <p:notesMasterId r:id="rId11"/>
  </p:notesMasterIdLst>
  <p:sldIdLst>
    <p:sldId id="256" r:id="rId2"/>
    <p:sldId id="259" r:id="rId3"/>
    <p:sldId id="258" r:id="rId4"/>
    <p:sldId id="260" r:id="rId5"/>
    <p:sldId id="262" r:id="rId6"/>
    <p:sldId id="264" r:id="rId7"/>
    <p:sldId id="265" r:id="rId8"/>
    <p:sldId id="267" r:id="rId9"/>
    <p:sldId id="268" r:id="rId10"/>
  </p:sldIdLst>
  <p:sldSz cx="9144000" cy="5143500" type="screen16x9"/>
  <p:notesSz cx="6858000" cy="9144000"/>
  <p:embeddedFontLst>
    <p:embeddedFont>
      <p:font typeface="Century Gothic" panose="020B0502020202020204" pitchFamily="34" charset="0"/>
      <p:regular r:id="rId12"/>
      <p:bold r:id="rId13"/>
      <p:italic r:id="rId14"/>
      <p:boldItalic r:id="rId15"/>
    </p:embeddedFont>
    <p:embeddedFont>
      <p:font typeface="Helvetica Neue" panose="020B0604020202020204" charset="0"/>
      <p:regular r:id="rId16"/>
      <p:bold r:id="rId17"/>
      <p:italic r:id="rId18"/>
      <p:boldItalic r:id="rId19"/>
    </p:embeddedFont>
    <p:embeddedFont>
      <p:font typeface="Raleway" panose="020B0604020202020204" charset="-52"/>
      <p:regular r:id="rId20"/>
      <p:bold r:id="rId21"/>
      <p:italic r:id="rId22"/>
      <p:boldItalic r:id="rId23"/>
    </p:embeddedFont>
    <p:embeddedFont>
      <p:font typeface="Raleway SemiBold" panose="020B0604020202020204" charset="-52"/>
      <p:regular r:id="rId24"/>
      <p:bold r:id="rId25"/>
      <p:italic r:id="rId26"/>
      <p:boldItalic r:id="rId27"/>
    </p:embeddedFon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CA45831-7128-44F1-A4FF-C615E18517D4}">
  <a:tblStyle styleId="{1CA45831-7128-44F1-A4FF-C615E18517D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8" d="100"/>
          <a:sy n="88" d="100"/>
        </p:scale>
        <p:origin x="84" y="55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font" Target="fonts/font15.fntdata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font" Target="fonts/font14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29" Type="http://schemas.openxmlformats.org/officeDocument/2006/relationships/font" Target="fonts/font1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font" Target="fonts/font13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28" Type="http://schemas.openxmlformats.org/officeDocument/2006/relationships/font" Target="fonts/font17.fntdata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31" Type="http://schemas.openxmlformats.org/officeDocument/2006/relationships/font" Target="fonts/font2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font" Target="fonts/font16.fntdata"/><Relationship Id="rId30" Type="http://schemas.openxmlformats.org/officeDocument/2006/relationships/font" Target="fonts/font19.fntdata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2c67d0a74f_0_1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g22c67d0a74f_0_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2c67d0a74f_0_3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g22c67d0a74f_0_3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22c67d0a74f_0_3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g22c67d0a74f_0_3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22c67d0a74f_0_4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g22c67d0a74f_0_4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22c67d0a74f_0_4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g22c67d0a74f_0_4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22c67d0a74f_0_5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g22c67d0a74f_0_5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22cbdce98a8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22cbdce98a8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22c67d0a74f_0_5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g22c67d0a74f_0_5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22c67d0a74f_0_5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g22c67d0a74f_0_5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5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59" name="Google Shape;59;p15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1" name="Google Shape;61;p15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67" name="Google Shape;67;p17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8" name="Google Shape;68;p17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1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1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9" name="Google Shape;79;p21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80" name="Google Shape;80;p2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22"/>
          <p:cNvPicPr preferRelativeResize="0"/>
          <p:nvPr/>
        </p:nvPicPr>
        <p:blipFill rotWithShape="1">
          <a:blip r:embed="rId2">
            <a:alphaModFix/>
          </a:blip>
          <a:srcRect t="1756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22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22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22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6" name="Google Shape;86;p22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87" name="Google Shape;87;p22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23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93" name="Google Shape;93;p23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97" name="Google Shape;97;p24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98" name="Google Shape;98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99" name="Google Shape;99;p24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lvl="6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lvl="7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lvl="8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tel:79656963220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hyperlink" Target="mailto:zakhareeva.anastasia@yandex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5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>
            <a:spLocks noGrp="1"/>
          </p:cNvSpPr>
          <p:nvPr>
            <p:ph type="title"/>
          </p:nvPr>
        </p:nvSpPr>
        <p:spPr>
          <a:xfrm>
            <a:off x="401716" y="1385389"/>
            <a:ext cx="4710563" cy="143113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lvl="0"/>
            <a:r>
              <a:rPr lang="ru-RU" b="1" dirty="0"/>
              <a:t>Портативное устройство для определения липидного профиля </a:t>
            </a:r>
            <a:endParaRPr sz="3100" dirty="0"/>
          </a:p>
        </p:txBody>
      </p:sp>
      <p:sp>
        <p:nvSpPr>
          <p:cNvPr id="107" name="Google Shape;107;p25"/>
          <p:cNvSpPr txBox="1">
            <a:spLocks noGrp="1"/>
          </p:cNvSpPr>
          <p:nvPr>
            <p:ph type="body" idx="1"/>
          </p:nvPr>
        </p:nvSpPr>
        <p:spPr>
          <a:xfrm>
            <a:off x="456580" y="3292800"/>
            <a:ext cx="3825300" cy="55089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ru-RU" b="1" dirty="0" err="1"/>
              <a:t>Захареева</a:t>
            </a:r>
            <a:r>
              <a:rPr lang="ru-RU" dirty="0">
                <a:solidFill>
                  <a:srgbClr val="132C40"/>
                </a:solidFill>
              </a:rPr>
              <a:t> </a:t>
            </a:r>
            <a:r>
              <a:rPr lang="ru-RU" b="1" dirty="0"/>
              <a:t>Анастасия </a:t>
            </a:r>
            <a:r>
              <a:rPr lang="ru-RU" b="1" dirty="0" smtClean="0"/>
              <a:t>Александровна</a:t>
            </a:r>
            <a:endParaRPr lang="ru-RU" b="1" dirty="0"/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25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3" name="Google Shape;113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</a:t>
            </a:fld>
            <a:endParaRPr sz="1000">
              <a:solidFill>
                <a:schemeClr val="lt1"/>
              </a:solidFill>
            </a:endParaRPr>
          </a:p>
        </p:txBody>
      </p:sp>
      <p:pic>
        <p:nvPicPr>
          <p:cNvPr id="116" name="Google Shape;116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429450" y="156999"/>
            <a:ext cx="1630094" cy="59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766025" y="252462"/>
            <a:ext cx="1749889" cy="593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8"/>
          <p:cNvSpPr txBox="1">
            <a:spLocks noGrp="1"/>
          </p:cNvSpPr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ПРОБЛЕМА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58" name="Google Shape;158;p28"/>
          <p:cNvSpPr txBox="1">
            <a:spLocks noGrp="1"/>
          </p:cNvSpPr>
          <p:nvPr>
            <p:ph type="body" idx="1"/>
          </p:nvPr>
        </p:nvSpPr>
        <p:spPr>
          <a:xfrm>
            <a:off x="401716" y="2134074"/>
            <a:ext cx="4468157" cy="1852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06400" lvl="0" indent="-266700">
              <a:buClr>
                <a:schemeClr val="dk1"/>
              </a:buClr>
            </a:pPr>
            <a:r>
              <a:rPr lang="ru-RU" dirty="0" smtClean="0">
                <a:solidFill>
                  <a:srgbClr val="132C40"/>
                </a:solidFill>
              </a:rPr>
              <a:t>нарушение </a:t>
            </a:r>
            <a:r>
              <a:rPr lang="ru-RU" dirty="0">
                <a:solidFill>
                  <a:srgbClr val="132C40"/>
                </a:solidFill>
              </a:rPr>
              <a:t>липидного обмена – основная причина развития атеросклероза, одного из самых опасных заболеваний системы </a:t>
            </a:r>
            <a:r>
              <a:rPr lang="ru-RU" dirty="0" smtClean="0">
                <a:solidFill>
                  <a:srgbClr val="132C40"/>
                </a:solidFill>
              </a:rPr>
              <a:t>кровообращения</a:t>
            </a:r>
          </a:p>
          <a:p>
            <a:pPr marL="406400" lvl="0" indent="-266700">
              <a:buClr>
                <a:schemeClr val="dk1"/>
              </a:buClr>
            </a:pPr>
            <a:endParaRPr lang="ru-RU" dirty="0">
              <a:solidFill>
                <a:srgbClr val="132C40"/>
              </a:solidFill>
            </a:endParaRPr>
          </a:p>
          <a:p>
            <a:pPr marL="406400" lvl="0" indent="-266700">
              <a:buClr>
                <a:schemeClr val="dk1"/>
              </a:buClr>
            </a:pPr>
            <a:r>
              <a:rPr lang="ru-RU" dirty="0" smtClean="0">
                <a:solidFill>
                  <a:srgbClr val="132C40"/>
                </a:solidFill>
              </a:rPr>
              <a:t>отсутствие </a:t>
            </a:r>
            <a:r>
              <a:rPr lang="ru-RU" dirty="0">
                <a:solidFill>
                  <a:srgbClr val="132C40"/>
                </a:solidFill>
              </a:rPr>
              <a:t>на рынке устройств для определения показателей липидного профиля отечественного производства</a:t>
            </a: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 dirty="0">
              <a:solidFill>
                <a:srgbClr val="132C40"/>
              </a:solidFill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2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6" name="Google Shape;166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6369" y="1776281"/>
            <a:ext cx="3869222" cy="217643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7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4" name="Google Shape;144;p27"/>
          <p:cNvSpPr txBox="1">
            <a:spLocks noGrp="1"/>
          </p:cNvSpPr>
          <p:nvPr>
            <p:ph type="body" idx="1"/>
          </p:nvPr>
        </p:nvSpPr>
        <p:spPr>
          <a:xfrm>
            <a:off x="456817" y="2396643"/>
            <a:ext cx="351251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66700">
              <a:buClr>
                <a:schemeClr val="dk1"/>
              </a:buClr>
            </a:pPr>
            <a:r>
              <a:rPr lang="ru-RU" dirty="0" smtClean="0">
                <a:solidFill>
                  <a:srgbClr val="132C40"/>
                </a:solidFill>
              </a:rPr>
              <a:t>пациенты</a:t>
            </a:r>
            <a:r>
              <a:rPr lang="ru-RU" dirty="0">
                <a:solidFill>
                  <a:srgbClr val="132C40"/>
                </a:solidFill>
              </a:rPr>
              <a:t>, страдающие заболеваниями, при которых необходимо контролировать липидный </a:t>
            </a:r>
            <a:r>
              <a:rPr lang="ru-RU" dirty="0" smtClean="0">
                <a:solidFill>
                  <a:srgbClr val="132C40"/>
                </a:solidFill>
              </a:rPr>
              <a:t>профиль</a:t>
            </a:r>
          </a:p>
          <a:p>
            <a:pPr marL="406400" lvl="0" indent="-266700">
              <a:buClr>
                <a:schemeClr val="dk1"/>
              </a:buClr>
            </a:pPr>
            <a:endParaRPr lang="ru-RU" dirty="0">
              <a:solidFill>
                <a:srgbClr val="132C40"/>
              </a:solidFill>
            </a:endParaRPr>
          </a:p>
          <a:p>
            <a:pPr marL="406400" lvl="0" indent="-266700">
              <a:buClr>
                <a:schemeClr val="dk1"/>
              </a:buClr>
            </a:pPr>
            <a:r>
              <a:rPr lang="ru-RU" dirty="0" smtClean="0">
                <a:solidFill>
                  <a:srgbClr val="132C40"/>
                </a:solidFill>
              </a:rPr>
              <a:t>государственные </a:t>
            </a:r>
            <a:r>
              <a:rPr lang="ru-RU" dirty="0">
                <a:solidFill>
                  <a:srgbClr val="132C40"/>
                </a:solidFill>
              </a:rPr>
              <a:t>и частные клиники, специализирующиеся на заболеваниях сердечно-сосудистой системы</a:t>
            </a:r>
          </a:p>
        </p:txBody>
      </p:sp>
      <p:sp>
        <p:nvSpPr>
          <p:cNvPr id="145" name="Google Shape;145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3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2" name="Google Shape;152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3074" y="1392142"/>
            <a:ext cx="3751358" cy="375135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 txBox="1">
            <a:spLocks noGrp="1"/>
          </p:cNvSpPr>
          <p:nvPr>
            <p:ph type="title"/>
          </p:nvPr>
        </p:nvSpPr>
        <p:spPr>
          <a:xfrm>
            <a:off x="456818" y="141289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РЕШЕНИЕ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72" name="Google Shape;172;p29"/>
          <p:cNvSpPr txBox="1">
            <a:spLocks noGrp="1"/>
          </p:cNvSpPr>
          <p:nvPr>
            <p:ph type="body" idx="1"/>
          </p:nvPr>
        </p:nvSpPr>
        <p:spPr>
          <a:xfrm>
            <a:off x="401716" y="1992496"/>
            <a:ext cx="7993200" cy="2453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139700" lvl="0" indent="0">
              <a:buClr>
                <a:schemeClr val="dk1"/>
              </a:buClr>
              <a:buNone/>
            </a:pPr>
            <a:r>
              <a:rPr lang="ru-RU" dirty="0">
                <a:solidFill>
                  <a:srgbClr val="132C40"/>
                </a:solidFill>
              </a:rPr>
              <a:t>Портативное устройство для определения липидного </a:t>
            </a:r>
            <a:r>
              <a:rPr lang="ru-RU" dirty="0" smtClean="0">
                <a:solidFill>
                  <a:srgbClr val="132C40"/>
                </a:solidFill>
              </a:rPr>
              <a:t>профиля:</a:t>
            </a:r>
          </a:p>
          <a:p>
            <a:pPr marL="139700" lvl="0" indent="0">
              <a:buClr>
                <a:schemeClr val="dk1"/>
              </a:buClr>
              <a:buNone/>
            </a:pPr>
            <a:endParaRPr lang="ru-RU" dirty="0">
              <a:solidFill>
                <a:srgbClr val="132C40"/>
              </a:solidFill>
            </a:endParaRPr>
          </a:p>
          <a:p>
            <a:pPr marL="406400" lvl="0" indent="-266700">
              <a:buClr>
                <a:schemeClr val="dk1"/>
              </a:buClr>
            </a:pPr>
            <a:r>
              <a:rPr lang="ru-RU" dirty="0" smtClean="0">
                <a:solidFill>
                  <a:srgbClr val="132C40"/>
                </a:solidFill>
              </a:rPr>
              <a:t>устройство </a:t>
            </a:r>
            <a:r>
              <a:rPr lang="ru-RU" dirty="0">
                <a:solidFill>
                  <a:srgbClr val="132C40"/>
                </a:solidFill>
              </a:rPr>
              <a:t>будет состоять из 4 модулей: ланцет, тест-полоска, анализирующее устройство и экран для выведения </a:t>
            </a:r>
            <a:r>
              <a:rPr lang="ru-RU" dirty="0" smtClean="0">
                <a:solidFill>
                  <a:srgbClr val="132C40"/>
                </a:solidFill>
              </a:rPr>
              <a:t>данных</a:t>
            </a:r>
          </a:p>
          <a:p>
            <a:pPr marL="406400" lvl="0" indent="-266700">
              <a:buClr>
                <a:schemeClr val="dk1"/>
              </a:buClr>
            </a:pPr>
            <a:endParaRPr lang="ru-RU" dirty="0">
              <a:solidFill>
                <a:srgbClr val="132C40"/>
              </a:solidFill>
            </a:endParaRPr>
          </a:p>
          <a:p>
            <a:pPr marL="406400" lvl="0" indent="-266700">
              <a:buClr>
                <a:schemeClr val="dk1"/>
              </a:buClr>
            </a:pPr>
            <a:r>
              <a:rPr lang="ru-RU" dirty="0" smtClean="0">
                <a:solidFill>
                  <a:srgbClr val="132C40"/>
                </a:solidFill>
              </a:rPr>
              <a:t>ланцет </a:t>
            </a:r>
            <a:r>
              <a:rPr lang="ru-RU" dirty="0">
                <a:solidFill>
                  <a:srgbClr val="132C40"/>
                </a:solidFill>
              </a:rPr>
              <a:t>и тест-полоски для одноразового </a:t>
            </a:r>
            <a:r>
              <a:rPr lang="ru-RU" dirty="0" smtClean="0">
                <a:solidFill>
                  <a:srgbClr val="132C40"/>
                </a:solidFill>
              </a:rPr>
              <a:t>использования</a:t>
            </a:r>
          </a:p>
          <a:p>
            <a:pPr marL="406400" lvl="0" indent="-266700">
              <a:buClr>
                <a:schemeClr val="dk1"/>
              </a:buClr>
            </a:pPr>
            <a:endParaRPr lang="ru-RU" dirty="0">
              <a:solidFill>
                <a:srgbClr val="132C40"/>
              </a:solidFill>
            </a:endParaRPr>
          </a:p>
          <a:p>
            <a:pPr marL="406400" lvl="0" indent="-266700">
              <a:buClr>
                <a:schemeClr val="dk1"/>
              </a:buClr>
            </a:pPr>
            <a:r>
              <a:rPr lang="ru-RU" dirty="0" smtClean="0">
                <a:solidFill>
                  <a:srgbClr val="132C40"/>
                </a:solidFill>
              </a:rPr>
              <a:t>анализирующее </a:t>
            </a:r>
            <a:r>
              <a:rPr lang="ru-RU" dirty="0">
                <a:solidFill>
                  <a:srgbClr val="132C40"/>
                </a:solidFill>
              </a:rPr>
              <a:t>устройство будет основано на технологии определения содержания </a:t>
            </a:r>
            <a:r>
              <a:rPr lang="ru-RU" dirty="0" err="1">
                <a:solidFill>
                  <a:srgbClr val="132C40"/>
                </a:solidFill>
              </a:rPr>
              <a:t>липопродеидов</a:t>
            </a:r>
            <a:r>
              <a:rPr lang="ru-RU" dirty="0">
                <a:solidFill>
                  <a:srgbClr val="132C40"/>
                </a:solidFill>
              </a:rPr>
              <a:t> крови с использованием ферментного анализа </a:t>
            </a:r>
            <a:endParaRPr lang="ru-RU" dirty="0" smtClean="0">
              <a:solidFill>
                <a:srgbClr val="132C40"/>
              </a:solidFill>
            </a:endParaRPr>
          </a:p>
          <a:p>
            <a:pPr marL="406400" lvl="0" indent="-266700">
              <a:buClr>
                <a:schemeClr val="dk1"/>
              </a:buClr>
            </a:pPr>
            <a:endParaRPr lang="ru-RU" dirty="0">
              <a:solidFill>
                <a:srgbClr val="132C40"/>
              </a:solidFill>
            </a:endParaRPr>
          </a:p>
          <a:p>
            <a:pPr marL="406400" lvl="0" indent="-266700">
              <a:buClr>
                <a:schemeClr val="dk1"/>
              </a:buClr>
            </a:pPr>
            <a:r>
              <a:rPr lang="ru-RU" dirty="0" smtClean="0">
                <a:solidFill>
                  <a:srgbClr val="132C40"/>
                </a:solidFill>
              </a:rPr>
              <a:t>экран </a:t>
            </a:r>
            <a:r>
              <a:rPr lang="ru-RU" dirty="0">
                <a:solidFill>
                  <a:srgbClr val="132C40"/>
                </a:solidFill>
              </a:rPr>
              <a:t>будет отображать содержание липопротеидов в сыворотке крови</a:t>
            </a:r>
          </a:p>
        </p:txBody>
      </p:sp>
      <p:sp>
        <p:nvSpPr>
          <p:cNvPr id="173" name="Google Shape;173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4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0" name="Google Shape;180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" name="Google Shape;195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5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96" name="Google Shape;196;p31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31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9" name="Google Shape;199;p31"/>
          <p:cNvSpPr txBox="1">
            <a:spLocks noGrp="1"/>
          </p:cNvSpPr>
          <p:nvPr>
            <p:ph type="body" idx="1"/>
          </p:nvPr>
        </p:nvSpPr>
        <p:spPr>
          <a:xfrm>
            <a:off x="286731" y="2298814"/>
            <a:ext cx="3459601" cy="129263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254000">
              <a:lnSpc>
                <a:spcPct val="150000"/>
              </a:lnSpc>
              <a:buClr>
                <a:schemeClr val="dk1"/>
              </a:buClr>
            </a:pPr>
            <a:r>
              <a:rPr lang="ru" dirty="0"/>
              <a:t>Мы работаем на рынке </a:t>
            </a:r>
            <a:r>
              <a:rPr lang="en-US" b="1" dirty="0"/>
              <a:t>B2B, B2C, </a:t>
            </a:r>
            <a:r>
              <a:rPr lang="en-US" b="1" dirty="0" smtClean="0"/>
              <a:t>B2G</a:t>
            </a:r>
            <a:endParaRPr lang="ru-RU" b="1" dirty="0" smtClean="0"/>
          </a:p>
          <a:p>
            <a:pPr marL="342900" lvl="0" indent="-254000">
              <a:lnSpc>
                <a:spcPct val="150000"/>
              </a:lnSpc>
              <a:buClr>
                <a:schemeClr val="dk1"/>
              </a:buClr>
            </a:pPr>
            <a:r>
              <a:rPr lang="ru-RU" b="1" dirty="0" smtClean="0"/>
              <a:t>TAM</a:t>
            </a:r>
            <a:r>
              <a:rPr lang="ru-RU" dirty="0" smtClean="0"/>
              <a:t> </a:t>
            </a:r>
            <a:r>
              <a:rPr lang="ru-RU" dirty="0"/>
              <a:t>– </a:t>
            </a:r>
            <a:r>
              <a:rPr lang="ru-RU" dirty="0" smtClean="0"/>
              <a:t>185 </a:t>
            </a:r>
            <a:r>
              <a:rPr lang="ru-RU" dirty="0"/>
              <a:t>млрд </a:t>
            </a:r>
            <a:r>
              <a:rPr lang="ru-RU" dirty="0" smtClean="0"/>
              <a:t>руб.</a:t>
            </a:r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b="1" dirty="0" smtClean="0"/>
              <a:t>SAM</a:t>
            </a:r>
            <a:r>
              <a:rPr lang="ru-RU" dirty="0" smtClean="0"/>
              <a:t> </a:t>
            </a:r>
            <a:r>
              <a:rPr lang="ru-RU" dirty="0"/>
              <a:t>– </a:t>
            </a:r>
            <a:r>
              <a:rPr lang="ru-RU" dirty="0" smtClean="0"/>
              <a:t>18 млрд руб.</a:t>
            </a:r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b="1" dirty="0" smtClean="0"/>
              <a:t>SOM</a:t>
            </a:r>
            <a:r>
              <a:rPr lang="ru-RU" dirty="0" smtClean="0"/>
              <a:t> </a:t>
            </a:r>
            <a:r>
              <a:rPr lang="ru-RU" dirty="0"/>
              <a:t>– </a:t>
            </a:r>
            <a:r>
              <a:rPr lang="ru-RU" dirty="0" smtClean="0"/>
              <a:t>2 млрд </a:t>
            </a:r>
            <a:r>
              <a:rPr lang="ru-RU" dirty="0"/>
              <a:t>руб.</a:t>
            </a:r>
          </a:p>
        </p:txBody>
      </p:sp>
      <p:sp>
        <p:nvSpPr>
          <p:cNvPr id="200" name="Google Shape;200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" name="Google Shape;203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5032557" y="1488497"/>
            <a:ext cx="2992261" cy="2913267"/>
          </a:xfrm>
          <a:prstGeom prst="ellipse">
            <a:avLst/>
          </a:prstGeom>
          <a:solidFill>
            <a:schemeClr val="tx1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5396212" y="2019306"/>
            <a:ext cx="2264953" cy="238245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5719463" y="2787710"/>
            <a:ext cx="1614054" cy="1614054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5729851" y="3377761"/>
            <a:ext cx="1767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b="1" dirty="0"/>
              <a:t>SOM</a:t>
            </a:r>
            <a:r>
              <a:rPr lang="en-US" dirty="0"/>
              <a:t> </a:t>
            </a:r>
            <a:r>
              <a:rPr lang="ru-RU" dirty="0" smtClean="0"/>
              <a:t>2 млрд </a:t>
            </a:r>
            <a:r>
              <a:rPr lang="ru-RU" dirty="0"/>
              <a:t>руб.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556052" y="2246037"/>
            <a:ext cx="194087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8900" lvl="0" algn="ctr">
              <a:lnSpc>
                <a:spcPct val="150000"/>
              </a:lnSpc>
              <a:buClr>
                <a:schemeClr val="dk1"/>
              </a:buClr>
              <a:buSzPts val="1200"/>
            </a:pPr>
            <a:r>
              <a:rPr lang="en-US" b="1" dirty="0"/>
              <a:t>SAM </a:t>
            </a:r>
            <a:r>
              <a:rPr lang="ru-RU" dirty="0" smtClean="0"/>
              <a:t>18 млрд </a:t>
            </a:r>
            <a:r>
              <a:rPr lang="ru-RU" dirty="0"/>
              <a:t>руб.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5604125" y="1603808"/>
            <a:ext cx="194170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8900" lvl="0">
              <a:lnSpc>
                <a:spcPct val="150000"/>
              </a:lnSpc>
              <a:buClr>
                <a:schemeClr val="dk1"/>
              </a:buClr>
              <a:buSzPts val="1200"/>
            </a:pPr>
            <a:r>
              <a:rPr lang="en-US" b="1" dirty="0"/>
              <a:t>TAM </a:t>
            </a:r>
            <a:r>
              <a:rPr lang="ru-RU" dirty="0" smtClean="0"/>
              <a:t>185 </a:t>
            </a:r>
            <a:r>
              <a:rPr lang="ru-RU" dirty="0"/>
              <a:t>млрд руб.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6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24" name="Google Shape;224;p33"/>
          <p:cNvSpPr/>
          <p:nvPr/>
        </p:nvSpPr>
        <p:spPr>
          <a:xfrm>
            <a:off x="456818" y="12701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3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4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6" name="Google Shape;226;p33"/>
          <p:cNvSpPr txBox="1">
            <a:spLocks noGrp="1"/>
          </p:cNvSpPr>
          <p:nvPr>
            <p:ph type="body" idx="1"/>
          </p:nvPr>
        </p:nvSpPr>
        <p:spPr>
          <a:xfrm>
            <a:off x="374315" y="2216108"/>
            <a:ext cx="4107630" cy="167119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ru-RU" dirty="0"/>
              <a:t>B2С: реализация через </a:t>
            </a:r>
            <a:r>
              <a:rPr lang="ru-RU" dirty="0" err="1"/>
              <a:t>маркетплейсы</a:t>
            </a:r>
            <a:r>
              <a:rPr lang="ru-RU" dirty="0"/>
              <a:t>, </a:t>
            </a:r>
            <a:r>
              <a:rPr lang="ru-RU" dirty="0" smtClean="0"/>
              <a:t>аптеки</a:t>
            </a:r>
          </a:p>
          <a:p>
            <a:endParaRPr lang="ru-RU" dirty="0"/>
          </a:p>
          <a:p>
            <a:r>
              <a:rPr lang="ru-RU" dirty="0"/>
              <a:t>B2B: прямые продажи 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B2G</a:t>
            </a:r>
            <a:r>
              <a:rPr lang="ru-RU" dirty="0"/>
              <a:t>: участие в </a:t>
            </a:r>
            <a:r>
              <a:rPr lang="ru-RU" dirty="0" smtClean="0"/>
              <a:t>государственных закупках</a:t>
            </a:r>
            <a:r>
              <a:rPr lang="ru-RU" dirty="0"/>
              <a:t>, тендерах, сотрудничество с Министерством Здравоохранения</a:t>
            </a:r>
          </a:p>
        </p:txBody>
      </p:sp>
      <p:sp>
        <p:nvSpPr>
          <p:cNvPr id="227" name="Google Shape;227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" name="Google Shape;228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" name="Google Shape;229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0" name="Google Shape;230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5381" y="1904381"/>
            <a:ext cx="3826214" cy="215224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4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7" name="Google Shape;237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" name="Google Shape;239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" name="Google Shape;240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" name="Google Shape;226;p33"/>
          <p:cNvSpPr txBox="1">
            <a:spLocks/>
          </p:cNvSpPr>
          <p:nvPr/>
        </p:nvSpPr>
        <p:spPr>
          <a:xfrm>
            <a:off x="456817" y="2103763"/>
            <a:ext cx="3772283" cy="18466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342900" indent="-254000">
              <a:lnSpc>
                <a:spcPct val="150000"/>
              </a:lnSpc>
              <a:buClr>
                <a:schemeClr val="dk1"/>
              </a:buClr>
            </a:pPr>
            <a:r>
              <a:rPr lang="ru-RU" dirty="0"/>
              <a:t>с</a:t>
            </a:r>
            <a:r>
              <a:rPr lang="ru-RU" dirty="0" smtClean="0"/>
              <a:t>формулирована </a:t>
            </a:r>
            <a:r>
              <a:rPr lang="ru-RU" dirty="0"/>
              <a:t>гипотеза проекта</a:t>
            </a:r>
            <a:r>
              <a:rPr lang="ru-RU" dirty="0" smtClean="0"/>
              <a:t>;</a:t>
            </a:r>
          </a:p>
          <a:p>
            <a:pPr marL="342900" indent="-254000">
              <a:lnSpc>
                <a:spcPct val="150000"/>
              </a:lnSpc>
              <a:buClr>
                <a:schemeClr val="dk1"/>
              </a:buClr>
            </a:pPr>
            <a:endParaRPr lang="ru-RU" dirty="0" smtClean="0"/>
          </a:p>
          <a:p>
            <a:pPr marL="342900" indent="-254000">
              <a:lnSpc>
                <a:spcPct val="150000"/>
              </a:lnSpc>
              <a:buClr>
                <a:schemeClr val="dk1"/>
              </a:buClr>
            </a:pPr>
            <a:r>
              <a:rPr lang="ru-RU" dirty="0"/>
              <a:t>р</a:t>
            </a:r>
            <a:r>
              <a:rPr lang="ru-RU" dirty="0" smtClean="0"/>
              <a:t>азработано </a:t>
            </a:r>
            <a:r>
              <a:rPr lang="ru-RU" dirty="0"/>
              <a:t>предварительное техническое задание</a:t>
            </a:r>
            <a:r>
              <a:rPr lang="ru-RU" dirty="0" smtClean="0"/>
              <a:t>;</a:t>
            </a:r>
          </a:p>
          <a:p>
            <a:pPr marL="342900" indent="-254000">
              <a:lnSpc>
                <a:spcPct val="150000"/>
              </a:lnSpc>
              <a:buClr>
                <a:schemeClr val="dk1"/>
              </a:buClr>
            </a:pPr>
            <a:endParaRPr lang="ru-RU" dirty="0" smtClean="0"/>
          </a:p>
          <a:p>
            <a:pPr marL="342900" indent="-254000">
              <a:lnSpc>
                <a:spcPct val="150000"/>
              </a:lnSpc>
              <a:buClr>
                <a:schemeClr val="dk1"/>
              </a:buClr>
            </a:pPr>
            <a:r>
              <a:rPr lang="ru-RU" dirty="0"/>
              <a:t>проведен анализ предполагаемого рынка 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0457" y="1894236"/>
            <a:ext cx="3714184" cy="243898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6"/>
          <p:cNvSpPr txBox="1">
            <a:spLocks noGrp="1"/>
          </p:cNvSpPr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60" name="Google Shape;260;p36"/>
          <p:cNvSpPr txBox="1">
            <a:spLocks noGrp="1"/>
          </p:cNvSpPr>
          <p:nvPr>
            <p:ph type="body" idx="1"/>
          </p:nvPr>
        </p:nvSpPr>
        <p:spPr>
          <a:xfrm>
            <a:off x="354595" y="1407722"/>
            <a:ext cx="4360599" cy="1926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1270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" sz="1600" dirty="0">
                <a:solidFill>
                  <a:srgbClr val="132C40"/>
                </a:solidFill>
              </a:rPr>
              <a:t>Планы развития, основные укрупненные </a:t>
            </a:r>
            <a:r>
              <a:rPr lang="ru" sz="1600" dirty="0" smtClean="0">
                <a:solidFill>
                  <a:srgbClr val="132C40"/>
                </a:solidFill>
              </a:rPr>
              <a:t>задачи</a:t>
            </a:r>
          </a:p>
          <a:p>
            <a:pPr marL="1270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600" dirty="0">
              <a:solidFill>
                <a:srgbClr val="132C40"/>
              </a:solidFill>
            </a:endParaRPr>
          </a:p>
          <a:p>
            <a:pPr lvl="0" indent="-311150">
              <a:buSzPts val="1300"/>
              <a:buAutoNum type="arabicParenR"/>
            </a:pPr>
            <a:r>
              <a:rPr lang="ru-RU" sz="1300" dirty="0">
                <a:solidFill>
                  <a:srgbClr val="132C40"/>
                </a:solidFill>
              </a:rPr>
              <a:t>проведение </a:t>
            </a:r>
            <a:r>
              <a:rPr lang="en-US" sz="1300" dirty="0" err="1">
                <a:solidFill>
                  <a:srgbClr val="132C40"/>
                </a:solidFill>
              </a:rPr>
              <a:t>Cust</a:t>
            </a:r>
            <a:r>
              <a:rPr lang="en-US" sz="1300" dirty="0">
                <a:solidFill>
                  <a:srgbClr val="132C40"/>
                </a:solidFill>
              </a:rPr>
              <a:t> Dev</a:t>
            </a:r>
            <a:r>
              <a:rPr lang="ru-RU" sz="1300" dirty="0" smtClean="0">
                <a:solidFill>
                  <a:srgbClr val="132C40"/>
                </a:solidFill>
              </a:rPr>
              <a:t>;</a:t>
            </a:r>
          </a:p>
          <a:p>
            <a:pPr lvl="0" indent="-311150">
              <a:buSzPts val="1300"/>
              <a:buAutoNum type="arabicParenR"/>
            </a:pPr>
            <a:endParaRPr lang="ru-RU" sz="1300" dirty="0" smtClean="0">
              <a:solidFill>
                <a:srgbClr val="132C40"/>
              </a:solidFill>
            </a:endParaRPr>
          </a:p>
          <a:p>
            <a:pPr lvl="0" indent="-311150">
              <a:buSzPts val="1300"/>
              <a:buAutoNum type="arabicParenR"/>
            </a:pPr>
            <a:r>
              <a:rPr lang="ru-RU" sz="1300" dirty="0">
                <a:solidFill>
                  <a:srgbClr val="132C40"/>
                </a:solidFill>
              </a:rPr>
              <a:t>формулирование бизнес-модели проекта;</a:t>
            </a:r>
            <a:endParaRPr lang="ru-RU" sz="1300" dirty="0" smtClean="0">
              <a:solidFill>
                <a:srgbClr val="132C40"/>
              </a:solidFill>
            </a:endParaRPr>
          </a:p>
          <a:p>
            <a:pPr lvl="0" indent="-311150">
              <a:buSzPts val="1300"/>
              <a:buAutoNum type="arabicParenR"/>
            </a:pPr>
            <a:endParaRPr lang="ru-RU" sz="1300" dirty="0" smtClean="0">
              <a:solidFill>
                <a:srgbClr val="132C40"/>
              </a:solidFill>
            </a:endParaRPr>
          </a:p>
          <a:p>
            <a:pPr lvl="0" indent="-311150">
              <a:buSzPts val="1300"/>
              <a:buAutoNum type="arabicParenR"/>
            </a:pPr>
            <a:r>
              <a:rPr lang="ru-RU" sz="1300" dirty="0">
                <a:solidFill>
                  <a:srgbClr val="132C40"/>
                </a:solidFill>
              </a:rPr>
              <a:t>разработка дизайна </a:t>
            </a:r>
            <a:r>
              <a:rPr lang="en-US" sz="1300" dirty="0">
                <a:solidFill>
                  <a:srgbClr val="132C40"/>
                </a:solidFill>
              </a:rPr>
              <a:t>MVP</a:t>
            </a:r>
            <a:r>
              <a:rPr lang="ru-RU" sz="1300" dirty="0" smtClean="0">
                <a:solidFill>
                  <a:srgbClr val="132C40"/>
                </a:solidFill>
              </a:rPr>
              <a:t>;</a:t>
            </a:r>
          </a:p>
          <a:p>
            <a:pPr lvl="0" indent="-311150">
              <a:buSzPts val="1300"/>
              <a:buAutoNum type="arabicParenR"/>
            </a:pPr>
            <a:endParaRPr lang="ru-RU" sz="1300" dirty="0">
              <a:solidFill>
                <a:srgbClr val="132C40"/>
              </a:solidFill>
            </a:endParaRPr>
          </a:p>
          <a:p>
            <a:pPr lvl="0" indent="-311150">
              <a:buSzPts val="1300"/>
              <a:buAutoNum type="arabicParenR"/>
            </a:pPr>
            <a:r>
              <a:rPr lang="ru-RU" sz="1300" dirty="0">
                <a:solidFill>
                  <a:srgbClr val="132C40"/>
                </a:solidFill>
              </a:rPr>
              <a:t>разработка финансового плана проекта</a:t>
            </a:r>
            <a:r>
              <a:rPr lang="ru-RU" sz="1300" dirty="0" smtClean="0">
                <a:solidFill>
                  <a:srgbClr val="132C40"/>
                </a:solidFill>
              </a:rPr>
              <a:t>;</a:t>
            </a:r>
          </a:p>
          <a:p>
            <a:pPr lvl="0" indent="-311150">
              <a:buSzPts val="1300"/>
              <a:buAutoNum type="arabicParenR"/>
            </a:pPr>
            <a:endParaRPr lang="ru-RU" sz="1300" dirty="0" smtClean="0">
              <a:solidFill>
                <a:srgbClr val="132C40"/>
              </a:solidFill>
            </a:endParaRPr>
          </a:p>
          <a:p>
            <a:pPr lvl="0" indent="-311150">
              <a:buSzPts val="1300"/>
              <a:buAutoNum type="arabicParenR"/>
            </a:pPr>
            <a:r>
              <a:rPr lang="ru-RU" sz="1300" dirty="0">
                <a:solidFill>
                  <a:srgbClr val="132C40"/>
                </a:solidFill>
              </a:rPr>
              <a:t>разработка технического задания для создания </a:t>
            </a:r>
            <a:r>
              <a:rPr lang="ru-RU" sz="1300" dirty="0" smtClean="0">
                <a:solidFill>
                  <a:srgbClr val="132C40"/>
                </a:solidFill>
              </a:rPr>
              <a:t>устройства.</a:t>
            </a:r>
          </a:p>
        </p:txBody>
      </p:sp>
      <p:sp>
        <p:nvSpPr>
          <p:cNvPr id="261" name="Google Shape;261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" name="Google Shape;262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8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63" name="Google Shape;263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64" name="Google Shape;264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" name="Google Shape;266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" name="Google Shape;267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" name="Google Shape;268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3252" y="2427603"/>
            <a:ext cx="3394871" cy="271589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7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76" name="Google Shape;276;p37"/>
          <p:cNvSpPr txBox="1">
            <a:spLocks noGrp="1"/>
          </p:cNvSpPr>
          <p:nvPr>
            <p:ph type="body" idx="1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indent="-203200">
              <a:buSzPts val="1400"/>
              <a:buNone/>
            </a:pPr>
            <a:r>
              <a:rPr lang="ru-RU" b="1" dirty="0" err="1" smtClean="0"/>
              <a:t>Захареева</a:t>
            </a:r>
            <a:r>
              <a:rPr lang="ru-RU" dirty="0" smtClean="0">
                <a:solidFill>
                  <a:srgbClr val="132C40"/>
                </a:solidFill>
              </a:rPr>
              <a:t> </a:t>
            </a:r>
            <a:r>
              <a:rPr lang="ru-RU" b="1" dirty="0" smtClean="0"/>
              <a:t>Анастасия Александровна</a:t>
            </a:r>
          </a:p>
          <a:p>
            <a:pPr marL="152400" indent="0">
              <a:buNone/>
            </a:pPr>
            <a:r>
              <a:rPr lang="ru-RU" b="1" dirty="0" smtClean="0">
                <a:solidFill>
                  <a:srgbClr val="132C40"/>
                </a:solidFill>
                <a:hlinkClick r:id="rId3"/>
              </a:rPr>
              <a:t/>
            </a:r>
            <a:br>
              <a:rPr lang="ru-RU" b="1" dirty="0" smtClean="0">
                <a:solidFill>
                  <a:srgbClr val="132C40"/>
                </a:solidFill>
                <a:hlinkClick r:id="rId3"/>
              </a:rPr>
            </a:br>
            <a:r>
              <a:rPr lang="en-US" dirty="0" smtClean="0">
                <a:hlinkClick r:id="rId3"/>
              </a:rPr>
              <a:t>+</a:t>
            </a:r>
            <a:r>
              <a:rPr lang="en-US" dirty="0">
                <a:hlinkClick r:id="rId3"/>
              </a:rPr>
              <a:t>7 (965) 696-32-20</a:t>
            </a:r>
            <a:endParaRPr lang="en-US" dirty="0"/>
          </a:p>
          <a:p>
            <a:pPr marL="152400" indent="0">
              <a:buNone/>
            </a:pPr>
            <a:r>
              <a:rPr lang="en-US" dirty="0">
                <a:hlinkClick r:id="rId4"/>
              </a:rPr>
              <a:t>zakhareeva.anastasia@yandex.ru</a:t>
            </a:r>
            <a:endParaRPr lang="en-US" dirty="0"/>
          </a:p>
          <a:p>
            <a:pPr marL="406400" indent="-203200">
              <a:buSzPts val="1400"/>
              <a:buNone/>
            </a:pPr>
            <a:endParaRPr dirty="0">
              <a:solidFill>
                <a:srgbClr val="132C40"/>
              </a:solidFill>
            </a:endParaRPr>
          </a:p>
        </p:txBody>
      </p:sp>
      <p:sp>
        <p:nvSpPr>
          <p:cNvPr id="277" name="Google Shape;277;p37"/>
          <p:cNvSpPr txBox="1">
            <a:spLocks noGrp="1"/>
          </p:cNvSpPr>
          <p:nvPr>
            <p:ph type="body" idx="1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solidFill>
                <a:srgbClr val="132C40"/>
              </a:solidFill>
            </a:endParaRPr>
          </a:p>
        </p:txBody>
      </p:sp>
      <p:sp>
        <p:nvSpPr>
          <p:cNvPr id="278" name="Google Shape;278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" name="Google Shape;279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9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80" name="Google Shape;280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81" name="Google Shape;281;p3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3" name="Google Shape;283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4" name="Google Shape;284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5" name="Google Shape;285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</TotalTime>
  <Words>243</Words>
  <Application>Microsoft Office PowerPoint</Application>
  <PresentationFormat>Экран (16:9)</PresentationFormat>
  <Paragraphs>64</Paragraphs>
  <Slides>9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Century Gothic</vt:lpstr>
      <vt:lpstr>Arial</vt:lpstr>
      <vt:lpstr>Helvetica Neue</vt:lpstr>
      <vt:lpstr>Raleway</vt:lpstr>
      <vt:lpstr>Raleway SemiBold</vt:lpstr>
      <vt:lpstr>Calibri</vt:lpstr>
      <vt:lpstr>Simple Light</vt:lpstr>
      <vt:lpstr>Портативное устройство для определения липидного профиля </vt:lpstr>
      <vt:lpstr>ПРОБЛЕМА</vt:lpstr>
      <vt:lpstr>ЦЕЛЕВАЯ АУДИТОРИЯ</vt:lpstr>
      <vt:lpstr>РЕШЕНИЕ</vt:lpstr>
      <vt:lpstr>РЫНОК</vt:lpstr>
      <vt:lpstr>БИЗНЕС-МОДЕЛЬ</vt:lpstr>
      <vt:lpstr>ТЕКУЩИЕ РЕЗУЛЬТАТЫ</vt:lpstr>
      <vt:lpstr>ПЛАНЫ РАЗВИТИЯ</vt:lpstr>
      <vt:lpstr>КОНТАКТЫ ЛИДЕРА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Приложение дистанционного контроля кардиологических пациентов</dc:title>
  <dc:creator>Persona</dc:creator>
  <cp:lastModifiedBy>Persona</cp:lastModifiedBy>
  <cp:revision>15</cp:revision>
  <dcterms:modified xsi:type="dcterms:W3CDTF">2023-11-30T15:39:32Z</dcterms:modified>
</cp:coreProperties>
</file>