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2" r:id="rId3"/>
    <p:sldId id="261" r:id="rId4"/>
    <p:sldId id="259" r:id="rId5"/>
    <p:sldId id="257" r:id="rId6"/>
    <p:sldId id="273" r:id="rId7"/>
    <p:sldId id="264" r:id="rId8"/>
    <p:sldId id="266" r:id="rId9"/>
    <p:sldId id="265" r:id="rId10"/>
    <p:sldId id="260" r:id="rId11"/>
    <p:sldId id="262" r:id="rId12"/>
    <p:sldId id="263" r:id="rId13"/>
    <p:sldId id="267" r:id="rId14"/>
    <p:sldId id="268" r:id="rId15"/>
    <p:sldId id="258" r:id="rId16"/>
    <p:sldId id="269" r:id="rId17"/>
    <p:sldId id="270" r:id="rId18"/>
    <p:sldId id="271" r:id="rId19"/>
  </p:sldIdLst>
  <p:sldSz cx="14630400" cy="8229600"/>
  <p:notesSz cx="8229600" cy="14630400"/>
  <p:embeddedFontLst>
    <p:embeddedFont>
      <p:font typeface="Segoe UI Black" panose="020B0A02040204020203" pitchFamily="34" charset="0"/>
      <p:bold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0" d="100"/>
          <a:sy n="50" d="100"/>
        </p:scale>
        <p:origin x="54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6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222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24124" y="3258026"/>
            <a:ext cx="7468553" cy="971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7650"/>
              </a:lnSpc>
              <a:buNone/>
            </a:pPr>
            <a:r>
              <a:rPr lang="en-US" sz="6100" b="1" kern="0" spc="-184" dirty="0">
                <a:solidFill>
                  <a:srgbClr val="FFFFFF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Проект SkyMage</a:t>
            </a:r>
            <a:endParaRPr lang="en-US" sz="6100" dirty="0"/>
          </a:p>
        </p:txBody>
      </p:sp>
      <p:sp>
        <p:nvSpPr>
          <p:cNvPr id="5" name="Text 1"/>
          <p:cNvSpPr/>
          <p:nvPr/>
        </p:nvSpPr>
        <p:spPr>
          <a:xfrm>
            <a:off x="6324124" y="4588550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60D2C6-E3A0-33DD-5433-61B8D01B3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33182"/>
            <a:ext cx="5486400" cy="40212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5AA6DB-C57A-4550-AAA9-81FBA71CCC08}"/>
              </a:ext>
            </a:extLst>
          </p:cNvPr>
          <p:cNvSpPr txBox="1"/>
          <p:nvPr/>
        </p:nvSpPr>
        <p:spPr>
          <a:xfrm>
            <a:off x="9822094" y="6010382"/>
            <a:ext cx="397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Выполнили: Рябцев А.С</a:t>
            </a:r>
          </a:p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	      </a:t>
            </a:r>
            <a:r>
              <a:rPr lang="ru-RU" dirty="0" err="1">
                <a:solidFill>
                  <a:schemeClr val="bg1">
                    <a:lumMod val="85000"/>
                  </a:schemeClr>
                </a:solidFill>
              </a:rPr>
              <a:t>Голюков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 Н.С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6312C0-090B-BC7C-81FB-D2BEDDCEC0AD}"/>
              </a:ext>
            </a:extLst>
          </p:cNvPr>
          <p:cNvSpPr txBox="1"/>
          <p:nvPr/>
        </p:nvSpPr>
        <p:spPr>
          <a:xfrm>
            <a:off x="9822094" y="7027254"/>
            <a:ext cx="2506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Ментор: Смирнова Е.В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31AEC72-89F9-0D58-9576-567F74B09ACD}"/>
              </a:ext>
            </a:extLst>
          </p:cNvPr>
          <p:cNvSpPr/>
          <p:nvPr/>
        </p:nvSpPr>
        <p:spPr>
          <a:xfrm>
            <a:off x="0" y="0"/>
            <a:ext cx="5124450" cy="1600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Целевая аудитория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17F0B-CE98-E20C-439F-73D61E7B6375}"/>
              </a:ext>
            </a:extLst>
          </p:cNvPr>
          <p:cNvSpPr txBox="1"/>
          <p:nvPr/>
        </p:nvSpPr>
        <p:spPr>
          <a:xfrm>
            <a:off x="133350" y="2000250"/>
            <a:ext cx="843915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74320" algn="l"/>
              </a:tabLst>
            </a:pPr>
            <a:r>
              <a:rPr lang="ru-RU" sz="320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Строительные компании: крупные и мелкие, государственные и частные, занимающиеся возведением жилых домов, коммерческих зданий, промышленных объектов и т. д.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Инвесторы и заказчики: физические и юридические лица, заинтересованные в реализации строительных проектов.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Государственные органы: министерства и ведомства, отвечающие за развитие строительной отрасли и реализацию государственных программ</a:t>
            </a:r>
            <a:endParaRPr lang="ru-RU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00DE72-E296-3BB7-1085-D0654525F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266519"/>
            <a:ext cx="5734050" cy="313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1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726" y="1655326"/>
            <a:ext cx="4918948" cy="49189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4385" y="804863"/>
            <a:ext cx="7555230" cy="1335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endParaRPr lang="en-US" sz="4200" dirty="0"/>
          </a:p>
        </p:txBody>
      </p:sp>
      <p:sp>
        <p:nvSpPr>
          <p:cNvPr id="7" name="Text 3"/>
          <p:cNvSpPr/>
          <p:nvPr/>
        </p:nvSpPr>
        <p:spPr>
          <a:xfrm>
            <a:off x="1531977" y="2735699"/>
            <a:ext cx="2670334" cy="33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1531977" y="3205520"/>
            <a:ext cx="2926556" cy="181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4847630" y="2830830"/>
            <a:ext cx="186333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endParaRPr lang="en-US" sz="2500" dirty="0"/>
          </a:p>
        </p:txBody>
      </p:sp>
      <p:sp>
        <p:nvSpPr>
          <p:cNvPr id="11" name="Text 7"/>
          <p:cNvSpPr/>
          <p:nvPr/>
        </p:nvSpPr>
        <p:spPr>
          <a:xfrm>
            <a:off x="5423059" y="2735699"/>
            <a:ext cx="2670334" cy="33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5423059" y="3205520"/>
            <a:ext cx="2926556" cy="1452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958453" y="5597962"/>
            <a:ext cx="182523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endParaRPr lang="en-US" sz="2500" dirty="0"/>
          </a:p>
        </p:txBody>
      </p:sp>
      <p:sp>
        <p:nvSpPr>
          <p:cNvPr id="15" name="Text 11"/>
          <p:cNvSpPr/>
          <p:nvPr/>
        </p:nvSpPr>
        <p:spPr>
          <a:xfrm>
            <a:off x="1531977" y="5502831"/>
            <a:ext cx="2670334" cy="33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1531977" y="5972651"/>
            <a:ext cx="2926556" cy="1452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9" name="Text 15"/>
          <p:cNvSpPr/>
          <p:nvPr/>
        </p:nvSpPr>
        <p:spPr>
          <a:xfrm>
            <a:off x="5423059" y="5502831"/>
            <a:ext cx="2670334" cy="33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endParaRPr lang="en-US" sz="2100" dirty="0"/>
          </a:p>
        </p:txBody>
      </p:sp>
      <p:sp>
        <p:nvSpPr>
          <p:cNvPr id="20" name="Text 16"/>
          <p:cNvSpPr/>
          <p:nvPr/>
        </p:nvSpPr>
        <p:spPr>
          <a:xfrm>
            <a:off x="5423059" y="5972651"/>
            <a:ext cx="2926556" cy="1452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461D2-929F-90D8-FC5D-AE7837A88CC4}"/>
              </a:ext>
            </a:extLst>
          </p:cNvPr>
          <p:cNvSpPr txBox="1"/>
          <p:nvPr/>
        </p:nvSpPr>
        <p:spPr>
          <a:xfrm>
            <a:off x="1049714" y="952679"/>
            <a:ext cx="3452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Проблема</a:t>
            </a:r>
            <a:r>
              <a:rPr lang="ru-RU" dirty="0"/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21A23-B694-F662-0ED3-F656ECDEEA53}"/>
              </a:ext>
            </a:extLst>
          </p:cNvPr>
          <p:cNvSpPr txBox="1"/>
          <p:nvPr/>
        </p:nvSpPr>
        <p:spPr>
          <a:xfrm>
            <a:off x="958453" y="2631638"/>
            <a:ext cx="6993745" cy="126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более 35 % времени практически любой команды строительного проекта тратится на неоптимальные действия - сбор данных, разрешение и устранение ошибок. Это создает задержки по времени выполнения проекта.</a:t>
            </a:r>
            <a:endParaRPr lang="ru-RU" sz="18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13FD3E-9594-DB32-EACD-7CFE660DC20F}"/>
              </a:ext>
            </a:extLst>
          </p:cNvPr>
          <p:cNvSpPr txBox="1"/>
          <p:nvPr/>
        </p:nvSpPr>
        <p:spPr>
          <a:xfrm>
            <a:off x="1121182" y="4762679"/>
            <a:ext cx="7856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Решением данной проблемы будет наш проект </a:t>
            </a:r>
            <a:r>
              <a:rPr lang="en-US" sz="40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Skymage</a:t>
            </a: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  <a:endParaRPr lang="ru-RU" sz="4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7C070069-E9F8-3404-1976-9EC721EC8D1A}"/>
              </a:ext>
            </a:extLst>
          </p:cNvPr>
          <p:cNvCxnSpPr/>
          <p:nvPr/>
        </p:nvCxnSpPr>
        <p:spPr>
          <a:xfrm>
            <a:off x="4619872" y="4113074"/>
            <a:ext cx="0" cy="486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: уступ 26">
            <a:extLst>
              <a:ext uri="{FF2B5EF4-FFF2-40B4-BE49-F238E27FC236}">
                <a16:creationId xmlns:a16="http://schemas.microsoft.com/office/drawing/2014/main" id="{69199E7E-6292-166C-4B3B-C3D01D5E1B2D}"/>
              </a:ext>
            </a:extLst>
          </p:cNvPr>
          <p:cNvCxnSpPr/>
          <p:nvPr/>
        </p:nvCxnSpPr>
        <p:spPr>
          <a:xfrm>
            <a:off x="7171362" y="6462445"/>
            <a:ext cx="1806275" cy="96229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5454" y="794667"/>
            <a:ext cx="7468553" cy="2192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Устранить разрыв между человеческим воображением и осязаемой реальностью -актуальная задача, к решению которой необходимо стремиться. Наша разработка поможет расширить возможности человечества с помощью создания инновационного программного обеспечения и автоматизации, превратить планы строительства в реальность наиболее эффективным и действенным способом.</a:t>
            </a:r>
            <a:endParaRPr lang="ru-RU" sz="1800" dirty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42161" y="3624470"/>
            <a:ext cx="3614618" cy="1933849"/>
          </a:xfrm>
          <a:prstGeom prst="roundRect">
            <a:avLst>
              <a:gd name="adj" fmla="val 3987"/>
            </a:avLst>
          </a:prstGeom>
          <a:solidFill>
            <a:srgbClr val="7E023C"/>
          </a:solidFill>
          <a:ln w="7620">
            <a:solidFill>
              <a:srgbClr val="971B55"/>
            </a:solidFill>
            <a:prstDash val="solid"/>
          </a:ln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снижения нагрузки на геодезическое сопровождение и контроль качества строительных работ;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снижения рисков, связанных с планированием и качеством работ</a:t>
            </a:r>
            <a:endParaRPr lang="ru-RU" dirty="0"/>
          </a:p>
        </p:txBody>
      </p:sp>
      <p:sp>
        <p:nvSpPr>
          <p:cNvPr id="5" name="Text 2"/>
          <p:cNvSpPr/>
          <p:nvPr/>
        </p:nvSpPr>
        <p:spPr>
          <a:xfrm>
            <a:off x="1084659" y="29870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84659" y="3482578"/>
            <a:ext cx="312074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747904" y="3624470"/>
            <a:ext cx="3614618" cy="1933849"/>
          </a:xfrm>
          <a:prstGeom prst="roundRect">
            <a:avLst>
              <a:gd name="adj" fmla="val 3987"/>
            </a:avLst>
          </a:prstGeom>
          <a:solidFill>
            <a:srgbClr val="7E023C"/>
          </a:solidFill>
          <a:ln w="7620">
            <a:solidFill>
              <a:srgbClr val="971B55"/>
            </a:solidFill>
            <a:prstDash val="solid"/>
          </a:ln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Увеличения производительности труда строительных подразделений;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 5"/>
          <p:cNvSpPr/>
          <p:nvPr/>
        </p:nvSpPr>
        <p:spPr>
          <a:xfrm>
            <a:off x="4938593" y="29870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38593" y="3482578"/>
            <a:ext cx="312074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499228" y="5900589"/>
            <a:ext cx="7863294" cy="2012485"/>
          </a:xfrm>
          <a:prstGeom prst="roundRect">
            <a:avLst>
              <a:gd name="adj" fmla="val 5727"/>
            </a:avLst>
          </a:prstGeom>
          <a:solidFill>
            <a:srgbClr val="7E023C"/>
          </a:solidFill>
          <a:ln w="7620">
            <a:solidFill>
              <a:srgbClr val="971B55"/>
            </a:solidFill>
            <a:prstDash val="solid"/>
          </a:ln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использовании новых дрон-технологий, инжиниринговые и строительные компании получат больше контроля над выполнением проектных решений за счет:</a:t>
            </a:r>
            <a:endParaRPr lang="ru-RU" sz="18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084659" y="574786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84659" y="6243399"/>
            <a:ext cx="69746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3DF1613-0791-EE7C-489F-0FE548DAB31A}"/>
              </a:ext>
            </a:extLst>
          </p:cNvPr>
          <p:cNvCxnSpPr/>
          <p:nvPr/>
        </p:nvCxnSpPr>
        <p:spPr>
          <a:xfrm flipH="1" flipV="1">
            <a:off x="2763748" y="5558319"/>
            <a:ext cx="226032" cy="189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0E989285-1A46-04AF-00FF-2B4C3CCD8E15}"/>
              </a:ext>
            </a:extLst>
          </p:cNvPr>
          <p:cNvCxnSpPr/>
          <p:nvPr/>
        </p:nvCxnSpPr>
        <p:spPr>
          <a:xfrm flipV="1">
            <a:off x="5455578" y="5558319"/>
            <a:ext cx="328773" cy="267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1141" y="618292"/>
            <a:ext cx="7574518" cy="1318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ru-RU" sz="66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Миссия нашего проекта </a:t>
            </a:r>
            <a:endParaRPr lang="en-US" sz="6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6592133" y="2273260"/>
            <a:ext cx="30480" cy="5337929"/>
          </a:xfrm>
          <a:prstGeom prst="roundRect">
            <a:avLst>
              <a:gd name="adj" fmla="val 308970"/>
            </a:avLst>
          </a:prstGeom>
          <a:solidFill>
            <a:srgbClr val="971B55"/>
          </a:solidFill>
          <a:ln/>
        </p:spPr>
      </p:sp>
      <p:sp>
        <p:nvSpPr>
          <p:cNvPr id="5" name="Shape 2"/>
          <p:cNvSpPr/>
          <p:nvPr/>
        </p:nvSpPr>
        <p:spPr>
          <a:xfrm>
            <a:off x="6829127" y="2762369"/>
            <a:ext cx="784741" cy="30480"/>
          </a:xfrm>
          <a:prstGeom prst="roundRect">
            <a:avLst>
              <a:gd name="adj" fmla="val 308970"/>
            </a:avLst>
          </a:prstGeom>
          <a:solidFill>
            <a:srgbClr val="971B55"/>
          </a:solidFill>
          <a:ln/>
        </p:spPr>
      </p:sp>
      <p:sp>
        <p:nvSpPr>
          <p:cNvPr id="6" name="Shape 3"/>
          <p:cNvSpPr/>
          <p:nvPr/>
        </p:nvSpPr>
        <p:spPr>
          <a:xfrm>
            <a:off x="6355140" y="2525435"/>
            <a:ext cx="504468" cy="504468"/>
          </a:xfrm>
          <a:prstGeom prst="roundRect">
            <a:avLst>
              <a:gd name="adj" fmla="val 18668"/>
            </a:avLst>
          </a:prstGeom>
          <a:solidFill>
            <a:srgbClr val="7E023C"/>
          </a:solidFill>
          <a:ln w="7620">
            <a:solidFill>
              <a:srgbClr val="971B5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48735" y="2619375"/>
            <a:ext cx="117157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kern="0" spc="-75" dirty="0">
                <a:solidFill>
                  <a:srgbClr val="E5E0DF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7840504" y="2497455"/>
            <a:ext cx="4077860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опографическая съемка и картография</a:t>
            </a:r>
            <a:endParaRPr lang="en-US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7840504" y="2961680"/>
            <a:ext cx="6005155" cy="1002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ru-RU" sz="180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еспилотники могут легко измерить и оценить области и объекты, на проверку которых у наземной группы потребовалось бы несколько дней.</a:t>
            </a:r>
            <a:endParaRPr lang="en-US" sz="17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hape 7"/>
          <p:cNvSpPr/>
          <p:nvPr/>
        </p:nvSpPr>
        <p:spPr>
          <a:xfrm>
            <a:off x="6829127" y="4616410"/>
            <a:ext cx="784741" cy="30480"/>
          </a:xfrm>
          <a:prstGeom prst="roundRect">
            <a:avLst>
              <a:gd name="adj" fmla="val 308970"/>
            </a:avLst>
          </a:prstGeom>
          <a:solidFill>
            <a:srgbClr val="971B55"/>
          </a:solidFill>
          <a:ln/>
        </p:spPr>
      </p:sp>
      <p:sp>
        <p:nvSpPr>
          <p:cNvPr id="11" name="Shape 8"/>
          <p:cNvSpPr/>
          <p:nvPr/>
        </p:nvSpPr>
        <p:spPr>
          <a:xfrm>
            <a:off x="6355140" y="4379476"/>
            <a:ext cx="504468" cy="504468"/>
          </a:xfrm>
          <a:prstGeom prst="roundRect">
            <a:avLst>
              <a:gd name="adj" fmla="val 18668"/>
            </a:avLst>
          </a:prstGeom>
          <a:solidFill>
            <a:srgbClr val="7E023C"/>
          </a:solidFill>
          <a:ln w="7620">
            <a:solidFill>
              <a:srgbClr val="971B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15279" y="4473416"/>
            <a:ext cx="184071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kern="0" spc="-75" dirty="0">
                <a:solidFill>
                  <a:srgbClr val="E5E0DF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7613866" y="4262703"/>
            <a:ext cx="6295531" cy="606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20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000" b="1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бследование и мониторинг труднодоступных или</a:t>
            </a:r>
          </a:p>
          <a:p>
            <a:pPr marL="0" indent="0" algn="l">
              <a:lnSpc>
                <a:spcPts val="2550"/>
              </a:lnSpc>
              <a:buNone/>
            </a:pPr>
            <a:r>
              <a:rPr lang="ru-RU" sz="2000" b="1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масштабных объектов</a:t>
            </a:r>
            <a:endParaRPr lang="en-US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829127" y="6470452"/>
            <a:ext cx="784741" cy="30480"/>
          </a:xfrm>
          <a:prstGeom prst="roundRect">
            <a:avLst>
              <a:gd name="adj" fmla="val 308970"/>
            </a:avLst>
          </a:prstGeom>
          <a:solidFill>
            <a:srgbClr val="971B55"/>
          </a:solidFill>
          <a:ln/>
        </p:spPr>
      </p:sp>
      <p:sp>
        <p:nvSpPr>
          <p:cNvPr id="16" name="Shape 13"/>
          <p:cNvSpPr/>
          <p:nvPr/>
        </p:nvSpPr>
        <p:spPr>
          <a:xfrm>
            <a:off x="6355140" y="6233517"/>
            <a:ext cx="504468" cy="504468"/>
          </a:xfrm>
          <a:prstGeom prst="roundRect">
            <a:avLst>
              <a:gd name="adj" fmla="val 18668"/>
            </a:avLst>
          </a:prstGeom>
          <a:solidFill>
            <a:srgbClr val="7E023C"/>
          </a:solidFill>
          <a:ln w="7620">
            <a:solidFill>
              <a:srgbClr val="971B5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17184" y="6327458"/>
            <a:ext cx="180261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kern="0" spc="-75" dirty="0">
                <a:solidFill>
                  <a:srgbClr val="E5E0DF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7770794" y="5871005"/>
            <a:ext cx="7224350" cy="1546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b="1" dirty="0">
                <a:solidFill>
                  <a:schemeClr val="bg1">
                    <a:lumMod val="85000"/>
                  </a:schemeClr>
                </a:solidFill>
                <a:ea typeface="Segoe UI Black" panose="020B0A02040204020203" pitchFamily="34" charset="0"/>
              </a:rPr>
              <a:t>П</a:t>
            </a:r>
            <a:r>
              <a:rPr lang="ru-RU" sz="1800" b="1" dirty="0">
                <a:solidFill>
                  <a:schemeClr val="bg1">
                    <a:lumMod val="85000"/>
                  </a:schemeClr>
                </a:solidFill>
                <a:effectLst/>
                <a:ea typeface="Segoe UI Black" panose="020B0A02040204020203" pitchFamily="34" charset="0"/>
              </a:rPr>
              <a:t>ередача видеоизображения в реальном времени,</a:t>
            </a:r>
          </a:p>
          <a:p>
            <a:pPr>
              <a:lnSpc>
                <a:spcPts val="2550"/>
              </a:lnSpc>
            </a:pPr>
            <a:r>
              <a:rPr lang="ru-RU" sz="1800" b="1" dirty="0">
                <a:solidFill>
                  <a:schemeClr val="bg1">
                    <a:lumMod val="85000"/>
                  </a:schemeClr>
                </a:solidFill>
                <a:effectLst/>
                <a:ea typeface="Segoe UI Black" panose="020B0A02040204020203" pitchFamily="34" charset="0"/>
              </a:rPr>
              <a:t> мониторинг и контроль хода строительства, фиксирование</a:t>
            </a:r>
          </a:p>
          <a:p>
            <a:pPr>
              <a:lnSpc>
                <a:spcPts val="2550"/>
              </a:lnSpc>
            </a:pPr>
            <a:r>
              <a:rPr lang="ru-RU" sz="1800" b="1" dirty="0">
                <a:solidFill>
                  <a:schemeClr val="bg1">
                    <a:lumMod val="85000"/>
                  </a:schemeClr>
                </a:solidFill>
                <a:effectLst/>
                <a:ea typeface="Segoe UI Black" panose="020B0A02040204020203" pitchFamily="34" charset="0"/>
              </a:rPr>
              <a:t> данных, замер показателей.</a:t>
            </a:r>
          </a:p>
          <a:p>
            <a:pPr marL="0" indent="0" algn="l">
              <a:lnSpc>
                <a:spcPts val="2550"/>
              </a:lnSpc>
              <a:buNone/>
            </a:pPr>
            <a:endParaRPr lang="en-US" sz="2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7D7DD4-D67D-62FC-AC06-BBAAB61469E9}"/>
              </a:ext>
            </a:extLst>
          </p:cNvPr>
          <p:cNvSpPr/>
          <p:nvPr/>
        </p:nvSpPr>
        <p:spPr>
          <a:xfrm>
            <a:off x="0" y="0"/>
            <a:ext cx="6096000" cy="16383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Конкуренция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CC5D75-E1F1-E177-0F41-F5E84A27CAC2}"/>
              </a:ext>
            </a:extLst>
          </p:cNvPr>
          <p:cNvSpPr txBox="1"/>
          <p:nvPr/>
        </p:nvSpPr>
        <p:spPr>
          <a:xfrm>
            <a:off x="904875" y="2000250"/>
            <a:ext cx="122110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0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Конкурентами строительных дронов можно считать другие модели дронов, которые могут выполнять </a:t>
            </a:r>
            <a:r>
              <a:rPr lang="ru-RU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похожие функции: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DJI </a:t>
            </a:r>
            <a:r>
              <a:rPr lang="ru-RU" sz="2800" b="1" i="0" dirty="0" err="1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Matrice</a:t>
            </a:r>
            <a:r>
              <a:rPr lang="ru-RU" sz="2800" b="1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300 RTK</a:t>
            </a:r>
            <a:r>
              <a:rPr lang="ru-RU" sz="2800" b="0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промышленный дрон с высокой производительностью и дальностью полёта до 15 км. Может использоваться для аэрофотосъёмки, инспекции объектов и доставки грузов.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b="1" i="0" dirty="0" err="1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Autel</a:t>
            </a:r>
            <a:r>
              <a:rPr lang="ru-RU" sz="2800" b="1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EVO II Dual </a:t>
            </a:r>
            <a:r>
              <a:rPr lang="ru-RU" sz="2800" b="1" i="0" dirty="0" err="1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Rugged</a:t>
            </a:r>
            <a:r>
              <a:rPr lang="ru-RU" sz="2800" b="1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Bundle</a:t>
            </a:r>
            <a:r>
              <a:rPr lang="ru-RU" sz="2800" b="0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дрон, который может использоваться для картографии, мониторинга объектов и других задач. Имеет высокую точность позиционирования и хорошую камеру.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b="1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Xiaomi FIMI X8 SE 2022</a:t>
            </a:r>
            <a:r>
              <a:rPr lang="ru-RU" sz="2800" b="0" i="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доступный дрон с хорошей камерой и временем полёта до 35 минут. Может быть использован для съёмки видео и фотографий, а также для доставки небольших грузов.</a:t>
            </a:r>
          </a:p>
        </p:txBody>
      </p:sp>
    </p:spTree>
    <p:extLst>
      <p:ext uri="{BB962C8B-B14F-4D97-AF65-F5344CB8AC3E}">
        <p14:creationId xmlns:p14="http://schemas.microsoft.com/office/powerpoint/2010/main" val="253152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4578" y="966260"/>
            <a:ext cx="1126890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ru-RU" sz="6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Бизнес модель</a:t>
            </a:r>
            <a:endParaRPr lang="en-US" sz="6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FA13AB-3FEA-09D9-7BCF-AE83904F6647}"/>
              </a:ext>
            </a:extLst>
          </p:cNvPr>
          <p:cNvSpPr txBox="1"/>
          <p:nvPr/>
        </p:nvSpPr>
        <p:spPr>
          <a:xfrm>
            <a:off x="986319" y="2188396"/>
            <a:ext cx="12072135" cy="428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Бизнес-логика реализуется посредством заказов дронов через веб-сайт. 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у наших дронов карты с географической привязкой беспилотники могут легко измерить и оценить области и объекты, на проверку которых у наземной группы потребовалось бы несколько дней. Услуги такого бизнеса были бы полезны для архитекторов, владельцев строительных площадок, горных инженеров или специалистов по судоходству и инфраструктуре.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Стартовый бизнес процесс будет выглядеть так: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User story</a:t>
            </a: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:Я, как заказчик, хочу заказать БПЛА, чтобы быстро упростить и  ускорить работу своего бизнеса.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Актор: авторизованный пользователь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Предусловия: у пользователя есть профильное ПО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Критерий приемки: Заказ отправляется в конечную точку только после оплаты и  подтверждения пользователя.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D6A23-93C7-6865-1175-99691E3D4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05" y="462338"/>
            <a:ext cx="13829016" cy="715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67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837724" y="5759291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B30F4-F2D2-1DA5-2A72-9A8001ADC084}"/>
              </a:ext>
            </a:extLst>
          </p:cNvPr>
          <p:cNvSpPr txBox="1"/>
          <p:nvPr/>
        </p:nvSpPr>
        <p:spPr>
          <a:xfrm>
            <a:off x="837724" y="308225"/>
            <a:ext cx="5408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B5E91D-51CE-F81E-F8BE-F8B3A20AB9A6}"/>
              </a:ext>
            </a:extLst>
          </p:cNvPr>
          <p:cNvSpPr txBox="1"/>
          <p:nvPr/>
        </p:nvSpPr>
        <p:spPr>
          <a:xfrm>
            <a:off x="482885" y="2998377"/>
            <a:ext cx="7315200" cy="3143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Российский рынок БПЛА, применяемых для задач коммерческого сектора экономики, растет более чем на 60% в год, по данным Ростелекома В2Е. Его объем превысит к 2028 году 81 млрд руб. (CAGR +58%).</a:t>
            </a:r>
            <a:endParaRPr lang="ru-RU" sz="24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Развитию этого направления будет способствовать увеличение инвестиций со стороны коммерческого сектора, совершенствование регулирования, а также создание поддерживающей инфраструктуры. Главными потребителями БПЛА до 2028 года, по данным Ростелекома В2Е, будут логистика, сельское хозяйство, строительство, энергетика.</a:t>
            </a:r>
            <a:endParaRPr lang="ru-RU" sz="24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F2B39B-4ECD-408A-C3B4-E948507C9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418" y="2998377"/>
            <a:ext cx="5048955" cy="32865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41204" y="226337"/>
            <a:ext cx="8091277" cy="1901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ru-RU" sz="4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Основные преимущества использования наших дрон-технологий в строительстве:</a:t>
            </a:r>
            <a:endParaRPr lang="en-US" sz="41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093" y="2261354"/>
            <a:ext cx="1115258" cy="1784509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093" y="4045863"/>
            <a:ext cx="1115258" cy="1784509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093" y="5830372"/>
            <a:ext cx="1115258" cy="17845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C8CBE37-EA16-4FA2-CAA1-E4857DD9FF94}"/>
              </a:ext>
            </a:extLst>
          </p:cNvPr>
          <p:cNvSpPr txBox="1"/>
          <p:nvPr/>
        </p:nvSpPr>
        <p:spPr>
          <a:xfrm>
            <a:off x="7664521" y="2261354"/>
            <a:ext cx="658573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Короткие сроки выполнения;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just"/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Безопасность труда в строительстве (применение дронов востребовано при работе на высотных и труднодоступных территориях и объектах, где кроме сложности самих работ, существует серьезная проблема получения травм от падения с высоты) </a:t>
            </a:r>
          </a:p>
          <a:p>
            <a:pPr algn="just"/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just"/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Диагностика технического состояния кровель и крыш строительных объектов и выявление теплопотерь в зданиях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86765" y="796885"/>
            <a:ext cx="7570470" cy="1322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endParaRPr lang="en-US" sz="41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0828A1-2BF7-1618-A636-A5565EF75D40}"/>
              </a:ext>
            </a:extLst>
          </p:cNvPr>
          <p:cNvSpPr txBox="1"/>
          <p:nvPr/>
        </p:nvSpPr>
        <p:spPr>
          <a:xfrm>
            <a:off x="328773" y="195209"/>
            <a:ext cx="6986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Текущие результаты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6EE403-0EAC-46C8-1FD5-BB925A16EE66}"/>
              </a:ext>
            </a:extLst>
          </p:cNvPr>
          <p:cNvSpPr txBox="1"/>
          <p:nvPr/>
        </p:nvSpPr>
        <p:spPr>
          <a:xfrm>
            <a:off x="545943" y="892379"/>
            <a:ext cx="313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На октябрь 2024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A761996-23F7-F3A9-7186-1CA23425FB7D}"/>
              </a:ext>
            </a:extLst>
          </p:cNvPr>
          <p:cNvCxnSpPr/>
          <p:nvPr/>
        </p:nvCxnSpPr>
        <p:spPr>
          <a:xfrm>
            <a:off x="786765" y="2650733"/>
            <a:ext cx="2613981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1B15C492-FB5A-FCB3-7553-AD59C47947D3}"/>
              </a:ext>
            </a:extLst>
          </p:cNvPr>
          <p:cNvCxnSpPr/>
          <p:nvPr/>
        </p:nvCxnSpPr>
        <p:spPr>
          <a:xfrm>
            <a:off x="4572000" y="3585681"/>
            <a:ext cx="2665352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DF2EDA1-9918-E1F4-A06E-A76CA89C4CBE}"/>
              </a:ext>
            </a:extLst>
          </p:cNvPr>
          <p:cNvSpPr txBox="1"/>
          <p:nvPr/>
        </p:nvSpPr>
        <p:spPr>
          <a:xfrm>
            <a:off x="545943" y="1711397"/>
            <a:ext cx="3425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Разработана Бизнес-модель проекта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C297B9-42FF-B2D1-1C08-7E75FEC13AE4}"/>
              </a:ext>
            </a:extLst>
          </p:cNvPr>
          <p:cNvSpPr txBox="1"/>
          <p:nvPr/>
        </p:nvSpPr>
        <p:spPr>
          <a:xfrm>
            <a:off x="786765" y="2763748"/>
            <a:ext cx="271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В дополнение создана смета услуг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FFFEE9-E1A0-D90B-5578-C5EF09200945}"/>
              </a:ext>
            </a:extLst>
          </p:cNvPr>
          <p:cNvSpPr txBox="1"/>
          <p:nvPr/>
        </p:nvSpPr>
        <p:spPr>
          <a:xfrm>
            <a:off x="4572000" y="2533452"/>
            <a:ext cx="2665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Создана 3-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 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модель и концептуальная модель прототипа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44EBA3-DFC7-F807-3350-676B606F4EE5}"/>
              </a:ext>
            </a:extLst>
          </p:cNvPr>
          <p:cNvSpPr txBox="1"/>
          <p:nvPr/>
        </p:nvSpPr>
        <p:spPr>
          <a:xfrm>
            <a:off x="4533074" y="3714581"/>
            <a:ext cx="2895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Так же создан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MVP-</a:t>
            </a:r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код программной прошивки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BB6429E-9389-BA6D-8E85-202CE4C3C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1" y="1551398"/>
            <a:ext cx="5486400" cy="50857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13184" y="3107412"/>
            <a:ext cx="8992672" cy="599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endParaRPr lang="en-US" sz="37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5678A7-CC02-399E-6633-64D8F184F6A8}"/>
              </a:ext>
            </a:extLst>
          </p:cNvPr>
          <p:cNvSpPr txBox="1"/>
          <p:nvPr/>
        </p:nvSpPr>
        <p:spPr>
          <a:xfrm>
            <a:off x="452063" y="390418"/>
            <a:ext cx="9688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Комплектация и характеристики БПЛА: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B5E52E-BD4D-2734-6E98-7B37E5965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63" y="4640136"/>
            <a:ext cx="7259063" cy="22005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39DE9E7-5792-CED4-CCDC-FBB19E673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126" y="4640136"/>
            <a:ext cx="3477110" cy="220058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592BBA3-822C-DAA3-BB90-BBBE29A19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63" y="2487186"/>
            <a:ext cx="10736173" cy="21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FFE064-88D8-9BBC-6733-7DBBC037154E}"/>
              </a:ext>
            </a:extLst>
          </p:cNvPr>
          <p:cNvSpPr txBox="1"/>
          <p:nvPr/>
        </p:nvSpPr>
        <p:spPr>
          <a:xfrm>
            <a:off x="565079" y="359596"/>
            <a:ext cx="730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>
                    <a:lumMod val="85000"/>
                  </a:schemeClr>
                </a:solidFill>
              </a:rPr>
              <a:t>Концептуальная модель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FA927F-7674-E1EE-10DE-5166FCA37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1732816"/>
            <a:ext cx="10679723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48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B67B8C-F623-CF3E-D3EC-274E4DCF906E}"/>
              </a:ext>
            </a:extLst>
          </p:cNvPr>
          <p:cNvSpPr txBox="1"/>
          <p:nvPr/>
        </p:nvSpPr>
        <p:spPr>
          <a:xfrm>
            <a:off x="123092" y="334108"/>
            <a:ext cx="8985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>
                    <a:lumMod val="85000"/>
                  </a:schemeClr>
                </a:solidFill>
              </a:rPr>
              <a:t>Чертеж первого прототипа</a:t>
            </a:r>
            <a:r>
              <a:rPr lang="ru-RU" dirty="0"/>
              <a:t>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FEC72F-8511-C3E5-7642-C0C99EC7B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4" y="1899138"/>
            <a:ext cx="8071338" cy="50291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1C8922-1422-A1B1-3091-B1973CE75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437" y="1899138"/>
            <a:ext cx="5495925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0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535" y="1716882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ru-RU" sz="7200" dirty="0">
                <a:solidFill>
                  <a:schemeClr val="bg1">
                    <a:lumMod val="85000"/>
                  </a:schemeClr>
                </a:solidFill>
              </a:rPr>
              <a:t>Наша цель проекта:</a:t>
            </a:r>
            <a:endParaRPr lang="en-US" sz="7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BCD33E-703C-19A8-6FC4-887577B25ADF}"/>
              </a:ext>
            </a:extLst>
          </p:cNvPr>
          <p:cNvSpPr txBox="1"/>
          <p:nvPr/>
        </p:nvSpPr>
        <p:spPr>
          <a:xfrm>
            <a:off x="966875" y="2932263"/>
            <a:ext cx="85413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  <a:tabLst>
                <a:tab pos="274320" algn="l"/>
              </a:tabLst>
            </a:pPr>
            <a:r>
              <a:rPr lang="ru-RU" sz="4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400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оздать в Москве и Московской области к 1 января 2026 года экосистему качества контроля операционных работ в области строительства.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6CFA348-40DF-EB86-8F6C-78BF6ECAF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202" y="2420898"/>
            <a:ext cx="5081026" cy="38100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182A99-6738-4216-6403-DEA03BE42994}"/>
              </a:ext>
            </a:extLst>
          </p:cNvPr>
          <p:cNvSpPr txBox="1"/>
          <p:nvPr/>
        </p:nvSpPr>
        <p:spPr>
          <a:xfrm>
            <a:off x="4185138" y="615462"/>
            <a:ext cx="5099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>
                    <a:lumMod val="85000"/>
                  </a:schemeClr>
                </a:solidFill>
              </a:rPr>
              <a:t>       </a:t>
            </a:r>
            <a:r>
              <a:rPr lang="ru-RU" sz="6000" dirty="0" err="1">
                <a:solidFill>
                  <a:schemeClr val="bg1">
                    <a:lumMod val="85000"/>
                  </a:schemeClr>
                </a:solidFill>
              </a:rPr>
              <a:t>Фирстиль</a:t>
            </a:r>
            <a:endParaRPr lang="ru-RU" sz="6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7910C3-7925-550B-4D34-712D8288C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536" y="4343455"/>
            <a:ext cx="2004647" cy="15122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ABDD8C-37C5-7817-D423-464C1AEFE0D1}"/>
              </a:ext>
            </a:extLst>
          </p:cNvPr>
          <p:cNvSpPr txBox="1"/>
          <p:nvPr/>
        </p:nvSpPr>
        <p:spPr>
          <a:xfrm>
            <a:off x="1688119" y="3679484"/>
            <a:ext cx="2391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Логотип проекта(цветной)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F50D28-36DA-FADA-BD0B-9A5B54178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589" y="4361096"/>
            <a:ext cx="2004647" cy="15122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8354CF-3B30-D401-0DEF-E7A7551FC999}"/>
              </a:ext>
            </a:extLst>
          </p:cNvPr>
          <p:cNvSpPr txBox="1"/>
          <p:nvPr/>
        </p:nvSpPr>
        <p:spPr>
          <a:xfrm>
            <a:off x="6339252" y="3675237"/>
            <a:ext cx="2145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Логотип проекта(Ч/Б)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0C785C-B739-6D28-0EFB-E51F96A54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863" y="4361096"/>
            <a:ext cx="2004647" cy="15299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62613E-C6FC-DB16-9A7F-3DB6C545DE6C}"/>
              </a:ext>
            </a:extLst>
          </p:cNvPr>
          <p:cNvSpPr txBox="1"/>
          <p:nvPr/>
        </p:nvSpPr>
        <p:spPr>
          <a:xfrm>
            <a:off x="10744200" y="3813736"/>
            <a:ext cx="200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Бренд-лого</a:t>
            </a:r>
          </a:p>
        </p:txBody>
      </p:sp>
    </p:spTree>
    <p:extLst>
      <p:ext uri="{BB962C8B-B14F-4D97-AF65-F5344CB8AC3E}">
        <p14:creationId xmlns:p14="http://schemas.microsoft.com/office/powerpoint/2010/main" val="1076599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590AB6-97F1-4B63-9B40-16EBB4160666}"/>
              </a:ext>
            </a:extLst>
          </p:cNvPr>
          <p:cNvSpPr txBox="1"/>
          <p:nvPr/>
        </p:nvSpPr>
        <p:spPr>
          <a:xfrm>
            <a:off x="562708" y="668215"/>
            <a:ext cx="8862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>
                    <a:lumMod val="85000"/>
                  </a:schemeClr>
                </a:solidFill>
              </a:rPr>
              <a:t>Планы развития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99C5B1-557C-7514-2A40-C73EC42803DE}"/>
              </a:ext>
            </a:extLst>
          </p:cNvPr>
          <p:cNvSpPr txBox="1"/>
          <p:nvPr/>
        </p:nvSpPr>
        <p:spPr>
          <a:xfrm>
            <a:off x="562708" y="1899139"/>
            <a:ext cx="1246749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85000"/>
                  </a:schemeClr>
                </a:solidFill>
              </a:rPr>
              <a:t>На данный момент </a:t>
            </a:r>
            <a:r>
              <a:rPr lang="ru-RU" sz="200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наша программное обеспечение поддерживает автоматический полет, что позволяет сократить риск человеческого фактора, ведь нет необходимости летать в ручном режиме, достаточно всего один раз простроить маршрут.</a:t>
            </a:r>
          </a:p>
          <a:p>
            <a:r>
              <a:rPr lang="ru-RU" sz="2000" dirty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у наших дронов карты с географической привязкой беспилотники могут легко измерить и оценить области и объекты, на проверку которых у наземной группы потребовалось бы несколько дней. Услуги такого бизнеса были бы полезны для архитекторов, владельцев строительных площадок, горных инженеров или специалистов по судоходству и инфраструктуре.</a:t>
            </a:r>
            <a:endParaRPr lang="ru-RU" sz="2000" dirty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4AFA7FC-3677-80C9-724D-09305683ED80}"/>
              </a:ext>
            </a:extLst>
          </p:cNvPr>
          <p:cNvCxnSpPr/>
          <p:nvPr/>
        </p:nvCxnSpPr>
        <p:spPr>
          <a:xfrm>
            <a:off x="457201" y="4695092"/>
            <a:ext cx="12256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87C6683-701C-FD84-9E77-B127D2595689}"/>
              </a:ext>
            </a:extLst>
          </p:cNvPr>
          <p:cNvSpPr txBox="1"/>
          <p:nvPr/>
        </p:nvSpPr>
        <p:spPr>
          <a:xfrm>
            <a:off x="967154" y="5750169"/>
            <a:ext cx="1056835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передача видеоизображения в реальном времени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3-</a:t>
            </a: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ru-RU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моделирование местности </a:t>
            </a:r>
          </a:p>
          <a:p>
            <a:endParaRPr lang="ru-RU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28920A-F035-C1B4-4463-7656F190324F}"/>
              </a:ext>
            </a:extLst>
          </p:cNvPr>
          <p:cNvSpPr txBox="1"/>
          <p:nvPr/>
        </p:nvSpPr>
        <p:spPr>
          <a:xfrm>
            <a:off x="967154" y="4831187"/>
            <a:ext cx="2725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>
                    <a:lumMod val="85000"/>
                  </a:schemeClr>
                </a:solidFill>
              </a:rPr>
              <a:t>В планах: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12537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9030AA-62FB-2119-EFA6-9AC69994404A}"/>
              </a:ext>
            </a:extLst>
          </p:cNvPr>
          <p:cNvSpPr txBox="1"/>
          <p:nvPr/>
        </p:nvSpPr>
        <p:spPr>
          <a:xfrm>
            <a:off x="527538" y="369332"/>
            <a:ext cx="67876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chemeClr val="bg1">
                    <a:lumMod val="85000"/>
                  </a:schemeClr>
                </a:solidFill>
              </a:rPr>
              <a:t>Контакты команды  проекта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3C0ADF-4A28-8F02-2E60-27C265C7C804}"/>
              </a:ext>
            </a:extLst>
          </p:cNvPr>
          <p:cNvSpPr txBox="1"/>
          <p:nvPr/>
        </p:nvSpPr>
        <p:spPr>
          <a:xfrm>
            <a:off x="896815" y="3235569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Рябцев Андрей Сергеевич 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Моб. Телефон 7 996 447 95 98</a:t>
            </a:r>
          </a:p>
          <a:p>
            <a:r>
              <a:rPr lang="ru-RU" sz="2000" dirty="0">
                <a:solidFill>
                  <a:srgbClr val="0070C0"/>
                </a:solidFill>
              </a:rPr>
              <a:t>Телеграм: </a:t>
            </a:r>
            <a:r>
              <a:rPr lang="en-US" sz="2000" dirty="0">
                <a:solidFill>
                  <a:srgbClr val="0070C0"/>
                </a:solidFill>
              </a:rPr>
              <a:t>@dineacc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92C10-0BB4-8366-4541-2000D930770D}"/>
              </a:ext>
            </a:extLst>
          </p:cNvPr>
          <p:cNvSpPr txBox="1"/>
          <p:nvPr/>
        </p:nvSpPr>
        <p:spPr>
          <a:xfrm>
            <a:off x="896815" y="4712677"/>
            <a:ext cx="31300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0070C0"/>
                </a:solidFill>
              </a:rPr>
              <a:t>Голюков</a:t>
            </a:r>
            <a:r>
              <a:rPr lang="ru-RU" sz="2000" dirty="0">
                <a:solidFill>
                  <a:srgbClr val="0070C0"/>
                </a:solidFill>
              </a:rPr>
              <a:t> Никита Сергеевич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Моб. телефон 7 929 500 9877</a:t>
            </a:r>
          </a:p>
          <a:p>
            <a:r>
              <a:rPr lang="ru-RU" sz="2000" dirty="0">
                <a:solidFill>
                  <a:srgbClr val="0070C0"/>
                </a:solidFill>
              </a:rPr>
              <a:t>Телеграм: </a:t>
            </a:r>
            <a:r>
              <a:rPr lang="en-US" sz="2000" dirty="0">
                <a:solidFill>
                  <a:srgbClr val="0070C0"/>
                </a:solidFill>
              </a:rPr>
              <a:t>@NickGol</a:t>
            </a:r>
            <a:endParaRPr lang="ru-RU" sz="2000" dirty="0">
              <a:solidFill>
                <a:srgbClr val="0070C0"/>
              </a:solidFill>
            </a:endParaRPr>
          </a:p>
          <a:p>
            <a:r>
              <a:rPr lang="ru-RU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999552-0387-BBEF-3CDF-A5FF89042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494" y="3235569"/>
            <a:ext cx="3130062" cy="284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33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856</Words>
  <Application>Microsoft Office PowerPoint</Application>
  <PresentationFormat>Произвольный</PresentationFormat>
  <Paragraphs>92</Paragraphs>
  <Slides>18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Segoe UI Black</vt:lpstr>
      <vt:lpstr>Symbol</vt:lpstr>
      <vt:lpstr>Arial</vt:lpstr>
      <vt:lpstr>Calibri</vt:lpstr>
      <vt:lpstr>Times New Roman</vt:lpstr>
      <vt:lpstr>Overpass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3</cp:revision>
  <dcterms:created xsi:type="dcterms:W3CDTF">2024-10-12T16:05:42Z</dcterms:created>
  <dcterms:modified xsi:type="dcterms:W3CDTF">2024-10-20T12:01:59Z</dcterms:modified>
</cp:coreProperties>
</file>