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3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9"/>
  </p:notesMasterIdLst>
  <p:sldIdLst>
    <p:sldId id="292" r:id="rId2"/>
    <p:sldId id="336" r:id="rId3"/>
    <p:sldId id="471" r:id="rId4"/>
    <p:sldId id="337" r:id="rId5"/>
    <p:sldId id="469" r:id="rId6"/>
    <p:sldId id="470" r:id="rId7"/>
    <p:sldId id="468" r:id="rId8"/>
  </p:sldIdLst>
  <p:sldSz cx="15240000" cy="8572500"/>
  <p:notesSz cx="8572500" cy="15240000"/>
  <p:embeddedFontLst>
    <p:embeddedFont>
      <p:font typeface="Calibri Light" panose="020F0302020204030204" pitchFamily="34" charset="0"/>
      <p:regular r:id="rId10"/>
      <p: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Segoe UI" panose="020B0502040204020203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700">
          <p15:clr>
            <a:srgbClr val="A4A3A4"/>
          </p15:clr>
        </p15:guide>
        <p15:guide id="2" pos="48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602"/>
    <a:srgbClr val="1C3DB3"/>
    <a:srgbClr val="F0E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348" y="66"/>
      </p:cViewPr>
      <p:guideLst>
        <p:guide orient="horz" pos="2700"/>
        <p:guide pos="48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8" d="100"/>
          <a:sy n="58" d="100"/>
        </p:scale>
        <p:origin x="41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7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137775" y="6072188"/>
            <a:ext cx="4535488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>
            <a:extLst/>
          </p:cNvPr>
          <p:cNvSpPr/>
          <p:nvPr userDrawn="1"/>
        </p:nvSpPr>
        <p:spPr>
          <a:xfrm>
            <a:off x="13968413" y="5695950"/>
            <a:ext cx="966787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rgbClr val="FC5603"/>
                </a:solidFill>
                <a:latin typeface="Onest ExtraBold" panose="020B0604020202020204" charset="-52"/>
                <a:cs typeface="+mn-cs"/>
              </a:rPr>
              <a:t>[</a:t>
            </a:r>
            <a:r>
              <a:rPr lang="ru-RU" sz="1600" b="1" dirty="0">
                <a:solidFill>
                  <a:srgbClr val="FC5603"/>
                </a:solidFill>
                <a:latin typeface="Onest ExtraBold" panose="020B0604020202020204" charset="-52"/>
                <a:cs typeface="+mn-cs"/>
              </a:rPr>
              <a:t>2026</a:t>
            </a:r>
            <a:r>
              <a:rPr lang="en-US" sz="1600" b="1" dirty="0">
                <a:solidFill>
                  <a:srgbClr val="FC5603"/>
                </a:solidFill>
                <a:latin typeface="Onest ExtraBold" panose="020B0604020202020204" charset="-52"/>
                <a:cs typeface="+mn-cs"/>
              </a:rPr>
              <a:t>]</a:t>
            </a:r>
            <a:endParaRPr lang="ru-RU" sz="1600" dirty="0">
              <a:latin typeface="+mn-lt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поля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37"/>
          <p:cNvGrpSpPr>
            <a:grpSpLocks/>
          </p:cNvGrpSpPr>
          <p:nvPr userDrawn="1"/>
        </p:nvGrpSpPr>
        <p:grpSpPr bwMode="auto">
          <a:xfrm>
            <a:off x="0" y="-3175"/>
            <a:ext cx="15243175" cy="8578850"/>
            <a:chOff x="299" y="-2660"/>
            <a:chExt cx="15242424" cy="8577820"/>
          </a:xfrm>
        </p:grpSpPr>
        <p:pic>
          <p:nvPicPr>
            <p:cNvPr id="8" name="Group 277132768" descr="preencoded.png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27" y="-2660"/>
              <a:ext cx="15241496" cy="8575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Группа 45"/>
            <p:cNvGrpSpPr>
              <a:grpSpLocks/>
            </p:cNvGrpSpPr>
            <p:nvPr userDrawn="1"/>
          </p:nvGrpSpPr>
          <p:grpSpPr bwMode="auto">
            <a:xfrm>
              <a:off x="299" y="130"/>
              <a:ext cx="15241197" cy="8575030"/>
              <a:chOff x="299" y="130"/>
              <a:chExt cx="15241197" cy="8575030"/>
            </a:xfrm>
          </p:grpSpPr>
          <p:pic>
            <p:nvPicPr>
              <p:cNvPr id="10" name="Vector" descr="preencoded.png"/>
              <p:cNvPicPr>
                <a:picLocks noChangeAspect="1"/>
              </p:cNvPicPr>
              <p:nvPr userDrawn="1"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4294069" y="417324"/>
                <a:ext cx="565170" cy="4954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Rectangle 7137" descr="preencoded.png"/>
              <p:cNvPicPr>
                <a:picLocks noChangeAspect="1"/>
              </p:cNvPicPr>
              <p:nvPr userDrawn="1"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382250" y="130"/>
                <a:ext cx="2048008" cy="381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Rectangle 7138" descr="preencoded.png"/>
              <p:cNvPicPr>
                <a:picLocks noChangeAspect="1"/>
              </p:cNvPicPr>
              <p:nvPr userDrawn="1"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8181975" y="846"/>
                <a:ext cx="1105033" cy="381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Rectangle 7139" descr="preencoded.png"/>
              <p:cNvPicPr>
                <a:picLocks noChangeAspect="1"/>
              </p:cNvPicPr>
              <p:nvPr userDrawn="1"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2696825" y="279"/>
                <a:ext cx="476383" cy="381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" name="Rectangle 7144" descr="preencoded.png"/>
              <p:cNvPicPr>
                <a:picLocks noChangeAspect="1"/>
              </p:cNvPicPr>
              <p:nvPr userDrawn="1"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299" y="1717094"/>
                <a:ext cx="381193" cy="11049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" name="Rectangle 7145" descr="preencoded.png"/>
              <p:cNvPicPr>
                <a:picLocks noChangeAspect="1"/>
              </p:cNvPicPr>
              <p:nvPr userDrawn="1"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1227" y="7032044"/>
                <a:ext cx="381269" cy="1543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Rectangle 7146" descr="preencoded.png"/>
              <p:cNvPicPr>
                <a:picLocks noChangeAspect="1"/>
              </p:cNvPicPr>
              <p:nvPr userDrawn="1"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8516780" y="8192393"/>
                <a:ext cx="1619317" cy="3812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Rectangle 7147" descr="preencoded.png"/>
              <p:cNvPicPr>
                <a:picLocks noChangeAspect="1"/>
              </p:cNvPicPr>
              <p:nvPr userDrawn="1"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5906930" y="8192719"/>
                <a:ext cx="2343217" cy="381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Rectangle 7148" descr="preencoded.png"/>
              <p:cNvPicPr>
                <a:picLocks noChangeAspect="1"/>
              </p:cNvPicPr>
              <p:nvPr userDrawn="1"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4802030" y="8193239"/>
                <a:ext cx="476317" cy="381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Rectangle 7149" descr="preencoded.png"/>
              <p:cNvPicPr>
                <a:picLocks noChangeAspect="1"/>
              </p:cNvPicPr>
              <p:nvPr userDrawn="1"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4059080" y="8383836"/>
                <a:ext cx="476317" cy="1906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Rectangle 7140" descr="preencoded.png"/>
              <p:cNvPicPr>
                <a:picLocks noChangeAspect="1"/>
              </p:cNvPicPr>
              <p:nvPr userDrawn="1"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4859998" y="5714999"/>
                <a:ext cx="381291" cy="16669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" name="Rectangle 7141" descr="preencoded.png"/>
              <p:cNvPicPr>
                <a:picLocks noChangeAspect="1"/>
              </p:cNvPicPr>
              <p:nvPr userDrawn="1"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14999205" y="3581399"/>
                <a:ext cx="241613" cy="11049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" name="Rectangle 7142" descr="preencoded.png"/>
              <p:cNvPicPr>
                <a:picLocks noChangeAspect="1"/>
              </p:cNvPicPr>
              <p:nvPr userDrawn="1"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4860413" y="8096249"/>
                <a:ext cx="381083" cy="476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23" name="Рисунок 3"/>
          <p:cNvPicPr>
            <a:picLocks noChangeAspect="1"/>
          </p:cNvPicPr>
          <p:nvPr userDrawn="1"/>
        </p:nvPicPr>
        <p:blipFill>
          <a:blip r:embed="rId15"/>
          <a:srcRect l="8684" t="12228" r="13474" b="19142"/>
          <a:stretch>
            <a:fillRect/>
          </a:stretch>
        </p:blipFill>
        <p:spPr bwMode="auto">
          <a:xfrm>
            <a:off x="9164638" y="465138"/>
            <a:ext cx="20510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4">
            <a:extLst/>
          </p:cNvPr>
          <p:cNvSpPr/>
          <p:nvPr userDrawn="1"/>
        </p:nvSpPr>
        <p:spPr>
          <a:xfrm>
            <a:off x="12644438" y="463550"/>
            <a:ext cx="704850" cy="2778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FC5603"/>
                </a:solidFill>
                <a:latin typeface="Onest ExtraBold" panose="020B0604020202020204" charset="-52"/>
                <a:cs typeface="+mn-cs"/>
              </a:rPr>
              <a:t>[</a:t>
            </a:r>
            <a:r>
              <a:rPr lang="ru-RU" sz="1200" b="1" dirty="0">
                <a:solidFill>
                  <a:srgbClr val="FC5603"/>
                </a:solidFill>
                <a:latin typeface="Onest ExtraBold" panose="020B0604020202020204" charset="-52"/>
                <a:cs typeface="+mn-cs"/>
              </a:rPr>
              <a:t>2026</a:t>
            </a:r>
            <a:r>
              <a:rPr lang="en-US" sz="1200" b="1" dirty="0">
                <a:solidFill>
                  <a:srgbClr val="FC5603"/>
                </a:solidFill>
                <a:latin typeface="Onest ExtraBold" panose="020B0604020202020204" charset="-52"/>
                <a:cs typeface="+mn-cs"/>
              </a:rPr>
              <a:t>]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25" name="Рисунок 5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11361738" y="723900"/>
            <a:ext cx="18383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498598"/>
          </a:xfrm>
          <a:noFill/>
          <a:ln/>
        </p:spPr>
        <p:txBody>
          <a:bodyPr vert="horz" wrap="square" lIns="0" tIns="0" rIns="0" bIns="0" rtlCol="0" anchor="t">
            <a:spAutoFit/>
          </a:bodyPr>
          <a:lstStyle>
            <a:lvl1pPr>
              <a:defRPr lang="ru-RU" sz="40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5906930" y="5231587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Текст 6"/>
          <p:cNvSpPr>
            <a:spLocks noGrp="1"/>
          </p:cNvSpPr>
          <p:nvPr>
            <p:ph type="body" sz="quarter" idx="11"/>
          </p:nvPr>
        </p:nvSpPr>
        <p:spPr>
          <a:xfrm>
            <a:off x="5907431" y="3455326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Текст 6"/>
          <p:cNvSpPr>
            <a:spLocks noGrp="1"/>
          </p:cNvSpPr>
          <p:nvPr>
            <p:ph type="body" sz="quarter" idx="12"/>
          </p:nvPr>
        </p:nvSpPr>
        <p:spPr>
          <a:xfrm>
            <a:off x="5906930" y="1679065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047750" y="457200"/>
            <a:ext cx="13144500" cy="16557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поля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3"/>
          <p:cNvGrpSpPr>
            <a:grpSpLocks/>
          </p:cNvGrpSpPr>
          <p:nvPr userDrawn="1"/>
        </p:nvGrpSpPr>
        <p:grpSpPr bwMode="auto">
          <a:xfrm>
            <a:off x="0" y="-3175"/>
            <a:ext cx="15271750" cy="8620125"/>
            <a:chOff x="299" y="-2660"/>
            <a:chExt cx="15271013" cy="8619430"/>
          </a:xfrm>
        </p:grpSpPr>
        <p:pic>
          <p:nvPicPr>
            <p:cNvPr id="16" name="Group 277132768" descr="preencoded.png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27" y="-2660"/>
              <a:ext cx="15241496" cy="8575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Rectangle 7137" descr="preencoded.pn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382250" y="130"/>
              <a:ext cx="2048008" cy="3817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Rectangle 7138" descr="preencoded.png"/>
            <p:cNvPicPr>
              <a:picLocks noChangeAspect="1"/>
            </p:cNvPicPr>
            <p:nvPr userDrawn="1"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181975" y="846"/>
              <a:ext cx="1105033" cy="381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Rectangle 7144" descr="preencoded.png"/>
            <p:cNvPicPr>
              <a:picLocks noChangeAspect="1"/>
            </p:cNvPicPr>
            <p:nvPr userDrawn="1"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99" y="1717094"/>
              <a:ext cx="381193" cy="1104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Rectangle 7146" descr="preencoded.png"/>
            <p:cNvPicPr>
              <a:picLocks noChangeAspect="1"/>
            </p:cNvPicPr>
            <p:nvPr userDrawn="1"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516780" y="8192393"/>
              <a:ext cx="1619317" cy="381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Rectangle 7147" descr="preencoded.png"/>
            <p:cNvPicPr>
              <a:picLocks noChangeAspect="1"/>
            </p:cNvPicPr>
            <p:nvPr userDrawn="1"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906930" y="8192719"/>
              <a:ext cx="2343217" cy="381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Rectangle 7148" descr="preencoded.png"/>
            <p:cNvPicPr>
              <a:picLocks noChangeAspect="1"/>
            </p:cNvPicPr>
            <p:nvPr userDrawn="1"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02030" y="8193239"/>
              <a:ext cx="476317" cy="38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Rectangle 7149" descr="preencoded.png"/>
            <p:cNvPicPr>
              <a:picLocks noChangeAspect="1"/>
            </p:cNvPicPr>
            <p:nvPr userDrawn="1"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059080" y="8383836"/>
              <a:ext cx="476317" cy="190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Rectangle 7140" descr="preencoded.png"/>
            <p:cNvPicPr>
              <a:picLocks noChangeAspect="1"/>
            </p:cNvPicPr>
            <p:nvPr userDrawn="1"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4859998" y="5714999"/>
              <a:ext cx="381291" cy="1666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Rectangle 7141" descr="preencoded.png"/>
            <p:cNvPicPr>
              <a:picLocks noChangeAspect="1"/>
            </p:cNvPicPr>
            <p:nvPr userDrawn="1"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999205" y="3581399"/>
              <a:ext cx="241613" cy="1104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Rectangle 7142" descr="preencoded.png"/>
            <p:cNvPicPr>
              <a:picLocks noChangeAspect="1"/>
            </p:cNvPicPr>
            <p:nvPr userDrawn="1"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4860413" y="8096249"/>
              <a:ext cx="381083" cy="476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Rectangle 7143" descr="preencoded.png"/>
            <p:cNvPicPr>
              <a:picLocks noChangeAspect="1"/>
            </p:cNvPicPr>
            <p:nvPr userDrawn="1"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59" y="4357050"/>
              <a:ext cx="241613" cy="2157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Rectangle 7145" descr="preencoded.png"/>
            <p:cNvPicPr>
              <a:picLocks noChangeAspect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81193" y="6770518"/>
              <a:ext cx="413565" cy="1803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Rectangle 7124" descr="preencoded.png"/>
            <p:cNvPicPr>
              <a:picLocks noChangeAspect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928" y="6073871"/>
              <a:ext cx="1421472" cy="43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Rectangle 7124" descr="preencoded.png"/>
            <p:cNvPicPr>
              <a:picLocks noChangeAspect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 rot="5400000">
              <a:off x="229667" y="6844153"/>
              <a:ext cx="1945888" cy="43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Rectangle 7145" descr="preencoded.png"/>
            <p:cNvPicPr>
              <a:picLocks noChangeAspect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 rot="5400000">
              <a:off x="699331" y="7893706"/>
              <a:ext cx="404921" cy="1041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Rectangle 7129" descr="preencoded.png"/>
            <p:cNvPicPr>
              <a:picLocks noChangeAspect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1586519" y="8239200"/>
              <a:ext cx="401938" cy="327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Rectangle 7124" descr="preencoded.png"/>
            <p:cNvPicPr>
              <a:picLocks noChangeAspect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 rot="-5400000">
              <a:off x="12991336" y="939085"/>
              <a:ext cx="1878170" cy="43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Rectangle 7124" descr="preencoded.png"/>
            <p:cNvPicPr>
              <a:picLocks noChangeAspect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 rot="-5400000">
              <a:off x="13666969" y="1410839"/>
              <a:ext cx="1945888" cy="43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Rectangle 7129" descr="preencoded.png"/>
            <p:cNvPicPr>
              <a:picLocks noChangeAspect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 rot="10800000">
              <a:off x="13141353" y="-1"/>
              <a:ext cx="401938" cy="20979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Rectangle 7145" descr="preencoded.png"/>
            <p:cNvPicPr>
              <a:picLocks noChangeAspect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 rot="-5400000">
              <a:off x="14102629" y="1884209"/>
              <a:ext cx="365075" cy="1149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Rectangle 7129" descr="preencoded.png"/>
            <p:cNvPicPr>
              <a:picLocks noChangeAspect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 rot="10800000">
              <a:off x="13141352" y="2276205"/>
              <a:ext cx="401938" cy="365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Rectangle 7124" descr="preencoded.png"/>
            <p:cNvPicPr>
              <a:picLocks noChangeAspect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 rot="10800000">
              <a:off x="13710633" y="-1"/>
              <a:ext cx="1560679" cy="43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Rectangle 7129" descr="preencoded.png"/>
            <p:cNvPicPr>
              <a:picLocks noChangeAspect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1586519" y="6073872"/>
              <a:ext cx="401938" cy="2002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498598"/>
          </a:xfrm>
          <a:noFill/>
          <a:ln/>
        </p:spPr>
        <p:txBody>
          <a:bodyPr vert="horz" wrap="square" lIns="0" tIns="0" rIns="0" bIns="0" rtlCol="0" anchor="t">
            <a:spAutoFit/>
          </a:bodyPr>
          <a:lstStyle>
            <a:lvl1pPr>
              <a:defRPr lang="ru-RU" sz="40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23" name="Рисунок 3"/>
          <p:cNvSpPr>
            <a:spLocks noGrp="1"/>
          </p:cNvSpPr>
          <p:nvPr>
            <p:ph type="pic" sz="quarter" idx="10"/>
          </p:nvPr>
        </p:nvSpPr>
        <p:spPr>
          <a:xfrm>
            <a:off x="252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124" name="Рисунок 3"/>
          <p:cNvSpPr>
            <a:spLocks noGrp="1"/>
          </p:cNvSpPr>
          <p:nvPr>
            <p:ph type="pic" sz="quarter" idx="11"/>
          </p:nvPr>
        </p:nvSpPr>
        <p:spPr>
          <a:xfrm>
            <a:off x="1008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125" name="Рисунок 3"/>
          <p:cNvSpPr>
            <a:spLocks noGrp="1"/>
          </p:cNvSpPr>
          <p:nvPr>
            <p:ph type="pic" sz="quarter" idx="12"/>
          </p:nvPr>
        </p:nvSpPr>
        <p:spPr>
          <a:xfrm>
            <a:off x="630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126" name="Рисунок 3"/>
          <p:cNvSpPr>
            <a:spLocks noGrp="1"/>
          </p:cNvSpPr>
          <p:nvPr>
            <p:ph type="pic" sz="quarter" idx="13"/>
          </p:nvPr>
        </p:nvSpPr>
        <p:spPr>
          <a:xfrm>
            <a:off x="1008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127" name="Рисунок 3"/>
          <p:cNvSpPr>
            <a:spLocks noGrp="1"/>
          </p:cNvSpPr>
          <p:nvPr>
            <p:ph type="pic" sz="quarter" idx="14"/>
          </p:nvPr>
        </p:nvSpPr>
        <p:spPr>
          <a:xfrm>
            <a:off x="630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128" name="Рисунок 3"/>
          <p:cNvSpPr>
            <a:spLocks noGrp="1"/>
          </p:cNvSpPr>
          <p:nvPr>
            <p:ph type="pic" sz="quarter" idx="15"/>
          </p:nvPr>
        </p:nvSpPr>
        <p:spPr>
          <a:xfrm>
            <a:off x="252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129" name="Текст 7"/>
          <p:cNvSpPr>
            <a:spLocks noGrp="1"/>
          </p:cNvSpPr>
          <p:nvPr>
            <p:ph type="body" sz="quarter" idx="16"/>
          </p:nvPr>
        </p:nvSpPr>
        <p:spPr>
          <a:xfrm>
            <a:off x="234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0" name="Текст 7"/>
          <p:cNvSpPr>
            <a:spLocks noGrp="1"/>
          </p:cNvSpPr>
          <p:nvPr>
            <p:ph type="body" sz="quarter" idx="17"/>
          </p:nvPr>
        </p:nvSpPr>
        <p:spPr>
          <a:xfrm>
            <a:off x="990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1" name="Текст 7"/>
          <p:cNvSpPr>
            <a:spLocks noGrp="1"/>
          </p:cNvSpPr>
          <p:nvPr>
            <p:ph type="body" sz="quarter" idx="18"/>
          </p:nvPr>
        </p:nvSpPr>
        <p:spPr>
          <a:xfrm>
            <a:off x="612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2" name="Текст 7"/>
          <p:cNvSpPr>
            <a:spLocks noGrp="1"/>
          </p:cNvSpPr>
          <p:nvPr>
            <p:ph type="body" sz="quarter" idx="20"/>
          </p:nvPr>
        </p:nvSpPr>
        <p:spPr>
          <a:xfrm>
            <a:off x="612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3" name="Текст 7"/>
          <p:cNvSpPr>
            <a:spLocks noGrp="1"/>
          </p:cNvSpPr>
          <p:nvPr>
            <p:ph type="body" sz="quarter" idx="21"/>
          </p:nvPr>
        </p:nvSpPr>
        <p:spPr>
          <a:xfrm>
            <a:off x="990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4" name="Текст 7"/>
          <p:cNvSpPr>
            <a:spLocks noGrp="1"/>
          </p:cNvSpPr>
          <p:nvPr>
            <p:ph type="body" sz="quarter" idx="22"/>
          </p:nvPr>
        </p:nvSpPr>
        <p:spPr>
          <a:xfrm>
            <a:off x="234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2" r:id="rId3"/>
    <p:sldLayoutId id="2147483655" r:id="rId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6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6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6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6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6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Rectangle 7107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41588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Rectangle 7121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058650" y="0"/>
            <a:ext cx="3182938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Mask group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5241588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Rectangle 7108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0"/>
            <a:ext cx="3667125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Rectangle 7109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48125" y="1363663"/>
            <a:ext cx="28289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Rectangle 7110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10350" y="620713"/>
            <a:ext cx="13144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Rectangle 711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1200150"/>
            <a:ext cx="77152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Rectangle 7114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1115675" y="0"/>
            <a:ext cx="944563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Rectangle 7115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1706225" y="2095500"/>
            <a:ext cx="12954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Rectangle 7116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3001625" y="1363663"/>
            <a:ext cx="942975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Rectangle 7117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3496925" y="619125"/>
            <a:ext cx="17430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Rectangle 7111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924800" y="1468438"/>
            <a:ext cx="10477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Rectangle 7112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972550" y="2316163"/>
            <a:ext cx="1047750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Vector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38225" y="382588"/>
            <a:ext cx="2343150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175" y="18761075"/>
            <a:ext cx="15241588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763" y="27847925"/>
            <a:ext cx="15251112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Rectangle 7120" descr="preencoded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4765338" y="6991350"/>
            <a:ext cx="9525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6" name="Line 1616" descr="preencod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92113" y="7026275"/>
            <a:ext cx="14382750" cy="2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7" name="default_name"/>
          <p:cNvSpPr>
            <a:spLocks noChangeArrowheads="1"/>
          </p:cNvSpPr>
          <p:nvPr/>
        </p:nvSpPr>
        <p:spPr bwMode="auto">
          <a:xfrm rot="-600">
            <a:off x="381000" y="7939088"/>
            <a:ext cx="50260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550"/>
              </a:lnSpc>
            </a:pPr>
            <a:r>
              <a:rPr lang="ru-RU" sz="2000" dirty="0">
                <a:solidFill>
                  <a:srgbClr val="071108"/>
                </a:solidFill>
                <a:latin typeface="Onest Medium"/>
              </a:rPr>
              <a:t>Проектная </a:t>
            </a:r>
            <a:r>
              <a:rPr lang="ru-RU" sz="2000" dirty="0">
                <a:solidFill>
                  <a:srgbClr val="0711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8" name="2025"/>
          <p:cNvSpPr>
            <a:spLocks noChangeArrowheads="1"/>
          </p:cNvSpPr>
          <p:nvPr/>
        </p:nvSpPr>
        <p:spPr bwMode="auto">
          <a:xfrm rot="-600">
            <a:off x="12049125" y="7934325"/>
            <a:ext cx="28098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lnSpc>
                <a:spcPts val="2550"/>
              </a:lnSpc>
            </a:pPr>
            <a:r>
              <a:rPr lang="en-US" sz="2000" dirty="0" err="1">
                <a:solidFill>
                  <a:srgbClr val="0711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</a:t>
            </a:r>
            <a:r>
              <a:rPr lang="en-US" sz="2000" dirty="0">
                <a:solidFill>
                  <a:srgbClr val="0711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</a:t>
            </a:r>
            <a:r>
              <a:rPr lang="ru-RU" sz="2000" dirty="0">
                <a:solidFill>
                  <a:srgbClr val="0711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89" name="Рисунок 28"/>
          <p:cNvPicPr>
            <a:picLocks noChangeAspect="1"/>
          </p:cNvPicPr>
          <p:nvPr/>
        </p:nvPicPr>
        <p:blipFill>
          <a:blip r:embed="rId20"/>
          <a:srcRect l="8684" t="12228" r="13474" b="19142"/>
          <a:stretch>
            <a:fillRect/>
          </a:stretch>
        </p:blipFill>
        <p:spPr bwMode="auto">
          <a:xfrm>
            <a:off x="4179888" y="1495425"/>
            <a:ext cx="25654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0" name="Text 0"/>
          <p:cNvSpPr>
            <a:spLocks noChangeArrowheads="1"/>
          </p:cNvSpPr>
          <p:nvPr/>
        </p:nvSpPr>
        <p:spPr bwMode="auto">
          <a:xfrm rot="-600">
            <a:off x="506413" y="3592513"/>
            <a:ext cx="9469437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1000"/>
              </a:lnSpc>
            </a:pPr>
            <a:r>
              <a:rPr lang="ru-RU" sz="5400" dirty="0" err="1">
                <a:solidFill>
                  <a:srgbClr val="0711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Этанчики</a:t>
            </a:r>
            <a:endParaRPr lang="ru-RU" sz="5400" dirty="0">
              <a:solidFill>
                <a:srgbClr val="0711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1" name="Прямоугольник 23"/>
          <p:cNvSpPr>
            <a:spLocks noChangeArrowheads="1"/>
          </p:cNvSpPr>
          <p:nvPr/>
        </p:nvSpPr>
        <p:spPr bwMode="auto">
          <a:xfrm>
            <a:off x="506413" y="4929188"/>
            <a:ext cx="906145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Команда:</a:t>
            </a:r>
          </a:p>
          <a:p>
            <a:r>
              <a:rPr lang="ru-RU" sz="3200" b="1" dirty="0">
                <a:solidFill>
                  <a:srgbClr val="FC56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Зуйкова Ксения</a:t>
            </a:r>
          </a:p>
          <a:p>
            <a:r>
              <a:rPr lang="ru-RU" sz="3200" b="1" dirty="0">
                <a:solidFill>
                  <a:srgbClr val="FC56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Карнаухов Данила</a:t>
            </a:r>
          </a:p>
          <a:p>
            <a:r>
              <a:rPr lang="ru-RU" sz="3200" b="1" dirty="0">
                <a:solidFill>
                  <a:srgbClr val="FC56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 Артем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18761075"/>
            <a:ext cx="15241588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27847925"/>
            <a:ext cx="15251112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Rectangle 7137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82250" y="0"/>
            <a:ext cx="204787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Rectangle 7138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1975" y="1588"/>
            <a:ext cx="11049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Rectangle 713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696825" y="0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Rectangle 7144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717675"/>
            <a:ext cx="381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Rectangle 7145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88" y="7032625"/>
            <a:ext cx="3810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Rectangle 7146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16938" y="8193088"/>
            <a:ext cx="1619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Rectangle 7147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07088" y="8193088"/>
            <a:ext cx="2343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Rectangle 7148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02188" y="8193088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Rectangle 7149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59238" y="8383588"/>
            <a:ext cx="47625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Rectangle 7140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860588" y="5715000"/>
            <a:ext cx="381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Rectangle 7141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4998700" y="3581400"/>
            <a:ext cx="242888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Rectangle 7142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860588" y="8096250"/>
            <a:ext cx="381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Прямоугольник 8"/>
          <p:cNvSpPr>
            <a:spLocks noChangeArrowheads="1"/>
          </p:cNvSpPr>
          <p:nvPr/>
        </p:nvSpPr>
        <p:spPr bwMode="auto">
          <a:xfrm>
            <a:off x="838200" y="2047875"/>
            <a:ext cx="5856288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C5602"/>
                </a:solidFill>
                <a:latin typeface="Segoe UI" pitchFamily="34" charset="0"/>
                <a:cs typeface="Times New Roman" pitchFamily="18" charset="0"/>
              </a:rPr>
              <a:t>Свойства трихлорэтана:</a:t>
            </a:r>
          </a:p>
          <a:p>
            <a:endParaRPr lang="ru-RU" sz="3200" b="1">
              <a:solidFill>
                <a:srgbClr val="FC5602"/>
              </a:solidFill>
              <a:latin typeface="Segoe UI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ru-RU" sz="3200">
                <a:latin typeface="Times New Roman" pitchFamily="18" charset="0"/>
                <a:cs typeface="Segoe UI" pitchFamily="34" charset="0"/>
              </a:rPr>
              <a:t> Негорюч или слабогорюч (зависит от изомера).</a:t>
            </a:r>
          </a:p>
          <a:p>
            <a:r>
              <a:rPr lang="ru-RU">
                <a:latin typeface="Times New Roman" pitchFamily="18" charset="0"/>
              </a:rPr>
              <a:t>●  </a:t>
            </a:r>
            <a:r>
              <a:rPr lang="ru-RU" sz="3200">
                <a:latin typeface="Times New Roman" pitchFamily="18" charset="0"/>
              </a:rPr>
              <a:t>Растворитель для жиров и органических веществ.</a:t>
            </a:r>
          </a:p>
          <a:p>
            <a:r>
              <a:rPr lang="ar-SA" sz="3200">
                <a:latin typeface="Times New Roman" pitchFamily="18" charset="0"/>
                <a:cs typeface="Segoe UI" pitchFamily="34" charset="0"/>
              </a:rPr>
              <a:t>٠</a:t>
            </a:r>
            <a:r>
              <a:rPr lang="ru-RU" sz="3200">
                <a:latin typeface="Times New Roman" pitchFamily="18" charset="0"/>
                <a:cs typeface="Segoe UI" pitchFamily="34" charset="0"/>
              </a:rPr>
              <a:t> </a:t>
            </a:r>
            <a:r>
              <a:rPr lang="ru-RU" sz="3200">
                <a:latin typeface="Times New Roman" pitchFamily="18" charset="0"/>
              </a:rPr>
              <a:t>Бесцветная летучая жидкость с характерным запахом.</a:t>
            </a:r>
          </a:p>
        </p:txBody>
      </p:sp>
      <p:sp>
        <p:nvSpPr>
          <p:cNvPr id="9232" name="Прямоугольник 20"/>
          <p:cNvSpPr>
            <a:spLocks noChangeArrowheads="1"/>
          </p:cNvSpPr>
          <p:nvPr/>
        </p:nvSpPr>
        <p:spPr bwMode="auto">
          <a:xfrm>
            <a:off x="7212013" y="2263775"/>
            <a:ext cx="53594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3200" b="1">
                <a:solidFill>
                  <a:srgbClr val="1C3DB3"/>
                </a:solidFill>
                <a:latin typeface="Segoe UI" pitchFamily="34" charset="0"/>
                <a:cs typeface="Times New Roman" pitchFamily="18" charset="0"/>
              </a:rPr>
              <a:t>Продукты:</a:t>
            </a:r>
          </a:p>
          <a:p>
            <a:pPr marL="342900" indent="-342900">
              <a:buFontTx/>
              <a:buAutoNum type="arabicPeriod"/>
            </a:pPr>
            <a:r>
              <a:rPr lang="ru-RU" sz="320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 Винилиденхлорид</a:t>
            </a:r>
          </a:p>
          <a:p>
            <a:pPr marL="342900" indent="-342900"/>
            <a:r>
              <a:rPr lang="ru-RU" sz="320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2. 1,1,2,2-Тетрахлорэтан</a:t>
            </a:r>
          </a:p>
          <a:p>
            <a:pPr marL="342900" indent="-342900"/>
            <a:r>
              <a:rPr lang="ru-RU" sz="3200">
                <a:solidFill>
                  <a:srgbClr val="0F1115"/>
                </a:solidFill>
                <a:latin typeface="Times New Roman" pitchFamily="18" charset="0"/>
                <a:cs typeface="Times New Roman" pitchFamily="18" charset="0"/>
              </a:rPr>
              <a:t>3. Трихлорэтилен</a:t>
            </a:r>
            <a:r>
              <a:rPr lang="ru-RU" sz="3200">
                <a:solidFill>
                  <a:srgbClr val="0F1115"/>
                </a:solidFill>
                <a:latin typeface="Segoe UI" pitchFamily="34" charset="0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9234" name="Заголовок 26"/>
          <p:cNvSpPr>
            <a:spLocks noGrp="1"/>
          </p:cNvSpPr>
          <p:nvPr>
            <p:ph type="title"/>
          </p:nvPr>
        </p:nvSpPr>
        <p:spPr bwMode="auto">
          <a:xfrm>
            <a:off x="1044575" y="593725"/>
            <a:ext cx="7472363" cy="61555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ВЕЩЕСТВО=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ПРОДУКТ(Ы)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18761075"/>
            <a:ext cx="15241588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27847925"/>
            <a:ext cx="15251112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Rectangle 7137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82250" y="0"/>
            <a:ext cx="204787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Rectangle 7138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1975" y="1588"/>
            <a:ext cx="11049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Rectangle 713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696825" y="0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Rectangle 7144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717675"/>
            <a:ext cx="381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Rectangle 7145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88" y="7032625"/>
            <a:ext cx="3810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Rectangle 7146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16938" y="8193088"/>
            <a:ext cx="1619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Rectangle 7147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07088" y="8193088"/>
            <a:ext cx="2343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Rectangle 7148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02188" y="8193088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Rectangle 7149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59238" y="8383588"/>
            <a:ext cx="47625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Rectangle 7140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860588" y="5715000"/>
            <a:ext cx="381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Rectangle 7141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4998700" y="3581400"/>
            <a:ext cx="242888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Rectangle 7142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860588" y="8096250"/>
            <a:ext cx="381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9" name="Заголовок 26"/>
          <p:cNvSpPr>
            <a:spLocks noGrp="1"/>
          </p:cNvSpPr>
          <p:nvPr>
            <p:ph type="title"/>
          </p:nvPr>
        </p:nvSpPr>
        <p:spPr bwMode="auto">
          <a:xfrm>
            <a:off x="1044575" y="593725"/>
            <a:ext cx="7472363" cy="61555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</a:t>
            </a:r>
          </a:p>
        </p:txBody>
      </p:sp>
      <p:sp>
        <p:nvSpPr>
          <p:cNvPr id="11280" name="Прямоугольник 23"/>
          <p:cNvSpPr>
            <a:spLocks noChangeArrowheads="1"/>
          </p:cNvSpPr>
          <p:nvPr/>
        </p:nvSpPr>
        <p:spPr bwMode="auto">
          <a:xfrm>
            <a:off x="746125" y="2268538"/>
            <a:ext cx="343693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>
                <a:solidFill>
                  <a:srgbClr val="071108"/>
                </a:solidFill>
                <a:latin typeface="Onest ExtraBold"/>
              </a:rPr>
              <a:t>Потенциальная ЦА</a:t>
            </a:r>
          </a:p>
        </p:txBody>
      </p:sp>
      <p:sp>
        <p:nvSpPr>
          <p:cNvPr id="11281" name="Прямоугольник 24"/>
          <p:cNvSpPr>
            <a:spLocks noChangeArrowheads="1"/>
          </p:cNvSpPr>
          <p:nvPr/>
        </p:nvSpPr>
        <p:spPr bwMode="auto">
          <a:xfrm>
            <a:off x="1044575" y="4065588"/>
            <a:ext cx="354647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>
                <a:solidFill>
                  <a:srgbClr val="071108"/>
                </a:solidFill>
                <a:latin typeface="Onest ExtraBold"/>
              </a:rPr>
              <a:t>Выбранная ЦА</a:t>
            </a:r>
          </a:p>
        </p:txBody>
      </p:sp>
      <p:sp>
        <p:nvSpPr>
          <p:cNvPr id="11282" name="Прямоугольник 25"/>
          <p:cNvSpPr>
            <a:spLocks noChangeArrowheads="1"/>
          </p:cNvSpPr>
          <p:nvPr/>
        </p:nvSpPr>
        <p:spPr bwMode="auto">
          <a:xfrm>
            <a:off x="1044575" y="6091238"/>
            <a:ext cx="3436938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>
                <a:solidFill>
                  <a:srgbClr val="071108"/>
                </a:solidFill>
                <a:latin typeface="Onest ExtraBold"/>
              </a:rPr>
              <a:t>Описание представителей ЦА</a:t>
            </a:r>
          </a:p>
        </p:txBody>
      </p:sp>
      <p:sp>
        <p:nvSpPr>
          <p:cNvPr id="11283" name="Прямоугольник 28"/>
          <p:cNvSpPr>
            <a:spLocks noChangeArrowheads="1"/>
          </p:cNvSpPr>
          <p:nvPr/>
        </p:nvSpPr>
        <p:spPr bwMode="auto">
          <a:xfrm>
            <a:off x="4059238" y="1878013"/>
            <a:ext cx="1016952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</a:rPr>
              <a:t>Производители промышленных растворителей, предприятия металлообработки (холодное обезжиривание), фармацевтические и агрохимические компании, предприятия по производству хлорорганических интермедиатов, научно-исследовательские лаборатории.</a:t>
            </a:r>
          </a:p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11284" name="Прямоугольник 29"/>
          <p:cNvSpPr>
            <a:spLocks noChangeArrowheads="1"/>
          </p:cNvSpPr>
          <p:nvPr/>
        </p:nvSpPr>
        <p:spPr bwMode="auto">
          <a:xfrm>
            <a:off x="4059238" y="3835400"/>
            <a:ext cx="10169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</a:rPr>
              <a:t>Производители хлорорганических соединений и химических интермедиатов (в первую очередь, крупные заводы по синтезу винилиденхлорида и трихлорэтилена).</a:t>
            </a:r>
            <a:r>
              <a:rPr lang="ru-RU" sz="2400"/>
              <a:t> </a:t>
            </a:r>
          </a:p>
        </p:txBody>
      </p:sp>
      <p:sp>
        <p:nvSpPr>
          <p:cNvPr id="11285" name="Прямоугольник 30"/>
          <p:cNvSpPr>
            <a:spLocks noChangeArrowheads="1"/>
          </p:cNvSpPr>
          <p:nvPr/>
        </p:nvSpPr>
        <p:spPr bwMode="auto">
          <a:xfrm>
            <a:off x="4059238" y="6124575"/>
            <a:ext cx="10169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</a:rPr>
              <a:t>Руководители отделов закупок сырья, главные технологи, специалисты, которым необходим эффективный органический растворитель.</a:t>
            </a:r>
            <a:r>
              <a:rPr lang="ru-RU" sz="240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18761075"/>
            <a:ext cx="15241588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27847925"/>
            <a:ext cx="15251112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Rectangle 7137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82250" y="0"/>
            <a:ext cx="204787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Rectangle 7138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1975" y="1588"/>
            <a:ext cx="11049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Rectangle 713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696825" y="0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Rectangle 7144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717675"/>
            <a:ext cx="381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Rectangle 7145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88" y="7032625"/>
            <a:ext cx="3810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Rectangle 7146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16938" y="8193088"/>
            <a:ext cx="1619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Rectangle 7147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07088" y="8193088"/>
            <a:ext cx="2343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Rectangle 7148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02188" y="8193088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Rectangle 7149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59238" y="8383588"/>
            <a:ext cx="47625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Rectangle 7140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860588" y="5715000"/>
            <a:ext cx="381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Rectangle 7141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4998700" y="3581400"/>
            <a:ext cx="242888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Rectangle 7142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860588" y="8096250"/>
            <a:ext cx="381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7" name="Прямоугольник 22"/>
          <p:cNvSpPr>
            <a:spLocks noChangeArrowheads="1"/>
          </p:cNvSpPr>
          <p:nvPr/>
        </p:nvSpPr>
        <p:spPr bwMode="auto">
          <a:xfrm>
            <a:off x="1044575" y="1736725"/>
            <a:ext cx="12753975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3200" dirty="0">
                <a:latin typeface="Times New Roman" pitchFamily="18" charset="0"/>
              </a:rPr>
              <a:t>Наличие стабильного, высококачественного и экономически эффективного химического </a:t>
            </a:r>
            <a:r>
              <a:rPr lang="ru-RU" sz="3200" dirty="0" err="1">
                <a:latin typeface="Times New Roman" pitchFamily="18" charset="0"/>
              </a:rPr>
              <a:t>интермедиата</a:t>
            </a:r>
            <a:r>
              <a:rPr lang="ru-RU" sz="3200" dirty="0">
                <a:latin typeface="Times New Roman" pitchFamily="18" charset="0"/>
              </a:rPr>
              <a:t> (сырья) для синтеза более ценных хлорпроизводных (например, </a:t>
            </a:r>
            <a:r>
              <a:rPr lang="ru-RU" sz="3200" dirty="0" err="1">
                <a:latin typeface="Times New Roman" pitchFamily="18" charset="0"/>
              </a:rPr>
              <a:t>винилиденхлорида</a:t>
            </a:r>
            <a:r>
              <a:rPr lang="ru-RU" sz="3200" dirty="0">
                <a:latin typeface="Times New Roman" pitchFamily="18" charset="0"/>
              </a:rPr>
              <a:t>) в масштабах крупнотоннажного производства.</a:t>
            </a:r>
          </a:p>
          <a:p>
            <a:pPr marL="342900" indent="-342900"/>
            <a:endParaRPr lang="ru-RU" sz="3200" dirty="0">
              <a:latin typeface="Times New Roman" pitchFamily="18" charset="0"/>
            </a:endParaRPr>
          </a:p>
          <a:p>
            <a:pPr marL="342900" indent="-342900"/>
            <a:r>
              <a:rPr lang="ru-RU" sz="3200" dirty="0">
                <a:solidFill>
                  <a:srgbClr val="0F1115"/>
                </a:solidFill>
                <a:latin typeface="Segoe UI" pitchFamily="34" charset="0"/>
                <a:cs typeface="Times New Roman" pitchFamily="18" charset="0"/>
              </a:rPr>
              <a:t>2. </a:t>
            </a:r>
            <a:r>
              <a:rPr lang="ru-RU" sz="3200" dirty="0">
                <a:latin typeface="Times New Roman" pitchFamily="18" charset="0"/>
              </a:rPr>
              <a:t>В процессе </a:t>
            </a:r>
            <a:r>
              <a:rPr lang="ru-RU" sz="3200" dirty="0" err="1">
                <a:latin typeface="Times New Roman" pitchFamily="18" charset="0"/>
              </a:rPr>
              <a:t>дегидрохлорирования</a:t>
            </a:r>
            <a:r>
              <a:rPr lang="ru-RU" sz="3200" dirty="0">
                <a:latin typeface="Times New Roman" pitchFamily="18" charset="0"/>
              </a:rPr>
              <a:t> хлорированных этанов производители сталкиваются со сложностью контроля селективности и выхода целевого продукта</a:t>
            </a:r>
            <a:r>
              <a:rPr lang="ru-RU" dirty="0"/>
              <a:t>. </a:t>
            </a:r>
            <a:endParaRPr lang="ru-RU" sz="3200" dirty="0">
              <a:solidFill>
                <a:srgbClr val="0F1115"/>
              </a:solidFill>
              <a:latin typeface="Segoe UI" pitchFamily="34" charset="0"/>
              <a:cs typeface="Times New Roman" pitchFamily="18" charset="0"/>
            </a:endParaRPr>
          </a:p>
          <a:p>
            <a:pPr marL="342900" indent="-342900"/>
            <a:endParaRPr lang="ru-RU" sz="3200" dirty="0">
              <a:solidFill>
                <a:srgbClr val="0F1115"/>
              </a:solidFill>
              <a:latin typeface="Segoe UI" pitchFamily="34" charset="0"/>
              <a:cs typeface="Times New Roman" pitchFamily="18" charset="0"/>
            </a:endParaRPr>
          </a:p>
        </p:txBody>
      </p:sp>
      <p:sp>
        <p:nvSpPr>
          <p:cNvPr id="13329" name="Заголовок 1"/>
          <p:cNvSpPr>
            <a:spLocks noGrp="1"/>
          </p:cNvSpPr>
          <p:nvPr>
            <p:ph type="title"/>
          </p:nvPr>
        </p:nvSpPr>
        <p:spPr bwMode="auto">
          <a:xfrm>
            <a:off x="1044575" y="593725"/>
            <a:ext cx="7720013" cy="61555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ПРОБЛЕМА/ПОТРЕБНОСТЬ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18761075"/>
            <a:ext cx="15241588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27847925"/>
            <a:ext cx="15251112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Rectangle 7137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82250" y="0"/>
            <a:ext cx="204787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Rectangle 7138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1975" y="1588"/>
            <a:ext cx="11049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Rectangle 713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696825" y="0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Rectangle 7144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717675"/>
            <a:ext cx="381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Rectangle 7145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88" y="7032625"/>
            <a:ext cx="3810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Rectangle 7146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16938" y="8193088"/>
            <a:ext cx="1619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Rectangle 7147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07088" y="8193088"/>
            <a:ext cx="2343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Rectangle 7148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02188" y="8193088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Rectangle 7149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59238" y="8383588"/>
            <a:ext cx="47625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Rectangle 7140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860588" y="5715000"/>
            <a:ext cx="381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Rectangle 7141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4998700" y="3581400"/>
            <a:ext cx="242888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Rectangle 7142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860588" y="8096250"/>
            <a:ext cx="381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5" name="Прямоугольник 21"/>
          <p:cNvSpPr>
            <a:spLocks noChangeArrowheads="1"/>
          </p:cNvSpPr>
          <p:nvPr/>
        </p:nvSpPr>
        <p:spPr bwMode="auto">
          <a:xfrm>
            <a:off x="1011238" y="1781175"/>
            <a:ext cx="13987462" cy="38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C5602"/>
                </a:solidFill>
                <a:latin typeface="Segoe UI" pitchFamily="34" charset="0"/>
                <a:cs typeface="Times New Roman" pitchFamily="18" charset="0"/>
              </a:rPr>
              <a:t>Актуальность:</a:t>
            </a:r>
          </a:p>
          <a:p>
            <a:pPr>
              <a:buFontTx/>
              <a:buChar char="•"/>
            </a:pPr>
            <a:r>
              <a:rPr lang="ru-RU" sz="2400"/>
              <a:t> </a:t>
            </a:r>
            <a:r>
              <a:rPr lang="ru-RU" sz="2400">
                <a:latin typeface="Times New Roman" pitchFamily="18" charset="0"/>
              </a:rPr>
              <a:t>Использование трихлорэтана в качестве химического интермедиата в замкнутых реакционных системах часто освобождается от строгих экологических запретов, так как вещество не выбрасывается в атмосферу, а полностью потребляется в химической реакции. </a:t>
            </a:r>
          </a:p>
          <a:p>
            <a:pPr>
              <a:buFontTx/>
              <a:buChar char="•"/>
            </a:pPr>
            <a:r>
              <a:rPr lang="ru-RU" sz="2400">
                <a:latin typeface="Times New Roman" pitchFamily="18" charset="0"/>
              </a:rPr>
              <a:t> Представляет интерес при изучении хлорорганических соединений.</a:t>
            </a:r>
          </a:p>
          <a:p>
            <a:pPr>
              <a:buFontTx/>
              <a:buChar char="•"/>
            </a:pPr>
            <a:r>
              <a:rPr lang="ru-RU" sz="2400">
                <a:latin typeface="Times New Roman" pitchFamily="18" charset="0"/>
              </a:rPr>
              <a:t> Трихлорэтан остается высокоактуальным объектом научных исследований:  актуальны исследования по созданию высокоэффективных и селективных катализаторов для дегидрохлорирования трихлорэтана, позволяющих снизить энергозатраты и минимизировать образование токсичных побочных продуктов</a:t>
            </a:r>
            <a:r>
              <a:rPr lang="ru-RU" sz="2400"/>
              <a:t>.</a:t>
            </a:r>
          </a:p>
          <a:p>
            <a:endParaRPr lang="ru-RU" sz="2400"/>
          </a:p>
        </p:txBody>
      </p:sp>
      <p:sp>
        <p:nvSpPr>
          <p:cNvPr id="15376" name="Прямоугольник 23"/>
          <p:cNvSpPr>
            <a:spLocks noChangeArrowheads="1"/>
          </p:cNvSpPr>
          <p:nvPr/>
        </p:nvSpPr>
        <p:spPr bwMode="auto">
          <a:xfrm>
            <a:off x="1122363" y="5310188"/>
            <a:ext cx="12476162" cy="35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1C3DB3"/>
                </a:solidFill>
                <a:latin typeface="Segoe UI" pitchFamily="34" charset="0"/>
                <a:cs typeface="Times New Roman" pitchFamily="18" charset="0"/>
              </a:rPr>
              <a:t>Источники:</a:t>
            </a:r>
          </a:p>
          <a:p>
            <a:r>
              <a:rPr lang="ru-RU" sz="3200">
                <a:solidFill>
                  <a:srgbClr val="0F1115"/>
                </a:solidFill>
                <a:latin typeface="Segoe UI" pitchFamily="34" charset="0"/>
                <a:cs typeface="Times New Roman" pitchFamily="18" charset="0"/>
              </a:rPr>
              <a:t>1. </a:t>
            </a:r>
            <a:r>
              <a:rPr lang="ru-RU" sz="3200">
                <a:latin typeface="Times New Roman" pitchFamily="18" charset="0"/>
              </a:rPr>
              <a:t>Отчеты Агентства по охране окружающей среды США (EPA) и токсикологические профили ATSDR</a:t>
            </a:r>
          </a:p>
          <a:p>
            <a:r>
              <a:rPr lang="ru-RU" sz="3200">
                <a:solidFill>
                  <a:srgbClr val="0F1115"/>
                </a:solidFill>
                <a:latin typeface="Segoe UI" pitchFamily="34" charset="0"/>
                <a:cs typeface="Times New Roman" pitchFamily="18" charset="0"/>
              </a:rPr>
              <a:t>2. </a:t>
            </a:r>
            <a:r>
              <a:rPr lang="ru-RU" sz="3200">
                <a:latin typeface="Times New Roman" pitchFamily="18" charset="0"/>
              </a:rPr>
              <a:t>Журналы </a:t>
            </a:r>
            <a:r>
              <a:rPr lang="en-US" sz="3200">
                <a:latin typeface="Times New Roman" pitchFamily="18" charset="0"/>
              </a:rPr>
              <a:t>Industrial &amp; Engineering Chemistry Research и Applied Surface Science</a:t>
            </a:r>
            <a:endParaRPr lang="ru-RU" sz="320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>
              <a:latin typeface="Calibri" pitchFamily="34" charset="0"/>
            </a:endParaRPr>
          </a:p>
        </p:txBody>
      </p:sp>
      <p:sp>
        <p:nvSpPr>
          <p:cNvPr id="15377" name="Заголовок 1"/>
          <p:cNvSpPr>
            <a:spLocks noGrp="1"/>
          </p:cNvSpPr>
          <p:nvPr>
            <p:ph type="title"/>
          </p:nvPr>
        </p:nvSpPr>
        <p:spPr bwMode="auto">
          <a:xfrm>
            <a:off x="1122363" y="633413"/>
            <a:ext cx="7699375" cy="60016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numCol="1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sz="3900" dirty="0" smtClean="0">
                <a:latin typeface="Onest ExtraBold"/>
              </a:rPr>
              <a:t> </a:t>
            </a:r>
            <a:endParaRPr sz="3900" dirty="0" smtClean="0">
              <a:latin typeface="Onest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18761075"/>
            <a:ext cx="15241588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27847925"/>
            <a:ext cx="15251112" cy="857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Rectangle 7137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82250" y="0"/>
            <a:ext cx="204787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Rectangle 7138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1975" y="1588"/>
            <a:ext cx="11049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Rectangle 713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696825" y="0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Rectangle 7144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717675"/>
            <a:ext cx="381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Rectangle 7145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88" y="7032625"/>
            <a:ext cx="3810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Rectangle 7146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16938" y="8193088"/>
            <a:ext cx="1619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Rectangle 7147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07088" y="8193088"/>
            <a:ext cx="2343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Rectangle 7148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02188" y="8193088"/>
            <a:ext cx="476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Rectangle 7149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59238" y="8383588"/>
            <a:ext cx="47625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Rectangle 7140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860588" y="5715000"/>
            <a:ext cx="381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Rectangle 7141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4998700" y="3581400"/>
            <a:ext cx="242888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Rectangle 7142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860588" y="8096250"/>
            <a:ext cx="381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Прямоугольник 22"/>
          <p:cNvSpPr>
            <a:spLocks noChangeArrowheads="1"/>
          </p:cNvSpPr>
          <p:nvPr/>
        </p:nvSpPr>
        <p:spPr bwMode="auto">
          <a:xfrm>
            <a:off x="1011238" y="1717675"/>
            <a:ext cx="1275397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</a:rPr>
              <a:t>Изучение трихлорэтана позволяет понять его химические свойства, преимущества, недостатки, влияние на здоровье человека и окружающую среду. Ключевые технологические процессы — дегидрохлорирование, гидролиз и хлорирование — до сих пор сопровождаются нерешёнными проблемами: низкой селективностью, дезактивацией катализаторов, коррозией оборудования и образованием токсичных побочных продуктов. Проект направлен на системный анализ и оптимизацию этих процессов, что создаёт основу для разработки более эффективных и безопасных технологий.</a:t>
            </a:r>
          </a:p>
          <a:p>
            <a:endParaRPr lang="ru-RU" sz="2800"/>
          </a:p>
        </p:txBody>
      </p:sp>
      <p:sp>
        <p:nvSpPr>
          <p:cNvPr id="18448" name="Заголовок 1"/>
          <p:cNvSpPr>
            <a:spLocks noGrp="1"/>
          </p:cNvSpPr>
          <p:nvPr>
            <p:ph type="title"/>
          </p:nvPr>
        </p:nvSpPr>
        <p:spPr bwMode="auto">
          <a:xfrm>
            <a:off x="1044575" y="593725"/>
            <a:ext cx="7720013" cy="61555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6"/>
          <p:cNvSpPr>
            <a:spLocks noGrp="1"/>
          </p:cNvSpPr>
          <p:nvPr>
            <p:ph type="title"/>
          </p:nvPr>
        </p:nvSpPr>
        <p:spPr bwMode="auto">
          <a:xfrm>
            <a:off x="-1171575" y="394963"/>
            <a:ext cx="7472363" cy="61555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837" y="1239838"/>
            <a:ext cx="2160588" cy="2160587"/>
          </a:xfrm>
          <a:noFill/>
          <a:ln>
            <a:round/>
            <a:headEnd/>
            <a:tailEnd/>
          </a:ln>
        </p:spPr>
      </p:pic>
      <p:pic>
        <p:nvPicPr>
          <p:cNvPr id="8" name="Рисунок 7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4" b="13164"/>
          <a:stretch>
            <a:fillRect/>
          </a:stretch>
        </p:blipFill>
        <p:spPr bwMode="auto">
          <a:xfrm>
            <a:off x="5399881" y="1260475"/>
            <a:ext cx="2160588" cy="2160588"/>
          </a:xfrm>
          <a:noFill/>
          <a:ln>
            <a:round/>
            <a:headEnd/>
            <a:tailEnd/>
          </a:ln>
        </p:spPr>
      </p:pic>
      <p:sp>
        <p:nvSpPr>
          <p:cNvPr id="15" name="Текст 14"/>
          <p:cNvSpPr>
            <a:spLocks noGrp="1"/>
          </p:cNvSpPr>
          <p:nvPr>
            <p:ph type="body" sz="quarter" idx="17"/>
          </p:nvPr>
        </p:nvSpPr>
        <p:spPr>
          <a:xfrm>
            <a:off x="5220494" y="3632529"/>
            <a:ext cx="2519362" cy="4302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Зуйкова Ксения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8"/>
          </p:nvPr>
        </p:nvSpPr>
        <p:spPr>
          <a:xfrm>
            <a:off x="2710656" y="3600450"/>
            <a:ext cx="2520950" cy="43021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Карнаухов Данила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20"/>
          </p:nvPr>
        </p:nvSpPr>
        <p:spPr>
          <a:xfrm>
            <a:off x="7911690" y="3592732"/>
            <a:ext cx="2520950" cy="431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 Артем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8092665" y="1262063"/>
            <a:ext cx="2159000" cy="2159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2082</TotalTime>
  <Words>318</Words>
  <Application>Microsoft Office PowerPoint</Application>
  <PresentationFormat>Произвольный</PresentationFormat>
  <Paragraphs>42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Onest ExtraLight</vt:lpstr>
      <vt:lpstr>Arial</vt:lpstr>
      <vt:lpstr>Onest ExtraBold</vt:lpstr>
      <vt:lpstr>Times New Roman</vt:lpstr>
      <vt:lpstr>Calibri Light</vt:lpstr>
      <vt:lpstr>Calibri</vt:lpstr>
      <vt:lpstr>Onest Medium</vt:lpstr>
      <vt:lpstr>Segoe UI</vt:lpstr>
      <vt:lpstr>Office Theme</vt:lpstr>
      <vt:lpstr>Презентация PowerPoint</vt:lpstr>
      <vt:lpstr>ВЕЩЕСТВО=&gt;ПРОДУКТ(Ы)</vt:lpstr>
      <vt:lpstr>ЦЕЛЕВАЯ АУДИТОРИЯ</vt:lpstr>
      <vt:lpstr>ПРОБЛЕМА/ПОТРЕБНОСТЬ</vt:lpstr>
      <vt:lpstr>АКТУАЛЬНОСТЬ </vt:lpstr>
      <vt:lpstr>МОТИВАЦИЯ</vt:lpstr>
      <vt:lpstr>КОМАНДА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123</cp:lastModifiedBy>
  <cp:revision>82</cp:revision>
  <dcterms:created xsi:type="dcterms:W3CDTF">2025-08-13T15:05:18Z</dcterms:created>
  <dcterms:modified xsi:type="dcterms:W3CDTF">2026-07-15T21:33:59Z</dcterms:modified>
</cp:coreProperties>
</file>