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81" d="100"/>
          <a:sy n="81" d="100"/>
        </p:scale>
        <p:origin x="691" y="4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9D3309-FB5F-4371-97B7-33D7FFE04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CE0EFD-F020-42B5-9D9E-99FC43111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CE5AD2-92E0-48F9-A44B-34538CEE7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8698AC-1F65-4F86-BB26-1816BF336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B80337-0C76-48E5-BD7E-12F8B2E3B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A9B08F-217A-42F8-9139-D3FA8A5D5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523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D5DA9-E882-42FE-A49E-B49CE42D0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E1B8A1-060C-40A6-9B3E-1E7515BE2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6DE875-1C69-4768-9F18-6BEB89A98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C8FB6D-4771-4733-B8D7-1B403173F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7A3C66-59E5-4E43-816D-F824BFF0A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984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23A6A-E3F2-44D7-B677-B3C74B60C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228BED-674E-4EA4-90DB-BD2DE0945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766689-F681-4DE9-8CF0-98F65875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7E08E7-A96E-4026-802E-C123B661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38144E-E165-4324-B375-C6E68B971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08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23CF1D-A1DD-4BAE-82ED-99551F490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44CE7B-3BEE-4B4D-924A-F7EAF8B150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A2A49DA-3C7A-479E-8DE5-328575A1E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4BC1A3-9E00-4904-8F1C-022822429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B9FBAE-AF5C-4489-95D4-035ABF84E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64045F-11FB-43C8-A0FE-87A59F15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90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E4CC8-F93D-4EA4-8069-D7CC1A4C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0AC2A1-4F31-4FC1-BC9C-B4A4BE87E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9F0B81-BD6D-4772-A25A-744F53DAA4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9B7A9A8-1670-4D22-A3D2-0F87FE2D5B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3711E92-E5FA-48A2-85E4-F97922F680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D8F0AA6-E0A4-4CD5-BCAA-31EDE4469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1253ECC-8E3A-4990-B38D-39EDBAD3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AD3A1AD-CCC7-41A7-9C26-A0FF84089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27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B85F5-7D5F-42DF-88B3-1E31C92B1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1EC1E8-AA33-4BC0-B66B-FD94BFF6D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0070AD-545F-4A52-9FD6-C3A1AE939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0B37E4-9193-4CE0-BC99-223802C2E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196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977721-BCED-4272-BFD5-016BE73D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3E075F1-B0A1-4B7F-845A-00970A9D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056F16-E3BA-4799-A5FE-3F03CDBA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10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3AD51-C120-4980-9808-8F1EA740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3EF98-649B-4ED0-AAAB-D9DAA8B86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B6544F-8444-4E6D-B8A7-24E03BD2E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16CEEB-AAE1-4843-865A-373CF483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891E46-AA87-4656-81EA-FEBCC6AFC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ECBFB6-BA63-4F1A-A8B6-B319CF369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349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24FEC6-C90B-41C4-8561-F6F2BF22E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FADBB8-9AF7-4D48-8BE4-C8F7ECB15A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1EFD8B-6258-4C6B-8992-F77C365B0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FCE8A7-E214-4FBF-8112-5DB8851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1880DC-8EF9-4C2C-A23C-6A2AD0603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C04F86-E220-48D6-83B8-5CA59D38E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952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F4299-E865-4BC1-ABEE-EBF4BD36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0D69E7-E834-480B-89E9-2367A2154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53DDCE-143C-4D2F-B3EF-F788B520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565FDF-176C-451B-B18D-80BE5F053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B47DD8-CA59-464C-A504-6AD6E3F1D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0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77AC521-08FB-4505-ACF8-E86A1EFE49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3BA98B-3C67-4A6E-A6D2-1ED6FF992D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CBDA9C-9268-4BF3-B43E-AB0A7673D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C7AB7B-6EC7-499C-9A59-9A4EB67C8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14AFD8-74B7-46E1-A95E-10B16DC3C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296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5C92AA-8093-4039-8EAA-7173550C775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3D3D00-E3E3-4B1F-993B-DB3368F13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B851B4-86CD-44E4-82BF-2291418AD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DF3415-4600-4C26-B663-FA116AD31E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753825-75E0-4A00-9DA9-0E859030C1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C601F6-BFF4-476A-9105-B4BBF603B6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214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649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mutmn.ru/2023#!/tab/644929188-3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iki.miem.hse.ru/edu/courses/producation/project_kpi/TR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visittyumen.ru/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mpany/researches" TargetMode="External"/><Relationship Id="rId2" Type="http://schemas.openxmlformats.org/officeDocument/2006/relationships/hyperlink" Target="https://wordstat.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sberindex.ru/ru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dmitad.pro/ru/blog/monetizatsiya-startap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unsplash.com/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0AA7CA-CBA8-3A5D-72F2-EF1AA381891E}"/>
              </a:ext>
            </a:extLst>
          </p:cNvPr>
          <p:cNvSpPr/>
          <p:nvPr/>
        </p:nvSpPr>
        <p:spPr>
          <a:xfrm>
            <a:off x="332580" y="2448560"/>
            <a:ext cx="11526840" cy="14020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Arial"/>
                <a:cs typeface="Arial"/>
              </a:rPr>
              <a:t>Доступное питание по вечерам в </a:t>
            </a:r>
            <a:r>
              <a:rPr kumimoji="0" lang="ru-RU" sz="4400" b="0" i="0" u="none" strike="noStrike" kern="1200" cap="none" spc="0" normalizeH="0" baseline="0" noProof="0" dirty="0" err="1">
                <a:ln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Arial"/>
                <a:cs typeface="Arial"/>
              </a:rPr>
              <a:t>ИнЗеме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3817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9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5" y="295199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60" y="4808475"/>
            <a:ext cx="4078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1" y="4808475"/>
            <a:ext cx="40787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2058962025" name="TextBox 17"/>
          <p:cNvSpPr txBox="1"/>
          <p:nvPr/>
        </p:nvSpPr>
        <p:spPr bwMode="auto">
          <a:xfrm>
            <a:off x="9533777" y="4687994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2E36D4-159C-88A7-C992-2F912EEEA207}"/>
              </a:ext>
            </a:extLst>
          </p:cNvPr>
          <p:cNvSpPr/>
          <p:nvPr/>
        </p:nvSpPr>
        <p:spPr>
          <a:xfrm>
            <a:off x="0" y="771696"/>
            <a:ext cx="12192000" cy="608630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4C8412-F328-721B-59AA-5996C37A6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27" y="2009911"/>
            <a:ext cx="2434776" cy="24397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95A9D1-AA25-5D08-5516-7512543CC479}"/>
              </a:ext>
            </a:extLst>
          </p:cNvPr>
          <p:cNvSpPr txBox="1"/>
          <p:nvPr/>
        </p:nvSpPr>
        <p:spPr>
          <a:xfrm>
            <a:off x="-1145629" y="4687994"/>
            <a:ext cx="610125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Храпаль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Максим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лидер команды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Организация работы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16159B6-CFCD-F427-4D34-F9271A18A6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454"/>
          <a:stretch/>
        </p:blipFill>
        <p:spPr>
          <a:xfrm>
            <a:off x="8504213" y="3899562"/>
            <a:ext cx="1706927" cy="192289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351FF03-3A6B-157B-CF74-CE2E2C120B0F}"/>
              </a:ext>
            </a:extLst>
          </p:cNvPr>
          <p:cNvSpPr txBox="1"/>
          <p:nvPr/>
        </p:nvSpPr>
        <p:spPr>
          <a:xfrm>
            <a:off x="8295008" y="5984169"/>
            <a:ext cx="229038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err="1">
                <a:latin typeface="Arial"/>
                <a:cs typeface="Arial"/>
              </a:rPr>
              <a:t>Нихланова</a:t>
            </a:r>
            <a:r>
              <a:rPr lang="ru-RU" b="1" dirty="0">
                <a:latin typeface="Arial"/>
                <a:cs typeface="Arial"/>
              </a:rPr>
              <a:t> Дарья</a:t>
            </a:r>
            <a:endParaRPr lang="ru-RU" dirty="0"/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Работа с источниками</a:t>
            </a:r>
            <a:endParaRPr lang="ru-RU" dirty="0">
              <a:latin typeface="Arial"/>
              <a:cs typeface="Arial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423111D-94D1-1F55-C814-2478E404CB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693" r="5113" b="8675"/>
          <a:stretch/>
        </p:blipFill>
        <p:spPr>
          <a:xfrm>
            <a:off x="9440201" y="844763"/>
            <a:ext cx="1579396" cy="198819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5A0F1DC-31B2-8B91-E5B9-196655F9C1DE}"/>
              </a:ext>
            </a:extLst>
          </p:cNvPr>
          <p:cNvSpPr txBox="1"/>
          <p:nvPr/>
        </p:nvSpPr>
        <p:spPr>
          <a:xfrm>
            <a:off x="9171630" y="2858783"/>
            <a:ext cx="2290386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Токарева Ксения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Визуальная часть проекта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5FFA44-4D5C-C306-2E9F-37CDC7F243C1}"/>
              </a:ext>
            </a:extLst>
          </p:cNvPr>
          <p:cNvSpPr txBox="1"/>
          <p:nvPr/>
        </p:nvSpPr>
        <p:spPr>
          <a:xfrm>
            <a:off x="4006266" y="2799745"/>
            <a:ext cx="229038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Максимова Дарья</a:t>
            </a:r>
            <a:endParaRPr lang="ru-RU" dirty="0"/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Создание и проведение опроса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E3F5A5-F8DA-CD9F-C846-DB18B43D7A82}"/>
              </a:ext>
            </a:extLst>
          </p:cNvPr>
          <p:cNvSpPr txBox="1"/>
          <p:nvPr/>
        </p:nvSpPr>
        <p:spPr>
          <a:xfrm>
            <a:off x="6701464" y="2799745"/>
            <a:ext cx="21519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Сиренко Полина</a:t>
            </a:r>
            <a:endParaRPr lang="ru-RU" dirty="0"/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Работа с бизнес-моделью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C467163-D472-91E8-3844-C65C888FBFD6}"/>
              </a:ext>
            </a:extLst>
          </p:cNvPr>
          <p:cNvSpPr txBox="1"/>
          <p:nvPr/>
        </p:nvSpPr>
        <p:spPr>
          <a:xfrm>
            <a:off x="4590393" y="5975851"/>
            <a:ext cx="301121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err="1">
                <a:latin typeface="Arial"/>
                <a:cs typeface="Arial"/>
              </a:rPr>
              <a:t>Мавлонова</a:t>
            </a:r>
            <a:r>
              <a:rPr lang="ru-RU" b="1" dirty="0">
                <a:latin typeface="Arial"/>
                <a:cs typeface="Arial"/>
              </a:rPr>
              <a:t> </a:t>
            </a:r>
            <a:r>
              <a:rPr lang="ru-RU" b="1" dirty="0" err="1">
                <a:latin typeface="Arial"/>
                <a:cs typeface="Arial"/>
              </a:rPr>
              <a:t>Нушофарин</a:t>
            </a:r>
            <a:endParaRPr lang="ru-RU" dirty="0"/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Работа с финансовым планом</a:t>
            </a:r>
            <a:endParaRPr lang="ru-RU" dirty="0">
              <a:latin typeface="Arial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904E3C7-612F-0C00-CD28-44BA3206D9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765" r="15807"/>
          <a:stretch/>
        </p:blipFill>
        <p:spPr>
          <a:xfrm>
            <a:off x="5022852" y="3910180"/>
            <a:ext cx="1827646" cy="197497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D9278A-4B8B-66BB-4340-3792E20ACB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5143" y="870692"/>
            <a:ext cx="1830057" cy="18300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8715BF-F311-88F6-18C3-DBAF94AEF5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1460" y="862647"/>
            <a:ext cx="1858000" cy="1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06240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2" y="1280285"/>
            <a:ext cx="5021921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1" y="1814790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8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8" y="412657"/>
              <a:ext cx="45176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3" y="2323435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2" y="2404126"/>
              <a:ext cx="463838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4" y="1981308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1" y="3707072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2" y="336494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31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ТюмГУ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900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704849"/>
            <a:ext cx="386968" cy="59853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485811" y="1427930"/>
            <a:ext cx="5265580" cy="35693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77F4EB-07F0-638E-865C-5052C881DBD1}"/>
              </a:ext>
            </a:extLst>
          </p:cNvPr>
          <p:cNvSpPr/>
          <p:nvPr/>
        </p:nvSpPr>
        <p:spPr>
          <a:xfrm>
            <a:off x="270997" y="852204"/>
            <a:ext cx="11749685" cy="571194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E63E8D-420A-3571-4A2B-44B036747E01}"/>
              </a:ext>
            </a:extLst>
          </p:cNvPr>
          <p:cNvSpPr txBox="1"/>
          <p:nvPr/>
        </p:nvSpPr>
        <p:spPr>
          <a:xfrm>
            <a:off x="425897" y="948690"/>
            <a:ext cx="610108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dirty="0">
                <a:latin typeface="Arial"/>
                <a:ea typeface="Arial"/>
                <a:cs typeface="Arial"/>
              </a:rPr>
              <a:t>Проблема</a:t>
            </a:r>
            <a:r>
              <a:rPr lang="ru-RU" sz="1800" dirty="0">
                <a:latin typeface="Arial"/>
                <a:ea typeface="Arial"/>
                <a:cs typeface="Arial"/>
              </a:rPr>
              <a:t>: </a:t>
            </a:r>
          </a:p>
          <a:p>
            <a:pPr>
              <a:defRPr/>
            </a:pPr>
            <a:r>
              <a:rPr lang="ru-RU" sz="1800" b="0" i="0" u="none" dirty="0">
                <a:latin typeface="Arial"/>
                <a:ea typeface="Arial"/>
                <a:cs typeface="Arial"/>
              </a:rPr>
              <a:t>В институте наук о земле столовая, единственный пункт питания, работает до 17:00 в будние или 14:00  в выходные. Из за этого у студентов и преподавателей, которые находятся в институте в дневное и вечернее время появляется проблема с отсутствием возможности приобрести еду и необходимо приносить с собой или ходить в магазин на перерывах - что иногда является неудобным или невозможным.</a:t>
            </a:r>
          </a:p>
          <a:p>
            <a:pPr>
              <a:defRPr/>
            </a:pPr>
            <a:endParaRPr lang="ru-RU" b="1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В настоящее время эту проблему решают сле</a:t>
            </a:r>
            <a:r>
              <a:rPr lang="ru-RU" sz="1800" b="1" dirty="0">
                <a:latin typeface="Arial"/>
                <a:cs typeface="Arial"/>
              </a:rPr>
              <a:t>дующими способами: </a:t>
            </a:r>
          </a:p>
          <a:p>
            <a:pPr>
              <a:defRPr/>
            </a:pPr>
            <a:r>
              <a:rPr lang="ru-RU" sz="1800" b="0" i="0" u="none" dirty="0">
                <a:latin typeface="Liberation Sans"/>
                <a:ea typeface="Liberation Sans"/>
                <a:cs typeface="Liberation Sans"/>
              </a:rPr>
              <a:t>Определенный процент студентов приносит с собой готовую еду. Также некоторые студенты ходит в магазин на перемене. </a:t>
            </a: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sz="1800" dirty="0">
                <a:latin typeface="Arial"/>
                <a:cs typeface="Arial"/>
              </a:rPr>
              <a:t>Они неэффективны, потому что: </a:t>
            </a:r>
          </a:p>
          <a:p>
            <a:pPr>
              <a:defRPr/>
            </a:pPr>
            <a:r>
              <a:rPr lang="ru-RU" sz="1800" b="0" i="0" u="none" dirty="0">
                <a:latin typeface="Liberation Sans"/>
                <a:ea typeface="Liberation Sans"/>
                <a:cs typeface="Liberation Sans"/>
              </a:rPr>
              <a:t>Не у всех есть возможность заранее приготовить еду и принести ее. Перемены короткие, не всегда можно успеть сходить. Магазины закрываются в определенное время.19:42</a:t>
            </a:r>
            <a:br>
              <a:rPr lang="ru-RU" sz="1800" b="0" i="0" u="none" dirty="0">
                <a:latin typeface="Liberation Sans"/>
                <a:ea typeface="Liberation Sans"/>
                <a:cs typeface="Liberation Sans"/>
              </a:rPr>
            </a:br>
            <a:endParaRPr lang="ru-RU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C20E54-0F3A-7F30-4B3C-415DD695621A}"/>
              </a:ext>
            </a:extLst>
          </p:cNvPr>
          <p:cNvSpPr txBox="1"/>
          <p:nvPr/>
        </p:nvSpPr>
        <p:spPr>
          <a:xfrm>
            <a:off x="5819923" y="5430070"/>
            <a:ext cx="6101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Arial"/>
                <a:cs typeface="Arial"/>
              </a:rPr>
              <a:t>Статистика «___________»</a:t>
            </a:r>
            <a:endParaRPr lang="ru-RU" dirty="0"/>
          </a:p>
          <a:p>
            <a:pPr algn="ctr">
              <a:defRPr/>
            </a:pPr>
            <a:r>
              <a:rPr lang="ru-RU" dirty="0">
                <a:latin typeface="Arial"/>
                <a:cs typeface="Arial"/>
              </a:rPr>
              <a:t>Источник: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2"/>
            <a:ext cx="621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77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1" y="1848191"/>
            <a:ext cx="5226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3" name="TextBox 2"/>
          <p:cNvSpPr txBox="1"/>
          <p:nvPr/>
        </p:nvSpPr>
        <p:spPr bwMode="auto">
          <a:xfrm>
            <a:off x="6510495" y="3611097"/>
            <a:ext cx="54662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Благополучатели</a:t>
            </a: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Студенты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ТюмГУ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посещающие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занятия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в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Институте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Наук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о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Земле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b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</a:b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Преподаватели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Института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Наук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о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Земле</a:t>
            </a:r>
            <a:b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</a:b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Те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кто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хочет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приобрести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небольшой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перекус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затратив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при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этом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минимум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времени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и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средств</a:t>
            </a:r>
            <a:b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</a:b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Те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кто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не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хочет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стоять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очередь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в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столовой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ради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небольшого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перекуса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(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шоколадки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бутылочки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воды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и </a:t>
            </a:r>
            <a:r>
              <a:rPr sz="1800" b="0" i="0" u="none" dirty="0" err="1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тд</a:t>
            </a:r>
            <a:r>
              <a:rPr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)19:35</a:t>
            </a:r>
            <a:b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</a:br>
            <a:endParaRPr sz="1800" b="0" i="0" u="none" dirty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5A1935-7C23-33A2-B6F4-DE190CA29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43840" y="1179912"/>
            <a:ext cx="4255395" cy="26795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18246D-E121-56AC-0B95-5BF7E2B63F35}"/>
              </a:ext>
            </a:extLst>
          </p:cNvPr>
          <p:cNvSpPr txBox="1"/>
          <p:nvPr/>
        </p:nvSpPr>
        <p:spPr>
          <a:xfrm>
            <a:off x="925639" y="4157352"/>
            <a:ext cx="417359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Целевая Аудитория: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Центр вузовского питания института</a:t>
            </a:r>
            <a:br>
              <a:rPr lang="ru-RU"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</a:br>
            <a:r>
              <a:rPr lang="ru-RU" sz="1800" b="0" i="0" u="none" dirty="0">
                <a:solidFill>
                  <a:schemeClr val="tx1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Чувство голода мешает концентрироваться на учебе, поэтому институту выгодно поставить автоматы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0EB0F7A-D55F-AEAC-05BF-964C3B791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495" y="1179912"/>
            <a:ext cx="4515896" cy="25044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3190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827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180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2" name="Блок-схема: процесс 1">
            <a:extLst>
              <a:ext uri="{FF2B5EF4-FFF2-40B4-BE49-F238E27FC236}">
                <a16:creationId xmlns:a16="http://schemas.microsoft.com/office/drawing/2014/main" id="{A974739E-3261-DBBA-8B2C-D650BCC6161A}"/>
              </a:ext>
            </a:extLst>
          </p:cNvPr>
          <p:cNvSpPr/>
          <p:nvPr/>
        </p:nvSpPr>
        <p:spPr>
          <a:xfrm>
            <a:off x="2286000" y="1945640"/>
            <a:ext cx="7620000" cy="3698240"/>
          </a:xfrm>
          <a:prstGeom prst="flowChart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338FF2-9C6A-3C2F-0109-5AB7ACDFAA57}"/>
              </a:ext>
            </a:extLst>
          </p:cNvPr>
          <p:cNvSpPr txBox="1"/>
          <p:nvPr/>
        </p:nvSpPr>
        <p:spPr>
          <a:xfrm>
            <a:off x="3045460" y="2403178"/>
            <a:ext cx="61010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latin typeface="Arial"/>
                <a:cs typeface="Arial"/>
              </a:rPr>
              <a:t>Предлагаемая идея</a:t>
            </a:r>
            <a:r>
              <a:rPr lang="ru-RU" sz="2000" dirty="0">
                <a:latin typeface="Arial"/>
                <a:cs typeface="Arial"/>
              </a:rPr>
              <a:t>:</a:t>
            </a:r>
          </a:p>
          <a:p>
            <a:pPr>
              <a:defRPr/>
            </a:pPr>
            <a:r>
              <a:rPr lang="ru-RU" sz="2000" dirty="0">
                <a:latin typeface="Arial"/>
                <a:cs typeface="Arial"/>
              </a:rPr>
              <a:t>Покупка и установка аппарата по продаже еды, оставшейся после закрытия столовой, в корпусе университета.</a:t>
            </a:r>
            <a:endParaRPr lang="ru-RU" sz="2000" dirty="0"/>
          </a:p>
          <a:p>
            <a:pPr>
              <a:defRPr/>
            </a:pPr>
            <a:endParaRPr lang="ru-RU" sz="20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sz="2000" dirty="0">
                <a:latin typeface="Arial"/>
                <a:cs typeface="Arial"/>
              </a:rPr>
              <a:t>ублей, силами нашей команды.</a:t>
            </a:r>
            <a:endParaRPr lang="ru-RU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от команды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2" name="Блок-схема: процесс 1">
            <a:extLst>
              <a:ext uri="{FF2B5EF4-FFF2-40B4-BE49-F238E27FC236}">
                <a16:creationId xmlns:a16="http://schemas.microsoft.com/office/drawing/2014/main" id="{C528F039-5A37-B07D-3DAE-97300FB13ABC}"/>
              </a:ext>
            </a:extLst>
          </p:cNvPr>
          <p:cNvSpPr/>
          <p:nvPr/>
        </p:nvSpPr>
        <p:spPr>
          <a:xfrm>
            <a:off x="261201" y="916003"/>
            <a:ext cx="11669597" cy="5721354"/>
          </a:xfrm>
          <a:prstGeom prst="flowChart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E64D3-FDBA-F251-5495-ADD8B4AF6970}"/>
              </a:ext>
            </a:extLst>
          </p:cNvPr>
          <p:cNvSpPr txBox="1"/>
          <p:nvPr/>
        </p:nvSpPr>
        <p:spPr>
          <a:xfrm>
            <a:off x="4826174" y="956691"/>
            <a:ext cx="710462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Продукт: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Мы предлагаем создать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постамат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для  продажи еды, оставшейся после закрытия столовой, студентам и работникам института Наук о Земле.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Основные функции / возможности: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283879" marR="0" lvl="0" indent="-28387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возможность автоматизированного приобретения еды </a:t>
            </a:r>
          </a:p>
          <a:p>
            <a:pPr marL="283879" marR="0" lvl="0" indent="-28387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хранение еды (в каждой ячейке присутствует система охлаждения)</a:t>
            </a:r>
          </a:p>
          <a:p>
            <a:pPr marL="283879" marR="0" lvl="0" indent="-28387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возможность безналичной оплаты</a:t>
            </a:r>
          </a:p>
          <a:p>
            <a:pPr marL="283879" marR="0" lvl="0" indent="-28387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возможность приобретения питания в любое время в независимости от графика столовой или буфета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Сценарий использования: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Выбор необходимой позиции - оплата - открытие ячейки и сбор содержимого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8C12EE-75C2-9146-BC38-9785E0FBA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83" y="1123254"/>
            <a:ext cx="4310246" cy="42797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0BD0FB-68DC-CD85-467C-7418DF0ED028}"/>
              </a:ext>
            </a:extLst>
          </p:cNvPr>
          <p:cNvSpPr txBox="1"/>
          <p:nvPr/>
        </p:nvSpPr>
        <p:spPr>
          <a:xfrm>
            <a:off x="-959069" y="5598614"/>
            <a:ext cx="63009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 внешнего вида</a:t>
            </a:r>
            <a:endParaRPr lang="ru-RU" sz="2000" b="1" i="0" u="none" strike="noStrike" cap="none" spc="0" dirty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 интеллект (ИИ): </a:t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6563214-C8A7-802F-20B2-FF2357498420}"/>
              </a:ext>
            </a:extLst>
          </p:cNvPr>
          <p:cNvSpPr/>
          <p:nvPr/>
        </p:nvSpPr>
        <p:spPr>
          <a:xfrm>
            <a:off x="402697" y="985520"/>
            <a:ext cx="11386605" cy="55422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Технологии, используемые в решении:</a:t>
            </a:r>
          </a:p>
          <a:p>
            <a:b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нашем решении будет использоваться робототехника.</a:t>
            </a:r>
          </a:p>
          <a:p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 самообслуживания — устройство, которое позволяет автоматизировать процессы. Фактически, это компьютер, который выполняет определенные функции, заложенные в него программным обеспечением без участия человека ( продавца ).</a:t>
            </a:r>
          </a:p>
          <a:p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 обладает следующими техническими параметрами:</a:t>
            </a:r>
          </a:p>
          <a:p>
            <a:b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Размер (ширина/глубина/высота) : ~1500 мм / ~850 мм / ~1900мм </a:t>
            </a:r>
            <a:b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Кол-во полок: 6 по 8 ячеек в каждой</a:t>
            </a:r>
            <a:b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Кол-во загружаемого товара: до 480 </a:t>
            </a:r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</a:t>
            </a:r>
            <a:b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Функциональность: возможность продавать холодные и горячие продукты (вторые блюда, фаст-фуд, салаты), напитки</a:t>
            </a:r>
          </a:p>
          <a:p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технологии: TRL № 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/>
              <a:tblGrid>
                <a:gridCol w="1730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руб/день,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/>
              <a:tblGrid>
                <a:gridCol w="300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2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2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 dirty="0"/>
            </a:p>
          </p:txBody>
        </p:sp>
      </p:grpSp>
      <p:sp>
        <p:nvSpPr>
          <p:cNvPr id="2" name="Блок-схема: процесс 1">
            <a:extLst>
              <a:ext uri="{FF2B5EF4-FFF2-40B4-BE49-F238E27FC236}">
                <a16:creationId xmlns:a16="http://schemas.microsoft.com/office/drawing/2014/main" id="{C3E44246-3F8B-C03F-AE7D-D7CA5543EE21}"/>
              </a:ext>
            </a:extLst>
          </p:cNvPr>
          <p:cNvSpPr/>
          <p:nvPr/>
        </p:nvSpPr>
        <p:spPr>
          <a:xfrm>
            <a:off x="0" y="797560"/>
            <a:ext cx="12192000" cy="6060440"/>
          </a:xfrm>
          <a:prstGeom prst="flowChart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199D32B-BC53-BD7A-EA26-94E13307F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667167"/>
              </p:ext>
            </p:extLst>
          </p:nvPr>
        </p:nvGraphicFramePr>
        <p:xfrm>
          <a:off x="-3" y="823424"/>
          <a:ext cx="12192003" cy="6043000"/>
        </p:xfrm>
        <a:graphic>
          <a:graphicData uri="http://schemas.openxmlformats.org/drawingml/2006/table">
            <a:tbl>
              <a:tblPr firstRow="1" bandRow="1"/>
              <a:tblGrid>
                <a:gridCol w="1795551">
                  <a:extLst>
                    <a:ext uri="{9D8B030D-6E8A-4147-A177-3AD203B41FA5}">
                      <a16:colId xmlns:a16="http://schemas.microsoft.com/office/drawing/2014/main" val="1369280466"/>
                    </a:ext>
                  </a:extLst>
                </a:gridCol>
                <a:gridCol w="1732742">
                  <a:extLst>
                    <a:ext uri="{9D8B030D-6E8A-4147-A177-3AD203B41FA5}">
                      <a16:colId xmlns:a16="http://schemas.microsoft.com/office/drawing/2014/main" val="3043244107"/>
                    </a:ext>
                  </a:extLst>
                </a:gridCol>
                <a:gridCol w="1732742">
                  <a:extLst>
                    <a:ext uri="{9D8B030D-6E8A-4147-A177-3AD203B41FA5}">
                      <a16:colId xmlns:a16="http://schemas.microsoft.com/office/drawing/2014/main" val="3689867560"/>
                    </a:ext>
                  </a:extLst>
                </a:gridCol>
                <a:gridCol w="1732742">
                  <a:extLst>
                    <a:ext uri="{9D8B030D-6E8A-4147-A177-3AD203B41FA5}">
                      <a16:colId xmlns:a16="http://schemas.microsoft.com/office/drawing/2014/main" val="576865282"/>
                    </a:ext>
                  </a:extLst>
                </a:gridCol>
                <a:gridCol w="1732742">
                  <a:extLst>
                    <a:ext uri="{9D8B030D-6E8A-4147-A177-3AD203B41FA5}">
                      <a16:colId xmlns:a16="http://schemas.microsoft.com/office/drawing/2014/main" val="1434309308"/>
                    </a:ext>
                  </a:extLst>
                </a:gridCol>
                <a:gridCol w="1732742">
                  <a:extLst>
                    <a:ext uri="{9D8B030D-6E8A-4147-A177-3AD203B41FA5}">
                      <a16:colId xmlns:a16="http://schemas.microsoft.com/office/drawing/2014/main" val="1299680232"/>
                    </a:ext>
                  </a:extLst>
                </a:gridCol>
                <a:gridCol w="1732742">
                  <a:extLst>
                    <a:ext uri="{9D8B030D-6E8A-4147-A177-3AD203B41FA5}">
                      <a16:colId xmlns:a16="http://schemas.microsoft.com/office/drawing/2014/main" val="3466093919"/>
                    </a:ext>
                  </a:extLst>
                </a:gridCol>
              </a:tblGrid>
              <a:tr h="33210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lang="ru-RU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«Доступное питание по вечерам в ИнЗеме»</a:t>
                      </a:r>
                      <a:endParaRPr lang="ru-RU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Жизньмарт</a:t>
                      </a:r>
                      <a:endParaRPr lang="ru-RU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Пятерочка</a:t>
                      </a:r>
                      <a:endParaRPr lang="ru-RU" sz="1400" dirty="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Монетка</a:t>
                      </a:r>
                      <a:endParaRPr lang="ru-RU" sz="1400"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Чина</a:t>
                      </a:r>
                      <a:endParaRPr lang="ru-RU" sz="140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Столовая ИнЗем</a:t>
                      </a:r>
                      <a:endParaRPr lang="ru-RU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03094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Режим работы</a:t>
                      </a:r>
                      <a:endParaRPr lang="ru-RU"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Кр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углос</a:t>
                      </a: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уточно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Будние дни </a:t>
                      </a:r>
                      <a:b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07:30-22:00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 i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Сб,Вс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b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08:30-22:30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Круглосуточно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08:00-22:00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Пн-Чт 12:00-23:00</a:t>
                      </a:r>
                      <a:b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Пт,Сб 12:00-24:00</a:t>
                      </a:r>
                      <a:b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Вс- 12:00-23:00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Пн-пт 9:00-17:00</a:t>
                      </a:r>
                      <a:b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Сб 9:00-14:00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Вс- выходной</a:t>
                      </a:r>
                      <a:endParaRPr lang="ru-RU" sz="1200" b="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300926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Время пути</a:t>
                      </a:r>
                      <a:endParaRPr lang="ru-RU"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меньше минуты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5 минуты пешком</a:t>
                      </a:r>
                      <a:endParaRPr lang="ru-RU" sz="1200" b="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8 минут пешком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 минут пешком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3 минуты пешком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Меньше минуты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298736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равно стоимости еды в столовой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Перекус: 336р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(клаб тост с курицей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+капучино 0,3)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Обед: 532р </a:t>
                      </a:r>
                      <a:b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(Паста Болоньезе+ Винегрет+капучино 0,3)</a:t>
                      </a:r>
                      <a:endParaRPr lang="ru-RU" sz="1200" b="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Перекус: 161р (батончик Пикник 52гр+вода 0,5</a:t>
                      </a:r>
                    </a:p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+салат 150гр)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Перекус: 157р (вода 0,5</a:t>
                      </a:r>
                    </a:p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+шоколадка +салат)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Перекус: 770р (вода 0,5+салат 130гр, Моти)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Обед: 985р (</a:t>
                      </a:r>
                      <a:r>
                        <a:rPr lang="ru-RU" sz="1200" b="0" i="0" dirty="0" err="1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лапша+салат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+ сок)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4184985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Выбор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Обеды, батончики, булочки, соки, которые представлены в столовой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В ассортименте 250-300 товарных позиций готовой еды и свежей выпечки</a:t>
                      </a:r>
                      <a:endParaRPr lang="ru-RU" sz="1200" b="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Отсутствие полноценных обедов (вторых блюд)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Отсутствие полноценных обедов (вторых блюд)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Роллы, рыбные блюда, лапша </a:t>
                      </a:r>
                      <a:r>
                        <a:rPr lang="ru-RU" sz="1200" b="0" i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вок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салаты, закуски, супы, детское меню, напитки, десерты, гарниры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Вариации вторых блюд, салаты, булочки, батончики, соки, вода, чай или кофе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762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Время получения услуги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3 минуты - выбор и оплата продукта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13 минут (10 минут – дорога туда и обратно, 3 минуты - выбор продукта и оплата)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19 минут ( 16 минут – дорога туда и обратно, 3 минуты – выбор продукта и оплата)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23 минуты ( 20 минут - дорога туда и обратно, 3 минуты – выбор продукта и оплата</a:t>
                      </a:r>
                      <a:r>
                        <a:rPr lang="ru-RU" sz="1200" b="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36 минут ( 6 минут – дорога туда и обратно, 15 минут – заказ и приготовление блюд, 15 минут – покушать на месте)</a:t>
                      </a:r>
                      <a:endParaRPr lang="ru-RU" sz="1200" b="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18 минут ( 3 минуты – выбор и оплата продукта, 15 минут покушать на месте)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557115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 часто вы ходите на подобные мероприятия? </a:t>
            </a: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Какие функции вам кажутся более полезными?</a:t>
            </a: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" name="Блок-схема: процесс 1">
            <a:extLst>
              <a:ext uri="{FF2B5EF4-FFF2-40B4-BE49-F238E27FC236}">
                <a16:creationId xmlns:a16="http://schemas.microsoft.com/office/drawing/2014/main" id="{69BC3AF2-D951-83DD-8161-DFC0D72CAD66}"/>
              </a:ext>
            </a:extLst>
          </p:cNvPr>
          <p:cNvSpPr/>
          <p:nvPr/>
        </p:nvSpPr>
        <p:spPr>
          <a:xfrm>
            <a:off x="193040" y="797560"/>
            <a:ext cx="11805920" cy="5847080"/>
          </a:xfrm>
          <a:prstGeom prst="flowChart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4B6808-4D2E-6017-B88D-7D8DBC949E40}"/>
              </a:ext>
            </a:extLst>
          </p:cNvPr>
          <p:cNvSpPr txBox="1"/>
          <p:nvPr/>
        </p:nvSpPr>
        <p:spPr>
          <a:xfrm>
            <a:off x="681539" y="1447858"/>
            <a:ext cx="523578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70% студентов от 18 до 23 лет минимум 2-3 раза в неделю не успевают приобрести еду и подкрепиться за короткую вечернюю перемену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endParaRPr lang="ru-RU" sz="2000"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Опрос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50-100 человек</a:t>
            </a:r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109537-3FF1-5D9E-3F7D-475D2FDB0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568" y="1240802"/>
            <a:ext cx="5066215" cy="51454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A7EE1F-E63F-3461-C1F0-DD279EE7CDF5}"/>
              </a:ext>
            </a:extLst>
          </p:cNvPr>
          <p:cNvSpPr txBox="1"/>
          <p:nvPr/>
        </p:nvSpPr>
        <p:spPr>
          <a:xfrm>
            <a:off x="6949440" y="1447858"/>
            <a:ext cx="490634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Испытывает ли вы чувство голода, находясь вечером в университете?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Успеваете ли вы поесть за 10-минутную перемену?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Питались ли вы в столовой университета?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4.Устраивает ли вас качество еды, продаваемой там?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5.Как часто вы приобретаете еду или другие услуги в автоматах?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6. Когда последний раз вы оплачивали покупку наличными?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7. Чем вы предпочитаете перекусить на перемене?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20417308" name="Рисунок 202041730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88687" y="403803"/>
            <a:ext cx="5376214" cy="3619144"/>
          </a:xfrm>
          <a:prstGeom prst="rect">
            <a:avLst/>
          </a:prstGeom>
        </p:spPr>
      </p:pic>
      <p:pic>
        <p:nvPicPr>
          <p:cNvPr id="1157972509" name="Рисунок 115797250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689178" y="3116035"/>
            <a:ext cx="6314135" cy="3429000"/>
          </a:xfrm>
          <a:prstGeom prst="rect">
            <a:avLst/>
          </a:prstGeom>
        </p:spPr>
      </p:pic>
      <p:sp>
        <p:nvSpPr>
          <p:cNvPr id="624758631" name="TextBox 624758630"/>
          <p:cNvSpPr txBox="1"/>
          <p:nvPr/>
        </p:nvSpPr>
        <p:spPr bwMode="auto">
          <a:xfrm>
            <a:off x="5988534" y="816428"/>
            <a:ext cx="5339039" cy="18620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целом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можно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сказать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наша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гипотеза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подтвердилась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Действительно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почти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70% (67%)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студентов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успевают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поесть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вечернюю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перемену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причём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больше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половины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них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(66%),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сталкиваются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данной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проблемой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почти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каждый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день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45005832" name="Рисунок 94500583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386418"/>
            <a:ext cx="6692811" cy="2933723"/>
          </a:xfrm>
          <a:prstGeom prst="rect">
            <a:avLst/>
          </a:prstGeom>
        </p:spPr>
      </p:pic>
      <p:pic>
        <p:nvPicPr>
          <p:cNvPr id="116003932" name="Рисунок 11600393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19645" y="386418"/>
            <a:ext cx="6972355" cy="2933723"/>
          </a:xfrm>
          <a:prstGeom prst="rect">
            <a:avLst/>
          </a:prstGeom>
        </p:spPr>
      </p:pic>
      <p:pic>
        <p:nvPicPr>
          <p:cNvPr id="1670148538" name="Рисунок 167014853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3578678"/>
            <a:ext cx="6202630" cy="2609848"/>
          </a:xfrm>
          <a:prstGeom prst="rect">
            <a:avLst/>
          </a:prstGeom>
        </p:spPr>
      </p:pic>
      <p:pic>
        <p:nvPicPr>
          <p:cNvPr id="912746662" name="Рисунок 91274666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989373" y="3578678"/>
            <a:ext cx="6202627" cy="260984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751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  <a:alpha val="99999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767840"/>
            <a:ext cx="5220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2" name="Блок-схема: процесс 1">
            <a:extLst>
              <a:ext uri="{FF2B5EF4-FFF2-40B4-BE49-F238E27FC236}">
                <a16:creationId xmlns:a16="http://schemas.microsoft.com/office/drawing/2014/main" id="{0AD74F1F-4A8D-9F89-7A15-BE60FF2F8CFB}"/>
              </a:ext>
            </a:extLst>
          </p:cNvPr>
          <p:cNvSpPr/>
          <p:nvPr/>
        </p:nvSpPr>
        <p:spPr>
          <a:xfrm>
            <a:off x="280509" y="843860"/>
            <a:ext cx="11630981" cy="5746750"/>
          </a:xfrm>
          <a:prstGeom prst="flowChart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AAEA33-76F2-2893-FF0A-B1FC7B89B3EF}"/>
              </a:ext>
            </a:extLst>
          </p:cNvPr>
          <p:cNvSpPr txBox="1"/>
          <p:nvPr/>
        </p:nvSpPr>
        <p:spPr>
          <a:xfrm>
            <a:off x="640080" y="1025247"/>
            <a:ext cx="1084072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Динамика рынка (с указанием источника):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dirty="0">
                <a:solidFill>
                  <a:srgbClr val="000000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Аналитики агентства  </a:t>
            </a:r>
            <a:r>
              <a:rPr lang="ru-RU" sz="18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INFOLine</a:t>
            </a:r>
            <a:r>
              <a:rPr lang="ru-RU" sz="1800" b="0" i="0" u="none" dirty="0">
                <a:solidFill>
                  <a:srgbClr val="000000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 считают, что на рынке общепита последние несколько лет наблюдается положительная динамика. Если в 2020 году был трагический спад рынка общепита (- 22,4%), то в 2021 началось восстановление, тогда рост составил +26,8%, в 2022 — +7,6%, а за I квартал 2023 рынок вырос уже на +10,7%</a:t>
            </a:r>
            <a:br>
              <a:rPr lang="ru-RU" sz="1200" b="0" i="0" u="none" dirty="0">
                <a:solidFill>
                  <a:srgbClr val="000000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</a:br>
            <a:endParaRPr lang="ru-RU" sz="1200" b="0" i="0" u="none" dirty="0">
              <a:solidFill>
                <a:srgbClr val="000000"/>
              </a:solidFill>
              <a:latin typeface="Arial" panose="020B0604020202020204" pitchFamily="34" charset="0"/>
              <a:ea typeface="Liberation Sans"/>
              <a:cs typeface="Arial" panose="020B0604020202020204" pitchFamily="34" charset="0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Основные «игроки» на рынке: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-Сетевые магазины (пятёрочка, магнит, монетка и др.)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-Кафе, рестораны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-Столовые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-Другие точки продажи еды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Планируемая доля рынка: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Liberation Sans"/>
                <a:cs typeface="Arial" panose="020B0604020202020204" pitchFamily="34" charset="0"/>
              </a:rPr>
              <a:t>Планируем занять 30% рынка общепита, около 30% будут занимать сетевые магазины, 20% столовая, 15% кафе и рестораны и 5% остальные организации общественного питания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1057987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565880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A98C0AB-E218-BDDF-EB58-C10381081B0B}"/>
              </a:ext>
            </a:extLst>
          </p:cNvPr>
          <p:cNvSpPr/>
          <p:nvPr/>
        </p:nvSpPr>
        <p:spPr>
          <a:xfrm>
            <a:off x="0" y="771696"/>
            <a:ext cx="12192000" cy="606044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E29D6-9754-A9DC-9266-DA2CDC365575}"/>
              </a:ext>
            </a:extLst>
          </p:cNvPr>
          <p:cNvSpPr txBox="1"/>
          <p:nvPr/>
        </p:nvSpPr>
        <p:spPr>
          <a:xfrm>
            <a:off x="419315" y="869724"/>
            <a:ext cx="6083957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продажа.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оплачивают только желаемый продукт.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Также с вырученных денег будет оплачиваться содержание автомата.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Не менее 60% прибыли с автомата будем забирать себе и направлять на дальнейшее развитие проекта (будет указано в договоре с центром вузовского питания)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Стоимость и регулярность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наш аппарат будет работать всё время работы института. 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каждый пользователь сможет контролировать самостоятельно, в зависимости от того, какой продукт и в каком количестве захочет купить.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вендинговый аппарат, расположенный в институте.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D62A45-03D2-3DB0-CF13-5F991052F671}"/>
              </a:ext>
            </a:extLst>
          </p:cNvPr>
          <p:cNvSpPr txBox="1"/>
          <p:nvPr/>
        </p:nvSpPr>
        <p:spPr>
          <a:xfrm>
            <a:off x="7182053" y="1419022"/>
            <a:ext cx="42926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наш аппарат позволит всем студентам и сотрудникам института приобрести полноценный перекус, не зависимо от работы столовой, затратив при этом минимум времени.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группа института ВКонтакте, сайт «Вместе»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4EF5D8-D1B8-DE16-48EE-13E95DE28F52}"/>
              </a:ext>
            </a:extLst>
          </p:cNvPr>
          <p:cNvSpPr txBox="1"/>
          <p:nvPr/>
        </p:nvSpPr>
        <p:spPr>
          <a:xfrm>
            <a:off x="7182053" y="5073239"/>
            <a:ext cx="45629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Тюменский государственный университет</a:t>
            </a:r>
            <a:endParaRPr lang="ru-RU" b="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445ACA-687B-3488-8AF5-ACE59A45FF0F}"/>
              </a:ext>
            </a:extLst>
          </p:cNvPr>
          <p:cNvSpPr txBox="1"/>
          <p:nvPr/>
        </p:nvSpPr>
        <p:spPr bwMode="auto">
          <a:xfrm>
            <a:off x="6819138" y="1286592"/>
            <a:ext cx="5018429" cy="327175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8D112D-A920-6C6F-7E70-07FC7741C901}"/>
              </a:ext>
            </a:extLst>
          </p:cNvPr>
          <p:cNvSpPr txBox="1"/>
          <p:nvPr/>
        </p:nvSpPr>
        <p:spPr bwMode="auto">
          <a:xfrm>
            <a:off x="6819138" y="5073239"/>
            <a:ext cx="5018429" cy="92333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6259" y="1626191"/>
          <a:ext cx="10819482" cy="4548021"/>
        </p:xfrm>
        <a:graphic>
          <a:graphicData uri="http://schemas.openxmlformats.org/drawingml/2006/table">
            <a:tbl>
              <a:tblPr/>
              <a:tblGrid>
                <a:gridCol w="3043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38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23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8318" y="1631238"/>
          <a:ext cx="10820399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7650479" y="6110031"/>
            <a:ext cx="4278916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3 месяца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819408"/>
              </p:ext>
            </p:extLst>
          </p:nvPr>
        </p:nvGraphicFramePr>
        <p:xfrm>
          <a:off x="0" y="1378827"/>
          <a:ext cx="12191999" cy="4307840"/>
        </p:xfrm>
        <a:graphic>
          <a:graphicData uri="http://schemas.openxmlformats.org/drawingml/2006/table">
            <a:tbl>
              <a:tblPr/>
              <a:tblGrid>
                <a:gridCol w="3552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4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4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63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9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46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35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0953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Задача</a:t>
                      </a:r>
                      <a:endParaRPr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Дата начала</a:t>
                      </a:r>
                      <a:endParaRPr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Дата завершения</a:t>
                      </a:r>
                      <a:endParaRPr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Ответственный</a:t>
                      </a:r>
                      <a:endParaRPr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октябрь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ноябрь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декабрь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январь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44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концепции проекта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03.10.23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24.10.23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 Х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dirty="0">
                          <a:highlight>
                            <a:srgbClr val="00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highlight>
                          <a:srgbClr val="00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highlight>
                          <a:srgbClr val="00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08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Согласование установки автомата с центром вузовского питания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26.10.23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31.10.23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Ксения Т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dirty="0">
                          <a:highlight>
                            <a:srgbClr val="00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highlight>
                          <a:srgbClr val="00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highlight>
                          <a:srgbClr val="00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75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Заключить договор с институтом ( сбор документов)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04.11.23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25.12.23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Полина С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highlight>
                          <a:srgbClr val="00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dirty="0">
                          <a:highlight>
                            <a:srgbClr val="00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dirty="0">
                          <a:highlight>
                            <a:srgbClr val="00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08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Найти человека для технического обслуживания автомата 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04.11.23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25.12.23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Дарья Н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highlight>
                          <a:srgbClr val="00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highlight>
                            <a:srgbClr val="00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dirty="0">
                          <a:highlight>
                            <a:srgbClr val="00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06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Найти и купить автомат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07.11.23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25.12.23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Дарья М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highlight>
                          <a:srgbClr val="00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highlight>
                            <a:srgbClr val="00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dirty="0">
                          <a:highlight>
                            <a:srgbClr val="00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06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Установить автомат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25.12.23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29.12.23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1" dirty="0" err="1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Нушофарин</a:t>
                      </a:r>
                      <a:r>
                        <a:rPr lang="ru-RU" sz="1400" i="1" dirty="0">
                          <a:solidFill>
                            <a:srgbClr val="44546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highlight>
                          <a:srgbClr val="00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>
                        <a:highlight>
                          <a:srgbClr val="00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dirty="0">
                          <a:highlight>
                            <a:srgbClr val="00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5804765" y="5800153"/>
            <a:ext cx="6194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Общая стоимость реализации проекта: 470 000 рублей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Период окупаемости: 10 месяцев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870473"/>
              </p:ext>
            </p:extLst>
          </p:nvPr>
        </p:nvGraphicFramePr>
        <p:xfrm>
          <a:off x="4" y="1127760"/>
          <a:ext cx="12191993" cy="4178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0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0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0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0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0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0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40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14097">
                  <a:extLst>
                    <a:ext uri="{9D8B030D-6E8A-4147-A177-3AD203B41FA5}">
                      <a16:colId xmlns:a16="http://schemas.microsoft.com/office/drawing/2014/main" val="283865500"/>
                    </a:ext>
                  </a:extLst>
                </a:gridCol>
              </a:tblGrid>
              <a:tr h="29141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b="1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b="1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b="1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Сентябрь</a:t>
                      </a:r>
                      <a:endParaRPr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792">
                <a:tc gridSpan="10"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65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40 000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45 000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55 000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57 000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dirty="0"/>
                        <a:t>65 000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/>
                        <a:t>70 000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75 000</a:t>
                      </a:r>
                      <a:endParaRPr sz="14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87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792">
                <a:tc gridSpan="10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44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Дополнительная плата сотруднику столовой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79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Покупка постамата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79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Установка постамата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68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Электроенергия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044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9821" indent="-239821" algn="ctr">
                        <a:buFont typeface="Arial"/>
                        <a:buChar char="–"/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345 000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9821" indent="-239821" algn="ctr">
                        <a:buFont typeface="Arial"/>
                        <a:buChar char="–"/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9821" indent="-239821" algn="ctr">
                        <a:buFont typeface="Arial"/>
                        <a:buChar char="–"/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295 000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9821" indent="-239821" algn="ctr">
                        <a:buFont typeface="Arial"/>
                        <a:buChar char="–"/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260 000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9821" indent="-239821" algn="ctr">
                        <a:buFont typeface="Arial"/>
                        <a:buChar char="–"/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9821" indent="-239821" algn="ctr">
                        <a:buFont typeface="Arial"/>
                        <a:buChar char="–"/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175 000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9821" indent="-239821" algn="ctr">
                        <a:buFont typeface="Arial"/>
                        <a:buChar char="–"/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128 000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9821" indent="-239821" algn="ctr">
                        <a:buFont typeface="Arial"/>
                        <a:buChar char="–"/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73 000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9821" indent="-239821" algn="ctr">
                        <a:buFont typeface="Arial"/>
                        <a:buChar char="–"/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13 000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52 000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Arial"/>
                <a:cs typeface="Arial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C3C61F-2855-93F1-50C8-DECB770759F5}"/>
              </a:ext>
            </a:extLst>
          </p:cNvPr>
          <p:cNvSpPr/>
          <p:nvPr/>
        </p:nvSpPr>
        <p:spPr>
          <a:xfrm>
            <a:off x="233680" y="869724"/>
            <a:ext cx="11724640" cy="56896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A37C52-D02A-23B8-2851-B304DB9856E8}"/>
              </a:ext>
            </a:extLst>
          </p:cNvPr>
          <p:cNvSpPr txBox="1"/>
          <p:nvPr/>
        </p:nvSpPr>
        <p:spPr>
          <a:xfrm>
            <a:off x="928266" y="1582340"/>
            <a:ext cx="984758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Количественные результаты: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Установлен вендинговый аппарат с едой в институте Наук и Земле.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2. 45% студентов пользуются нашим аппаратом.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3. 30% студентов перестали ходить в магазин на перемене, отдав предпочтение автомату.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4. Прибыль университета увеличится в связи с отсутствием остаточной продукции в столовой и постоянной работой аппарата.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Качественные результаты: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Часть студентов перестала опаздывать на занятия из-за похода в магазин на перемене.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2. Студенты могут лучше сконцентрироваться на занятии, не беспокоясь о чувстве голода.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2" name="Блок-схема: процесс 1">
            <a:extLst>
              <a:ext uri="{FF2B5EF4-FFF2-40B4-BE49-F238E27FC236}">
                <a16:creationId xmlns:a16="http://schemas.microsoft.com/office/drawing/2014/main" id="{AA4ACB25-B86C-421B-441C-37BCBCA4A5C2}"/>
              </a:ext>
            </a:extLst>
          </p:cNvPr>
          <p:cNvSpPr/>
          <p:nvPr/>
        </p:nvSpPr>
        <p:spPr>
          <a:xfrm>
            <a:off x="325120" y="895575"/>
            <a:ext cx="11541760" cy="5613400"/>
          </a:xfrm>
          <a:prstGeom prst="flowChart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177871-3FD5-0B94-A66F-D8D8CCB23FFF}"/>
              </a:ext>
            </a:extLst>
          </p:cNvPr>
          <p:cNvSpPr txBox="1"/>
          <p:nvPr/>
        </p:nvSpPr>
        <p:spPr>
          <a:xfrm>
            <a:off x="2099310" y="1686559"/>
            <a:ext cx="799338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 для реализации по следующим причинам:</a:t>
            </a:r>
            <a:endParaRPr lang="ru-RU" b="1" dirty="0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 lang="ru-RU" sz="2000"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-Он решает сразу несколько проблем (проблема недостатка времени, чтобы полноценно покушать студентам в вечернюю перемену и проблема утилизации оставшейся еды в столовой)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-Он достаточно прост в реализации</a:t>
            </a:r>
            <a:endParaRPr lang="ru-RU"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 реализовать данный проект в нашем институте (</a:t>
            </a:r>
            <a:r>
              <a:rPr lang="ru-RU" sz="20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ИнЗем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 и продвигать его в других корпусах нашего университета.</a:t>
            </a:r>
            <a:endParaRPr lang="ru-RU" sz="2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Оформить презентацию проекта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powerpointbase.com-w935</Template>
  <TotalTime>2765</TotalTime>
  <Words>5456</Words>
  <Application>Microsoft Office PowerPoint</Application>
  <DocSecurity>0</DocSecurity>
  <PresentationFormat>Широкоэкранный</PresentationFormat>
  <Paragraphs>857</Paragraphs>
  <Slides>57</Slides>
  <Notes>0</Notes>
  <HiddenSlides>40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7" baseType="lpstr">
      <vt:lpstr>Arial</vt:lpstr>
      <vt:lpstr>Arial Black</vt:lpstr>
      <vt:lpstr>Calibri</vt:lpstr>
      <vt:lpstr>Calibri Light</vt:lpstr>
      <vt:lpstr>Hauora</vt:lpstr>
      <vt:lpstr>Liberation Sans</vt:lpstr>
      <vt:lpstr>Montserrat</vt:lpstr>
      <vt:lpstr>Roboto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Максим Храпаль</cp:lastModifiedBy>
  <cp:revision>64</cp:revision>
  <dcterms:created xsi:type="dcterms:W3CDTF">2023-09-23T09:41:00Z</dcterms:created>
  <dcterms:modified xsi:type="dcterms:W3CDTF">2023-10-24T13:20:27Z</dcterms:modified>
  <cp:category/>
  <dc:identifier/>
  <cp:contentStatus/>
  <dc:language/>
  <cp:version/>
</cp:coreProperties>
</file>