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322" r:id="rId5"/>
    <p:sldId id="3849" r:id="rId6"/>
    <p:sldId id="3868" r:id="rId7"/>
    <p:sldId id="3850" r:id="rId8"/>
    <p:sldId id="3869" r:id="rId9"/>
    <p:sldId id="3870" r:id="rId10"/>
    <p:sldId id="3871" r:id="rId11"/>
    <p:sldId id="3854" r:id="rId12"/>
    <p:sldId id="3855" r:id="rId13"/>
    <p:sldId id="3864" r:id="rId14"/>
    <p:sldId id="3866" r:id="rId15"/>
    <p:sldId id="3865" r:id="rId16"/>
    <p:sldId id="3867" r:id="rId17"/>
    <p:sldId id="3861" r:id="rId18"/>
    <p:sldId id="3873" r:id="rId19"/>
    <p:sldId id="3862" r:id="rId20"/>
    <p:sldId id="3876" r:id="rId21"/>
    <p:sldId id="3877" r:id="rId22"/>
    <p:sldId id="3874" r:id="rId23"/>
    <p:sldId id="3878" r:id="rId24"/>
    <p:sldId id="3857" r:id="rId25"/>
    <p:sldId id="3863" r:id="rId26"/>
    <p:sldId id="3859" r:id="rId27"/>
    <p:sldId id="3879" r:id="rId28"/>
    <p:sldId id="3875" r:id="rId29"/>
    <p:sldId id="3880" r:id="rId30"/>
    <p:sldId id="3881" r:id="rId31"/>
    <p:sldId id="3882" r:id="rId32"/>
    <p:sldId id="386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8" autoAdjust="0"/>
    <p:restoredTop sz="93352" autoAdjust="0"/>
  </p:normalViewPr>
  <p:slideViewPr>
    <p:cSldViewPr snapToGrid="0">
      <p:cViewPr varScale="1">
        <p:scale>
          <a:sx n="78" d="100"/>
          <a:sy n="78" d="100"/>
        </p:scale>
        <p:origin x="696" y="62"/>
      </p:cViewPr>
      <p:guideLst/>
    </p:cSldViewPr>
  </p:slideViewPr>
  <p:outlineViewPr>
    <p:cViewPr>
      <p:scale>
        <a:sx n="33" d="100"/>
        <a:sy n="33" d="100"/>
      </p:scale>
      <p:origin x="0" y="-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Возрастная группа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DDC-4F55-93D3-743D26BE0B4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DC-4F55-93D3-743D26BE0B4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5A-40A6-800C-BC936757D16F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DDC-4F55-93D3-743D26BE0B4C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F5A-40A6-800C-BC936757D16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1DDC-4F55-93D3-743D26BE0B4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DDC-4F55-93D3-743D26BE0B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18-25</c:v>
                </c:pt>
                <c:pt idx="1">
                  <c:v>25-35</c:v>
                </c:pt>
                <c:pt idx="2">
                  <c:v>35-45</c:v>
                </c:pt>
                <c:pt idx="3">
                  <c:v>45-60</c:v>
                </c:pt>
                <c:pt idx="4">
                  <c:v>60 и более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 formatCode="0.00%">
                  <c:v>0.79500000000000004</c:v>
                </c:pt>
                <c:pt idx="1">
                  <c:v>0.11</c:v>
                </c:pt>
                <c:pt idx="2" formatCode="0.00%">
                  <c:v>1.4E-2</c:v>
                </c:pt>
                <c:pt idx="3" formatCode="0.00%">
                  <c:v>5.5E-2</c:v>
                </c:pt>
                <c:pt idx="4" formatCode="0.00%">
                  <c:v>2.7E-2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DC-4F55-93D3-743D26BE0B4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Ежемесячный доход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EC-46CB-A7BE-364CD807BE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D0-46C9-8D81-E8D2F43F4B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4D0-46C9-8D81-E8D2F43F4B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4D0-46C9-8D81-E8D2F43F4BB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1EC-46CB-A7BE-364CD807BE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 60 тыс. руб.</c:v>
                </c:pt>
                <c:pt idx="1">
                  <c:v>60 - 100 тыс. руб.</c:v>
                </c:pt>
                <c:pt idx="2">
                  <c:v>100 - 200 тыс. руб.</c:v>
                </c:pt>
                <c:pt idx="3">
                  <c:v>200 тыс. руб. и выше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0.38400000000000001</c:v>
                </c:pt>
                <c:pt idx="1">
                  <c:v>0.34200000000000003</c:v>
                </c:pt>
                <c:pt idx="2">
                  <c:v>0.16400000000000001</c:v>
                </c:pt>
                <c:pt idx="3" formatCode="0%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EC-46CB-A7BE-364CD807B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Наличие детей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33E-4994-B44B-E40B2FDA951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C8-485B-9410-5820DA4C72E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33E-4994-B44B-E40B2FDA951C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2C8-485B-9410-5820DA4C72E9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33E-4994-B44B-E40B2FDA951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33E-4994-B44B-E40B2FDA95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есть несколько детей</c:v>
                </c:pt>
                <c:pt idx="1">
                  <c:v>есть 1 ребенок</c:v>
                </c:pt>
                <c:pt idx="2">
                  <c:v>нет, но есть в ближайшем окружении</c:v>
                </c:pt>
                <c:pt idx="3">
                  <c:v>нет, но хочу завести</c:v>
                </c:pt>
                <c:pt idx="4">
                  <c:v>нет, не планирую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9.6000000000000002E-2</c:v>
                </c:pt>
                <c:pt idx="1">
                  <c:v>9.6000000000000002E-2</c:v>
                </c:pt>
                <c:pt idx="2">
                  <c:v>0.36599999999999999</c:v>
                </c:pt>
                <c:pt idx="3">
                  <c:v>0.30099999999999999</c:v>
                </c:pt>
                <c:pt idx="4">
                  <c:v>0.151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3E-4994-B44B-E40B2FDA9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1209259488078311E-2"/>
          <c:y val="0.72348365666698589"/>
          <c:w val="0.86151096952787798"/>
          <c:h val="0.25385513201097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Интерес к предложению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интерес к предложению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DDC-4F55-93D3-743D26BE0B4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DC-4F55-93D3-743D26BE0B4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1DDC-4F55-93D3-743D26BE0B4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DDC-4F55-93D3-743D26BE0B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заинтересовало</c:v>
                </c:pt>
                <c:pt idx="1">
                  <c:v>не заинтересовало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 formatCode="0.00%">
                  <c:v>0.94499999999999995</c:v>
                </c:pt>
                <c:pt idx="1">
                  <c:v>5.5E-2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DC-4F55-93D3-743D26BE0B4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Отношение к использованию гаджетов ребенком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EC-46CB-A7BE-364CD807BE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12-4496-B950-24A995F668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D12-4496-B950-24A995F6687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1EC-46CB-A7BE-364CD807BE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Положительно</c:v>
                </c:pt>
                <c:pt idx="1">
                  <c:v>Отрицательно</c:v>
                </c:pt>
                <c:pt idx="2">
                  <c:v>Не могу однозначно ответить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0.32300000000000001</c:v>
                </c:pt>
                <c:pt idx="1">
                  <c:v>4.8000000000000001E-2</c:v>
                </c:pt>
                <c:pt idx="2">
                  <c:v>0.629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EC-46CB-A7BE-364CD807B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Приобрели бы вы этот продукт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33E-4994-B44B-E40B2FDA951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72-494C-8C24-0CD0D4D969C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33E-4994-B44B-E40B2FDA95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0.82299999999999995</c:v>
                </c:pt>
                <c:pt idx="1">
                  <c:v>0.17699999999999999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3E-4994-B44B-E40B2FDA9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1209259488078311E-2"/>
          <c:y val="0.72348365666698589"/>
          <c:w val="0.86151096952787798"/>
          <c:h val="0.25385513201097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994AA-C437-4EF4-8BEF-0B832D7FA420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57874-EF65-4B61-B062-40C932C812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0CE03-6C3A-EB4D-A9B1-7EFD38B58412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7D50D-BAA9-464B-B391-243138E078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352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122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9ACA1-B3B1-5A06-BFC2-C5A46FC2C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128EE5F-E5FD-45A9-71BD-D88161129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FB8B679-A5B8-EFCE-E8C9-BF9DA9CE2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1DF973-AB8C-56B7-7622-946CD913C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348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8EF53-88A9-2901-C9AA-D82FF6D6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C0F4EB1-1B7C-A860-EF36-2ACA884A2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BFC80CC-AF32-DC86-45EE-ABF403EFB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C852CC-F4D1-BB68-72AA-29849B0AA7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184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9429764-E305-A48D-5244-9BCD20902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8286859"/>
            <a:chOff x="0" y="1"/>
            <a:chExt cx="12192000" cy="8286859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45F65CE3-2411-E8E5-B72E-F5CBEC4DDC55}"/>
                </a:ext>
              </a:extLst>
            </p:cNvPr>
            <p:cNvSpPr/>
            <p:nvPr userDrawn="1"/>
          </p:nvSpPr>
          <p:spPr>
            <a:xfrm>
              <a:off x="4000500" y="1087403"/>
              <a:ext cx="8191500" cy="5770597"/>
            </a:xfrm>
            <a:custGeom>
              <a:avLst/>
              <a:gdLst>
                <a:gd name="connsiteX0" fmla="*/ 4929467 w 8191500"/>
                <a:gd name="connsiteY0" fmla="*/ 0 h 5770597"/>
                <a:gd name="connsiteX1" fmla="*/ 8065066 w 8191500"/>
                <a:gd name="connsiteY1" fmla="*/ 1118513 h 5770597"/>
                <a:gd name="connsiteX2" fmla="*/ 8191500 w 8191500"/>
                <a:gd name="connsiteY2" fmla="*/ 1227339 h 5770597"/>
                <a:gd name="connsiteX3" fmla="*/ 8191500 w 8191500"/>
                <a:gd name="connsiteY3" fmla="*/ 5770597 h 5770597"/>
                <a:gd name="connsiteX4" fmla="*/ 79523 w 8191500"/>
                <a:gd name="connsiteY4" fmla="*/ 5770597 h 5770597"/>
                <a:gd name="connsiteX5" fmla="*/ 56799 w 8191500"/>
                <a:gd name="connsiteY5" fmla="*/ 5644158 h 5770597"/>
                <a:gd name="connsiteX6" fmla="*/ 0 w 8191500"/>
                <a:gd name="connsiteY6" fmla="*/ 4898209 h 5770597"/>
                <a:gd name="connsiteX7" fmla="*/ 4929467 w 8191500"/>
                <a:gd name="connsiteY7" fmla="*/ 0 h 577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500" h="5770597">
                  <a:moveTo>
                    <a:pt x="4929467" y="0"/>
                  </a:moveTo>
                  <a:cubicBezTo>
                    <a:pt x="6120547" y="0"/>
                    <a:pt x="7212963" y="419755"/>
                    <a:pt x="8065066" y="1118513"/>
                  </a:cubicBezTo>
                  <a:lnTo>
                    <a:pt x="8191500" y="1227339"/>
                  </a:lnTo>
                  <a:lnTo>
                    <a:pt x="8191500" y="5770597"/>
                  </a:lnTo>
                  <a:lnTo>
                    <a:pt x="79523" y="5770597"/>
                  </a:lnTo>
                  <a:lnTo>
                    <a:pt x="56799" y="5644158"/>
                  </a:lnTo>
                  <a:cubicBezTo>
                    <a:pt x="19398" y="5400934"/>
                    <a:pt x="0" y="5151822"/>
                    <a:pt x="0" y="4898209"/>
                  </a:cubicBezTo>
                  <a:cubicBezTo>
                    <a:pt x="0" y="2193003"/>
                    <a:pt x="2206998" y="0"/>
                    <a:pt x="49294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6B51B3-AA6C-9C5E-7032-5AEA05D459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6241" y="183933"/>
              <a:ext cx="0" cy="1597708"/>
            </a:xfrm>
            <a:prstGeom prst="line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4F28561D-5B3C-F08A-F7B5-48E6B74EAEBD}"/>
                </a:ext>
              </a:extLst>
            </p:cNvPr>
            <p:cNvSpPr/>
            <p:nvPr userDrawn="1"/>
          </p:nvSpPr>
          <p:spPr>
            <a:xfrm>
              <a:off x="5292348" y="1"/>
              <a:ext cx="2279742" cy="1267785"/>
            </a:xfrm>
            <a:custGeom>
              <a:avLst/>
              <a:gdLst>
                <a:gd name="connsiteX0" fmla="*/ 0 w 2279742"/>
                <a:gd name="connsiteY0" fmla="*/ 0 h 1267785"/>
                <a:gd name="connsiteX1" fmla="*/ 138700 w 2279742"/>
                <a:gd name="connsiteY1" fmla="*/ 0 h 1267785"/>
                <a:gd name="connsiteX2" fmla="*/ 138700 w 2279742"/>
                <a:gd name="connsiteY2" fmla="*/ 1078193 h 1267785"/>
                <a:gd name="connsiteX3" fmla="*/ 2002733 w 2279742"/>
                <a:gd name="connsiteY3" fmla="*/ 0 h 1267785"/>
                <a:gd name="connsiteX4" fmla="*/ 2279742 w 2279742"/>
                <a:gd name="connsiteY4" fmla="*/ 0 h 1267785"/>
                <a:gd name="connsiteX5" fmla="*/ 104026 w 2279742"/>
                <a:gd name="connsiteY5" fmla="*/ 1258503 h 1267785"/>
                <a:gd name="connsiteX6" fmla="*/ 69351 w 2279742"/>
                <a:gd name="connsiteY6" fmla="*/ 1267785 h 1267785"/>
                <a:gd name="connsiteX7" fmla="*/ 0 w 2279742"/>
                <a:gd name="connsiteY7" fmla="*/ 1198436 h 126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9742" h="1267785">
                  <a:moveTo>
                    <a:pt x="0" y="0"/>
                  </a:moveTo>
                  <a:lnTo>
                    <a:pt x="138700" y="0"/>
                  </a:lnTo>
                  <a:lnTo>
                    <a:pt x="138700" y="1078193"/>
                  </a:lnTo>
                  <a:lnTo>
                    <a:pt x="2002733" y="0"/>
                  </a:lnTo>
                  <a:lnTo>
                    <a:pt x="2279742" y="0"/>
                  </a:lnTo>
                  <a:lnTo>
                    <a:pt x="104026" y="1258503"/>
                  </a:lnTo>
                  <a:cubicBezTo>
                    <a:pt x="93484" y="1264595"/>
                    <a:pt x="81523" y="1267796"/>
                    <a:pt x="69351" y="1267785"/>
                  </a:cubicBezTo>
                  <a:cubicBezTo>
                    <a:pt x="31049" y="1267785"/>
                    <a:pt x="0" y="1236737"/>
                    <a:pt x="0" y="1198436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5">
              <a:extLst>
                <a:ext uri="{FF2B5EF4-FFF2-40B4-BE49-F238E27FC236}">
                  <a16:creationId xmlns:a16="http://schemas.microsoft.com/office/drawing/2014/main" id="{7BD7FF70-44B7-E753-26CD-E228B56C2517}"/>
                </a:ext>
              </a:extLst>
            </p:cNvPr>
            <p:cNvSpPr/>
            <p:nvPr userDrawn="1"/>
          </p:nvSpPr>
          <p:spPr>
            <a:xfrm>
              <a:off x="10208695" y="1"/>
              <a:ext cx="1135066" cy="477997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F9EE857-93B9-ACF6-2AB4-2A29C4B94776}"/>
                </a:ext>
              </a:extLst>
            </p:cNvPr>
            <p:cNvSpPr/>
            <p:nvPr userDrawn="1"/>
          </p:nvSpPr>
          <p:spPr>
            <a:xfrm>
              <a:off x="1569044" y="514898"/>
              <a:ext cx="2393351" cy="232842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9">
              <a:extLst>
                <a:ext uri="{FF2B5EF4-FFF2-40B4-BE49-F238E27FC236}">
                  <a16:creationId xmlns:a16="http://schemas.microsoft.com/office/drawing/2014/main" id="{75030D84-5EEB-A095-3D43-0ED22BDB8406}"/>
                </a:ext>
              </a:extLst>
            </p:cNvPr>
            <p:cNvSpPr/>
            <p:nvPr userDrawn="1"/>
          </p:nvSpPr>
          <p:spPr>
            <a:xfrm flipH="1">
              <a:off x="0" y="2949740"/>
              <a:ext cx="1186451" cy="1771650"/>
            </a:xfrm>
            <a:custGeom>
              <a:avLst/>
              <a:gdLst>
                <a:gd name="connsiteX0" fmla="*/ 61913 w 1186451"/>
                <a:gd name="connsiteY0" fmla="*/ 0 h 1771650"/>
                <a:gd name="connsiteX1" fmla="*/ 1186451 w 1186451"/>
                <a:gd name="connsiteY1" fmla="*/ 0 h 1771650"/>
                <a:gd name="connsiteX2" fmla="*/ 1186451 w 1186451"/>
                <a:gd name="connsiteY2" fmla="*/ 123825 h 1771650"/>
                <a:gd name="connsiteX3" fmla="*/ 123825 w 1186451"/>
                <a:gd name="connsiteY3" fmla="*/ 123825 h 1771650"/>
                <a:gd name="connsiteX4" fmla="*/ 123825 w 1186451"/>
                <a:gd name="connsiteY4" fmla="*/ 1647825 h 1771650"/>
                <a:gd name="connsiteX5" fmla="*/ 1186451 w 1186451"/>
                <a:gd name="connsiteY5" fmla="*/ 1647825 h 1771650"/>
                <a:gd name="connsiteX6" fmla="*/ 1186451 w 1186451"/>
                <a:gd name="connsiteY6" fmla="*/ 1771650 h 1771650"/>
                <a:gd name="connsiteX7" fmla="*/ 61913 w 1186451"/>
                <a:gd name="connsiteY7" fmla="*/ 1771650 h 1771650"/>
                <a:gd name="connsiteX8" fmla="*/ 0 w 1186451"/>
                <a:gd name="connsiteY8" fmla="*/ 1709738 h 1771650"/>
                <a:gd name="connsiteX9" fmla="*/ 0 w 1186451"/>
                <a:gd name="connsiteY9" fmla="*/ 61913 h 1771650"/>
                <a:gd name="connsiteX10" fmla="*/ 61913 w 1186451"/>
                <a:gd name="connsiteY10" fmla="*/ 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451" h="177165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26E6DE3E-6851-19AD-2E60-22F006238173}"/>
                </a:ext>
              </a:extLst>
            </p:cNvPr>
            <p:cNvSpPr/>
            <p:nvPr userDrawn="1"/>
          </p:nvSpPr>
          <p:spPr>
            <a:xfrm rot="16200000">
              <a:off x="1539683" y="4203427"/>
              <a:ext cx="4083433" cy="4083433"/>
            </a:xfrm>
            <a:prstGeom prst="arc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474" y="2949739"/>
            <a:ext cx="6261291" cy="2396686"/>
          </a:xfrm>
        </p:spPr>
        <p:txBody>
          <a:bodyPr anchor="b" anchorCtr="0">
            <a:noAutofit/>
          </a:bodyPr>
          <a:lstStyle>
            <a:lvl1pPr algn="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E96D25F-53A2-6217-84B4-7EB874F0B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89189" y="941148"/>
            <a:ext cx="11182430" cy="4797821"/>
            <a:chOff x="489189" y="941148"/>
            <a:chExt cx="11182430" cy="479782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0FA62D-C8AE-52B8-1712-6116756D1A83}"/>
                </a:ext>
              </a:extLst>
            </p:cNvPr>
            <p:cNvSpPr/>
            <p:nvPr userDrawn="1"/>
          </p:nvSpPr>
          <p:spPr>
            <a:xfrm>
              <a:off x="489189" y="1119031"/>
              <a:ext cx="4619938" cy="4619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1D2D6A01-57CF-3C0B-968C-E5A8FD352320}"/>
                </a:ext>
              </a:extLst>
            </p:cNvPr>
            <p:cNvSpPr/>
            <p:nvPr userDrawn="1"/>
          </p:nvSpPr>
          <p:spPr>
            <a:xfrm rot="19809111">
              <a:off x="8683720" y="941148"/>
              <a:ext cx="2987899" cy="2987899"/>
            </a:xfrm>
            <a:prstGeom prst="arc">
              <a:avLst>
                <a:gd name="adj1" fmla="val 15817365"/>
                <a:gd name="adj2" fmla="val 1781380"/>
              </a:avLst>
            </a:prstGeom>
            <a:ln w="127000" cap="rnd">
              <a:solidFill>
                <a:schemeClr val="accent4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10BEFAA-C349-7DB1-1827-0FA48A430AD8}"/>
                </a:ext>
              </a:extLst>
            </p:cNvPr>
            <p:cNvSpPr/>
            <p:nvPr userDrawn="1"/>
          </p:nvSpPr>
          <p:spPr>
            <a:xfrm>
              <a:off x="910048" y="4780992"/>
              <a:ext cx="546100" cy="546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57" y="1119031"/>
            <a:ext cx="4384736" cy="4619938"/>
          </a:xfrm>
        </p:spPr>
        <p:txBody>
          <a:bodyPr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1708" y="554942"/>
            <a:ext cx="5552091" cy="5768220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EF93C3C-09E9-6CD0-EF4B-6DE09539EE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011782 w 12192000"/>
              <a:gd name="connsiteY0" fmla="*/ 4817511 h 6858000"/>
              <a:gd name="connsiteX1" fmla="*/ 8937059 w 12192000"/>
              <a:gd name="connsiteY1" fmla="*/ 4972626 h 6858000"/>
              <a:gd name="connsiteX2" fmla="*/ 8588084 w 12192000"/>
              <a:gd name="connsiteY2" fmla="*/ 5489438 h 6858000"/>
              <a:gd name="connsiteX3" fmla="*/ 8565206 w 12192000"/>
              <a:gd name="connsiteY3" fmla="*/ 5514611 h 6858000"/>
              <a:gd name="connsiteX4" fmla="*/ 8569944 w 12192000"/>
              <a:gd name="connsiteY4" fmla="*/ 5520198 h 6858000"/>
              <a:gd name="connsiteX5" fmla="*/ 8878607 w 12192000"/>
              <a:gd name="connsiteY5" fmla="*/ 5644582 h 6858000"/>
              <a:gd name="connsiteX6" fmla="*/ 9315123 w 12192000"/>
              <a:gd name="connsiteY6" fmla="*/ 5219907 h 6858000"/>
              <a:gd name="connsiteX7" fmla="*/ 9048519 w 12192000"/>
              <a:gd name="connsiteY7" fmla="*/ 4828605 h 6858000"/>
              <a:gd name="connsiteX8" fmla="*/ 6096000 w 12192000"/>
              <a:gd name="connsiteY8" fmla="*/ 200625 h 6858000"/>
              <a:gd name="connsiteX9" fmla="*/ 2867625 w 12192000"/>
              <a:gd name="connsiteY9" fmla="*/ 3429000 h 6858000"/>
              <a:gd name="connsiteX10" fmla="*/ 6096000 w 12192000"/>
              <a:gd name="connsiteY10" fmla="*/ 6657375 h 6858000"/>
              <a:gd name="connsiteX11" fmla="*/ 9324375 w 12192000"/>
              <a:gd name="connsiteY11" fmla="*/ 3429000 h 6858000"/>
              <a:gd name="connsiteX12" fmla="*/ 6096000 w 12192000"/>
              <a:gd name="connsiteY12" fmla="*/ 200625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9011782" y="4817511"/>
                </a:moveTo>
                <a:lnTo>
                  <a:pt x="8937059" y="4972626"/>
                </a:lnTo>
                <a:cubicBezTo>
                  <a:pt x="8837255" y="5156349"/>
                  <a:pt x="8720206" y="5329344"/>
                  <a:pt x="8588084" y="5489438"/>
                </a:cubicBezTo>
                <a:lnTo>
                  <a:pt x="8565206" y="5514611"/>
                </a:lnTo>
                <a:lnTo>
                  <a:pt x="8569944" y="5520198"/>
                </a:lnTo>
                <a:cubicBezTo>
                  <a:pt x="8648938" y="5597049"/>
                  <a:pt x="8758066" y="5644582"/>
                  <a:pt x="8878607" y="5644582"/>
                </a:cubicBezTo>
                <a:cubicBezTo>
                  <a:pt x="9119688" y="5644582"/>
                  <a:pt x="9315123" y="5454449"/>
                  <a:pt x="9315123" y="5219907"/>
                </a:cubicBezTo>
                <a:cubicBezTo>
                  <a:pt x="9315123" y="5044001"/>
                  <a:pt x="9205191" y="4893074"/>
                  <a:pt x="9048519" y="4828605"/>
                </a:cubicBezTo>
                <a:close/>
                <a:moveTo>
                  <a:pt x="6096000" y="200625"/>
                </a:moveTo>
                <a:cubicBezTo>
                  <a:pt x="4313018" y="200625"/>
                  <a:pt x="2867625" y="1646018"/>
                  <a:pt x="2867625" y="3429000"/>
                </a:cubicBezTo>
                <a:cubicBezTo>
                  <a:pt x="2867625" y="5211982"/>
                  <a:pt x="4313018" y="6657375"/>
                  <a:pt x="6096000" y="6657375"/>
                </a:cubicBezTo>
                <a:cubicBezTo>
                  <a:pt x="7878982" y="6657375"/>
                  <a:pt x="9324375" y="5211982"/>
                  <a:pt x="9324375" y="3429000"/>
                </a:cubicBezTo>
                <a:cubicBezTo>
                  <a:pt x="9324375" y="1646018"/>
                  <a:pt x="7878982" y="200625"/>
                  <a:pt x="6096000" y="2006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D5C3C4BD-DFDB-76B4-17CA-7DA4D17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9366740" flipV="1">
            <a:off x="2557952" y="-89828"/>
            <a:ext cx="7173200" cy="7173200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B04B61C-6467-D51D-0AF4-5C7D05F36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168" y="923544"/>
            <a:ext cx="6455664" cy="5010912"/>
          </a:xfrm>
          <a:prstGeom prst="rect">
            <a:avLst/>
          </a:prstGeom>
          <a:noFill/>
        </p:spPr>
        <p:txBody>
          <a:bodyPr lIns="0" rIns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7A19F4B-D154-3EB2-F86A-9A63283A3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8565206" y="4817511"/>
            <a:ext cx="749917" cy="827071"/>
          </a:xfrm>
          <a:custGeom>
            <a:avLst/>
            <a:gdLst>
              <a:gd name="connsiteX0" fmla="*/ 446576 w 749917"/>
              <a:gd name="connsiteY0" fmla="*/ 0 h 827071"/>
              <a:gd name="connsiteX1" fmla="*/ 483313 w 749917"/>
              <a:gd name="connsiteY1" fmla="*/ 11094 h 827071"/>
              <a:gd name="connsiteX2" fmla="*/ 749917 w 749917"/>
              <a:gd name="connsiteY2" fmla="*/ 402396 h 827071"/>
              <a:gd name="connsiteX3" fmla="*/ 313401 w 749917"/>
              <a:gd name="connsiteY3" fmla="*/ 827071 h 827071"/>
              <a:gd name="connsiteX4" fmla="*/ 4738 w 749917"/>
              <a:gd name="connsiteY4" fmla="*/ 702687 h 827071"/>
              <a:gd name="connsiteX5" fmla="*/ 0 w 749917"/>
              <a:gd name="connsiteY5" fmla="*/ 697100 h 827071"/>
              <a:gd name="connsiteX6" fmla="*/ 22878 w 749917"/>
              <a:gd name="connsiteY6" fmla="*/ 671927 h 827071"/>
              <a:gd name="connsiteX7" fmla="*/ 371853 w 749917"/>
              <a:gd name="connsiteY7" fmla="*/ 155115 h 827071"/>
              <a:gd name="connsiteX8" fmla="*/ 446576 w 749917"/>
              <a:gd name="connsiteY8" fmla="*/ 0 h 82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9917" h="827071">
                <a:moveTo>
                  <a:pt x="446576" y="0"/>
                </a:moveTo>
                <a:lnTo>
                  <a:pt x="483313" y="11094"/>
                </a:lnTo>
                <a:cubicBezTo>
                  <a:pt x="639985" y="75563"/>
                  <a:pt x="749917" y="226490"/>
                  <a:pt x="749917" y="402396"/>
                </a:cubicBezTo>
                <a:cubicBezTo>
                  <a:pt x="749917" y="636938"/>
                  <a:pt x="554482" y="827071"/>
                  <a:pt x="313401" y="827071"/>
                </a:cubicBezTo>
                <a:cubicBezTo>
                  <a:pt x="192860" y="827071"/>
                  <a:pt x="83732" y="779538"/>
                  <a:pt x="4738" y="702687"/>
                </a:cubicBezTo>
                <a:lnTo>
                  <a:pt x="0" y="697100"/>
                </a:lnTo>
                <a:lnTo>
                  <a:pt x="22878" y="671927"/>
                </a:lnTo>
                <a:cubicBezTo>
                  <a:pt x="155000" y="511833"/>
                  <a:pt x="272049" y="338838"/>
                  <a:pt x="371853" y="155115"/>
                </a:cubicBezTo>
                <a:lnTo>
                  <a:pt x="4465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803"/>
            <a:ext cx="10515600" cy="1472974"/>
          </a:xfrm>
        </p:spPr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3FB7D8D-37C3-E089-EC02-FB49A13CBE1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38099"/>
            <a:ext cx="8012113" cy="428488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800"/>
            </a:lvl1pPr>
            <a:lvl2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600"/>
            </a:lvl2pPr>
            <a:lvl3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400"/>
            </a:lvl3pPr>
            <a:lvl4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4pPr>
            <a:lvl5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id="{438B6FA2-AF11-618E-2B1A-38BF083DF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-381048" y="5144407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13">
            <a:extLst>
              <a:ext uri="{FF2B5EF4-FFF2-40B4-BE49-F238E27FC236}">
                <a16:creationId xmlns:a16="http://schemas.microsoft.com/office/drawing/2014/main" id="{A269A8D8-A4AE-CEFF-E928-7DB1CFB3E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9">
            <a:extLst>
              <a:ext uri="{FF2B5EF4-FFF2-40B4-BE49-F238E27FC236}">
                <a16:creationId xmlns:a16="http://schemas.microsoft.com/office/drawing/2014/main" id="{15418837-E689-97BE-9FAD-FEDBD599E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11109434" y="3527042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7DF76A42-387B-8D66-1214-D40462070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40621" y="704193"/>
            <a:ext cx="2296455" cy="2296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2ACE818-46EF-547E-9315-A84948303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77652" y="0"/>
            <a:ext cx="8798419" cy="6816262"/>
            <a:chOff x="577652" y="-28502"/>
            <a:chExt cx="8798419" cy="681626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9644D21-8793-9A96-F305-5D20EE342B26}"/>
                </a:ext>
              </a:extLst>
            </p:cNvPr>
            <p:cNvSpPr/>
            <p:nvPr userDrawn="1"/>
          </p:nvSpPr>
          <p:spPr>
            <a:xfrm>
              <a:off x="2815929" y="148929"/>
              <a:ext cx="6560142" cy="6560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DF8D7AEF-C845-09F0-F31C-20B32BBA1EBA}"/>
                </a:ext>
              </a:extLst>
            </p:cNvPr>
            <p:cNvSpPr/>
            <p:nvPr userDrawn="1"/>
          </p:nvSpPr>
          <p:spPr>
            <a:xfrm rot="9222429" flipV="1">
              <a:off x="2494119" y="-28502"/>
              <a:ext cx="6816262" cy="6816262"/>
            </a:xfrm>
            <a:prstGeom prst="arc">
              <a:avLst>
                <a:gd name="adj1" fmla="val 16200000"/>
                <a:gd name="adj2" fmla="val 20093138"/>
              </a:avLst>
            </a:prstGeom>
            <a:ln w="127000" cap="rnd">
              <a:solidFill>
                <a:schemeClr val="accent4">
                  <a:alpha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F9D44CB-887B-C74D-3E96-5607E84DAEFF}"/>
                </a:ext>
              </a:extLst>
            </p:cNvPr>
            <p:cNvSpPr/>
            <p:nvPr userDrawn="1"/>
          </p:nvSpPr>
          <p:spPr>
            <a:xfrm>
              <a:off x="577652" y="1085116"/>
              <a:ext cx="759403" cy="738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9">
            <a:extLst>
              <a:ext uri="{FF2B5EF4-FFF2-40B4-BE49-F238E27FC236}">
                <a16:creationId xmlns:a16="http://schemas.microsoft.com/office/drawing/2014/main" id="{87D193F4-2337-0048-1BE7-C9A815419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936118" y="5508455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EE4510-BCBA-C39A-BEF1-A391A3304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94655" y="5270490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5929" y="1349825"/>
            <a:ext cx="6560142" cy="3063149"/>
          </a:xfrm>
        </p:spPr>
        <p:txBody>
          <a:bodyPr anchor="ctr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15929" y="4412973"/>
            <a:ext cx="6560142" cy="1935571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915163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FB01ADF-164A-96FB-0129-C2A0F0ED0A8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147896" y="1816916"/>
            <a:ext cx="5212080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63F0DD-A38B-64B8-7412-087B487E6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2068464" cy="6857998"/>
            <a:chOff x="123536" y="2"/>
            <a:chExt cx="12068464" cy="6857998"/>
          </a:xfrm>
        </p:grpSpPr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id="{44CE2FB7-A856-E3C3-9798-73AAFB7901B8}"/>
                </a:ext>
              </a:extLst>
            </p:cNvPr>
            <p:cNvSpPr/>
            <p:nvPr userDrawn="1"/>
          </p:nvSpPr>
          <p:spPr>
            <a:xfrm>
              <a:off x="5671336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0">
              <a:extLst>
                <a:ext uri="{FF2B5EF4-FFF2-40B4-BE49-F238E27FC236}">
                  <a16:creationId xmlns:a16="http://schemas.microsoft.com/office/drawing/2014/main" id="{47ED62E5-894A-A8F9-A6DC-4A5C147CDE78}"/>
                </a:ext>
              </a:extLst>
            </p:cNvPr>
            <p:cNvSpPr/>
            <p:nvPr userDrawn="1"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1">
              <a:extLst>
                <a:ext uri="{FF2B5EF4-FFF2-40B4-BE49-F238E27FC236}">
                  <a16:creationId xmlns:a16="http://schemas.microsoft.com/office/drawing/2014/main" id="{5C181CD4-C69B-2826-AF23-060D677248A9}"/>
                </a:ext>
              </a:extLst>
            </p:cNvPr>
            <p:cNvSpPr/>
            <p:nvPr userDrawn="1"/>
          </p:nvSpPr>
          <p:spPr>
            <a:xfrm rot="5400000">
              <a:off x="11328915" y="3872201"/>
              <a:ext cx="1214656" cy="511514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0538251-2B75-FA20-0F29-FB58583E612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3108958" cy="4297680"/>
          </a:xfrm>
        </p:spPr>
        <p:txBody>
          <a:bodyPr>
            <a:normAutofit/>
          </a:bodyPr>
          <a:lstStyle>
            <a:lvl1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1pPr>
            <a:lvl2pPr marL="2857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65151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92583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06C49DD-8C29-93EA-04F4-22F84080DF5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661820" y="1816916"/>
            <a:ext cx="6698156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1E75594D-82D2-74F6-56EC-46FCD28CB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94966" y="0"/>
            <a:ext cx="1214656" cy="51151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13">
            <a:extLst>
              <a:ext uri="{FF2B5EF4-FFF2-40B4-BE49-F238E27FC236}">
                <a16:creationId xmlns:a16="http://schemas.microsoft.com/office/drawing/2014/main" id="{FF4E0F5B-0892-2688-EFD3-284369DA5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097530" y="5590215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D8715A-3067-732D-C410-868C7CCCF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82378" y="551212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807BCF9-2F5B-200E-2E6C-E177DB56E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7458"/>
            <a:ext cx="7083733" cy="6182202"/>
            <a:chOff x="0" y="7460"/>
            <a:chExt cx="7083733" cy="6182202"/>
          </a:xfrm>
        </p:grpSpPr>
        <p:sp>
          <p:nvSpPr>
            <p:cNvPr id="9" name="Freeform: Shape 14">
              <a:extLst>
                <a:ext uri="{FF2B5EF4-FFF2-40B4-BE49-F238E27FC236}">
                  <a16:creationId xmlns:a16="http://schemas.microsoft.com/office/drawing/2014/main" id="{7A624B2B-50FD-9351-987F-2E5A5472CAB6}"/>
                </a:ext>
              </a:extLst>
            </p:cNvPr>
            <p:cNvSpPr/>
            <p:nvPr userDrawn="1"/>
          </p:nvSpPr>
          <p:spPr>
            <a:xfrm rot="16200000">
              <a:off x="-388933" y="4841194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51E534EE-E0F1-2BD9-9A82-7656B90A2D9D}"/>
                </a:ext>
              </a:extLst>
            </p:cNvPr>
            <p:cNvSpPr/>
            <p:nvPr userDrawn="1"/>
          </p:nvSpPr>
          <p:spPr>
            <a:xfrm>
              <a:off x="6234405" y="7460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5257800" cy="2324046"/>
          </a:xfrm>
        </p:spPr>
        <p:txBody>
          <a:bodyPr anchor="b" anchorCtr="0">
            <a:no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657316"/>
            <a:ext cx="5257800" cy="336985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3114" y="845068"/>
            <a:ext cx="5193792" cy="5193792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21BD3DB-6F51-C1AE-FF0E-D0BDCB55F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1220225" cy="6857998"/>
            <a:chOff x="123536" y="2"/>
            <a:chExt cx="11220225" cy="6857998"/>
          </a:xfrm>
        </p:grpSpPr>
        <p:sp>
          <p:nvSpPr>
            <p:cNvPr id="12" name="Freeform: Shape 7">
              <a:extLst>
                <a:ext uri="{FF2B5EF4-FFF2-40B4-BE49-F238E27FC236}">
                  <a16:creationId xmlns:a16="http://schemas.microsoft.com/office/drawing/2014/main" id="{59903C17-0733-BE0C-7392-283FEC2E98B0}"/>
                </a:ext>
              </a:extLst>
            </p:cNvPr>
            <p:cNvSpPr/>
            <p:nvPr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">
              <a:extLst>
                <a:ext uri="{FF2B5EF4-FFF2-40B4-BE49-F238E27FC236}">
                  <a16:creationId xmlns:a16="http://schemas.microsoft.com/office/drawing/2014/main" id="{898A3450-9C87-13ED-79CC-F4F65D14FF72}"/>
                </a:ext>
              </a:extLst>
            </p:cNvPr>
            <p:cNvSpPr/>
            <p:nvPr userDrawn="1"/>
          </p:nvSpPr>
          <p:spPr>
            <a:xfrm>
              <a:off x="10494433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2882462" cy="429767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038599" y="1825625"/>
            <a:ext cx="7315199" cy="429768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ru-RU"/>
              <a:t>Вставка таблицы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9FE4C84-13A1-72EA-6541-7C8FDDEA7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1563" y="5800859"/>
            <a:ext cx="692016" cy="69201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0468883-4E51-D3BD-E1C6-601ED9B6E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1438747" flipV="1">
            <a:off x="7967025" y="2530995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111AEF3F-9A86-45CE-4817-E3E6863DC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764789" y="390570"/>
            <a:ext cx="437721" cy="797078"/>
          </a:xfrm>
          <a:custGeom>
            <a:avLst/>
            <a:gdLst>
              <a:gd name="connsiteX0" fmla="*/ 28069 w 437721"/>
              <a:gd name="connsiteY0" fmla="*/ 0 h 797078"/>
              <a:gd name="connsiteX1" fmla="*/ 437721 w 437721"/>
              <a:gd name="connsiteY1" fmla="*/ 398539 h 797078"/>
              <a:gd name="connsiteX2" fmla="*/ 28069 w 437721"/>
              <a:gd name="connsiteY2" fmla="*/ 797078 h 797078"/>
              <a:gd name="connsiteX3" fmla="*/ 0 w 437721"/>
              <a:gd name="connsiteY3" fmla="*/ 794325 h 797078"/>
              <a:gd name="connsiteX4" fmla="*/ 0 w 437721"/>
              <a:gd name="connsiteY4" fmla="*/ 2753 h 797078"/>
              <a:gd name="connsiteX5" fmla="*/ 28069 w 437721"/>
              <a:gd name="connsiteY5" fmla="*/ 0 h 79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721" h="797078">
                <a:moveTo>
                  <a:pt x="28069" y="0"/>
                </a:moveTo>
                <a:cubicBezTo>
                  <a:pt x="254314" y="0"/>
                  <a:pt x="437721" y="178432"/>
                  <a:pt x="437721" y="398539"/>
                </a:cubicBezTo>
                <a:cubicBezTo>
                  <a:pt x="437721" y="618646"/>
                  <a:pt x="254314" y="797078"/>
                  <a:pt x="28069" y="797078"/>
                </a:cubicBezTo>
                <a:lnTo>
                  <a:pt x="0" y="794325"/>
                </a:lnTo>
                <a:lnTo>
                  <a:pt x="0" y="2753"/>
                </a:lnTo>
                <a:lnTo>
                  <a:pt x="280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792C8-BB21-CDAF-668C-C1EFF45540C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1825625"/>
            <a:ext cx="6934200" cy="4297680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>
              <a:spcBef>
                <a:spcPts val="500"/>
              </a:spcBef>
              <a:spcAft>
                <a:spcPts val="800"/>
              </a:spcAft>
              <a:buClr>
                <a:schemeClr val="accent2"/>
              </a:buClr>
              <a:defRPr sz="1800"/>
            </a:lvl2pPr>
            <a:lvl3pPr>
              <a:spcBef>
                <a:spcPts val="1000"/>
              </a:spcBef>
              <a:buClr>
                <a:schemeClr val="accent2"/>
              </a:buClr>
              <a:defRPr sz="1800"/>
            </a:lvl3pPr>
            <a:lvl4pPr>
              <a:spcBef>
                <a:spcPts val="1000"/>
              </a:spcBef>
              <a:buClr>
                <a:schemeClr val="accent2"/>
              </a:buClr>
              <a:defRPr sz="1800"/>
            </a:lvl4pPr>
            <a:lvl5pPr>
              <a:spcBef>
                <a:spcPts val="1000"/>
              </a:spcBef>
              <a:buClr>
                <a:schemeClr val="accent2"/>
              </a:buClr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latin typeface="Avenir Next LT Pro" panose="020B0504020202020204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03029" y="1825625"/>
            <a:ext cx="3450771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199" y="1825625"/>
            <a:ext cx="10515600" cy="429768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ru-RU"/>
              <a:t>Вставка таблицы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7B7232D-F1A6-B6C3-3BBF-E834CC7CD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5930138" cy="6858001"/>
            <a:chOff x="0" y="-1"/>
            <a:chExt cx="5930138" cy="685800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D306340-6BFD-FE3D-535B-B59C1C44EDDA}"/>
                </a:ext>
              </a:extLst>
            </p:cNvPr>
            <p:cNvSpPr/>
            <p:nvPr userDrawn="1"/>
          </p:nvSpPr>
          <p:spPr>
            <a:xfrm>
              <a:off x="383877" y="778462"/>
              <a:ext cx="5315035" cy="53150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338E6C4B-ABF3-8B7E-8DCF-A93F69C712B1}"/>
                </a:ext>
              </a:extLst>
            </p:cNvPr>
            <p:cNvSpPr/>
            <p:nvPr userDrawn="1"/>
          </p:nvSpPr>
          <p:spPr>
            <a:xfrm flipH="1">
              <a:off x="530529" y="0"/>
              <a:ext cx="1155142" cy="591009"/>
            </a:xfrm>
            <a:custGeom>
              <a:avLst/>
              <a:gdLst>
                <a:gd name="connsiteX0" fmla="*/ 1355 w 1155142"/>
                <a:gd name="connsiteY0" fmla="*/ 0 h 591009"/>
                <a:gd name="connsiteX1" fmla="*/ 1153787 w 1155142"/>
                <a:gd name="connsiteY1" fmla="*/ 0 h 591009"/>
                <a:gd name="connsiteX2" fmla="*/ 1155142 w 1155142"/>
                <a:gd name="connsiteY2" fmla="*/ 13438 h 591009"/>
                <a:gd name="connsiteX3" fmla="*/ 577571 w 1155142"/>
                <a:gd name="connsiteY3" fmla="*/ 591009 h 591009"/>
                <a:gd name="connsiteX4" fmla="*/ 0 w 1155142"/>
                <a:gd name="connsiteY4" fmla="*/ 13438 h 59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142" h="591009">
                  <a:moveTo>
                    <a:pt x="1355" y="0"/>
                  </a:moveTo>
                  <a:lnTo>
                    <a:pt x="1153787" y="0"/>
                  </a:lnTo>
                  <a:lnTo>
                    <a:pt x="1155142" y="13438"/>
                  </a:lnTo>
                  <a:cubicBezTo>
                    <a:pt x="1155142" y="332422"/>
                    <a:pt x="896555" y="591009"/>
                    <a:pt x="577571" y="591009"/>
                  </a:cubicBezTo>
                  <a:cubicBezTo>
                    <a:pt x="258587" y="591009"/>
                    <a:pt x="0" y="332422"/>
                    <a:pt x="0" y="134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6F90F99F-B12A-E8F9-5A86-D76B201D6308}"/>
                </a:ext>
              </a:extLst>
            </p:cNvPr>
            <p:cNvSpPr/>
            <p:nvPr userDrawn="1"/>
          </p:nvSpPr>
          <p:spPr>
            <a:xfrm flipH="1">
              <a:off x="3961511" y="-1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BFA99EFE-81BC-95EA-FA61-B7199AD98A74}"/>
                </a:ext>
              </a:extLst>
            </p:cNvPr>
            <p:cNvSpPr/>
            <p:nvPr userDrawn="1"/>
          </p:nvSpPr>
          <p:spPr>
            <a:xfrm flipH="1">
              <a:off x="0" y="2936831"/>
              <a:ext cx="159741" cy="552996"/>
            </a:xfrm>
            <a:custGeom>
              <a:avLst/>
              <a:gdLst>
                <a:gd name="connsiteX0" fmla="*/ 159741 w 159741"/>
                <a:gd name="connsiteY0" fmla="*/ 0 h 552996"/>
                <a:gd name="connsiteX1" fmla="*/ 159741 w 159741"/>
                <a:gd name="connsiteY1" fmla="*/ 552996 h 552996"/>
                <a:gd name="connsiteX2" fmla="*/ 141849 w 159741"/>
                <a:gd name="connsiteY2" fmla="*/ 543285 h 552996"/>
                <a:gd name="connsiteX3" fmla="*/ 0 w 159741"/>
                <a:gd name="connsiteY3" fmla="*/ 276498 h 552996"/>
                <a:gd name="connsiteX4" fmla="*/ 141849 w 159741"/>
                <a:gd name="connsiteY4" fmla="*/ 9711 h 55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41" h="552996">
                  <a:moveTo>
                    <a:pt x="159741" y="0"/>
                  </a:moveTo>
                  <a:lnTo>
                    <a:pt x="159741" y="552996"/>
                  </a:lnTo>
                  <a:lnTo>
                    <a:pt x="141849" y="543285"/>
                  </a:lnTo>
                  <a:cubicBezTo>
                    <a:pt x="56268" y="485467"/>
                    <a:pt x="0" y="387554"/>
                    <a:pt x="0" y="276498"/>
                  </a:cubicBezTo>
                  <a:cubicBezTo>
                    <a:pt x="0" y="165443"/>
                    <a:pt x="56268" y="67529"/>
                    <a:pt x="141849" y="9711"/>
                  </a:cubicBezTo>
                  <a:close/>
                </a:path>
              </a:pathLst>
            </a:custGeom>
            <a:solidFill>
              <a:schemeClr val="accent4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7">
              <a:extLst>
                <a:ext uri="{FF2B5EF4-FFF2-40B4-BE49-F238E27FC236}">
                  <a16:creationId xmlns:a16="http://schemas.microsoft.com/office/drawing/2014/main" id="{DD9FC028-D877-28FE-C646-DBD85D932641}"/>
                </a:ext>
              </a:extLst>
            </p:cNvPr>
            <p:cNvSpPr/>
            <p:nvPr userDrawn="1"/>
          </p:nvSpPr>
          <p:spPr>
            <a:xfrm flipH="1">
              <a:off x="0" y="5835649"/>
              <a:ext cx="1548180" cy="1022351"/>
            </a:xfrm>
            <a:custGeom>
              <a:avLst/>
              <a:gdLst>
                <a:gd name="connsiteX0" fmla="*/ 61913 w 1548180"/>
                <a:gd name="connsiteY0" fmla="*/ 0 h 1022351"/>
                <a:gd name="connsiteX1" fmla="*/ 1548180 w 1548180"/>
                <a:gd name="connsiteY1" fmla="*/ 0 h 1022351"/>
                <a:gd name="connsiteX2" fmla="*/ 1548180 w 1548180"/>
                <a:gd name="connsiteY2" fmla="*/ 123825 h 1022351"/>
                <a:gd name="connsiteX3" fmla="*/ 123825 w 1548180"/>
                <a:gd name="connsiteY3" fmla="*/ 123825 h 1022351"/>
                <a:gd name="connsiteX4" fmla="*/ 123825 w 1548180"/>
                <a:gd name="connsiteY4" fmla="*/ 1022351 h 1022351"/>
                <a:gd name="connsiteX5" fmla="*/ 0 w 1548180"/>
                <a:gd name="connsiteY5" fmla="*/ 1022351 h 1022351"/>
                <a:gd name="connsiteX6" fmla="*/ 0 w 1548180"/>
                <a:gd name="connsiteY6" fmla="*/ 61913 h 1022351"/>
                <a:gd name="connsiteX7" fmla="*/ 61913 w 1548180"/>
                <a:gd name="connsiteY7" fmla="*/ 0 h 10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8180" h="1022351">
                  <a:moveTo>
                    <a:pt x="61913" y="0"/>
                  </a:moveTo>
                  <a:lnTo>
                    <a:pt x="1548180" y="0"/>
                  </a:lnTo>
                  <a:lnTo>
                    <a:pt x="1548180" y="123825"/>
                  </a:lnTo>
                  <a:lnTo>
                    <a:pt x="123825" y="123825"/>
                  </a:lnTo>
                  <a:lnTo>
                    <a:pt x="123825" y="1022351"/>
                  </a:lnTo>
                  <a:lnTo>
                    <a:pt x="0" y="1022351"/>
                  </a:ln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21">
              <a:extLst>
                <a:ext uri="{FF2B5EF4-FFF2-40B4-BE49-F238E27FC236}">
                  <a16:creationId xmlns:a16="http://schemas.microsoft.com/office/drawing/2014/main" id="{AA0AFFE9-F0C2-BDA0-BF87-9977706AB6A8}"/>
                </a:ext>
              </a:extLst>
            </p:cNvPr>
            <p:cNvSpPr/>
            <p:nvPr userDrawn="1"/>
          </p:nvSpPr>
          <p:spPr>
            <a:xfrm flipH="1">
              <a:off x="4364198" y="6258755"/>
              <a:ext cx="1565940" cy="599245"/>
            </a:xfrm>
            <a:custGeom>
              <a:avLst/>
              <a:gdLst>
                <a:gd name="connsiteX0" fmla="*/ 782970 w 1565940"/>
                <a:gd name="connsiteY0" fmla="*/ 0 h 599245"/>
                <a:gd name="connsiteX1" fmla="*/ 1528042 w 1565940"/>
                <a:gd name="connsiteY1" fmla="*/ 480469 h 599245"/>
                <a:gd name="connsiteX2" fmla="*/ 1565940 w 1565940"/>
                <a:gd name="connsiteY2" fmla="*/ 599245 h 599245"/>
                <a:gd name="connsiteX3" fmla="*/ 0 w 1565940"/>
                <a:gd name="connsiteY3" fmla="*/ 599245 h 599245"/>
                <a:gd name="connsiteX4" fmla="*/ 37898 w 1565940"/>
                <a:gd name="connsiteY4" fmla="*/ 480469 h 599245"/>
                <a:gd name="connsiteX5" fmla="*/ 782970 w 1565940"/>
                <a:gd name="connsiteY5" fmla="*/ 0 h 59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940" h="599245">
                  <a:moveTo>
                    <a:pt x="782970" y="0"/>
                  </a:moveTo>
                  <a:cubicBezTo>
                    <a:pt x="1117910" y="0"/>
                    <a:pt x="1405287" y="198118"/>
                    <a:pt x="1528042" y="480469"/>
                  </a:cubicBezTo>
                  <a:lnTo>
                    <a:pt x="1565940" y="599245"/>
                  </a:lnTo>
                  <a:lnTo>
                    <a:pt x="0" y="599245"/>
                  </a:lnTo>
                  <a:lnTo>
                    <a:pt x="37898" y="480469"/>
                  </a:lnTo>
                  <a:cubicBezTo>
                    <a:pt x="160653" y="198118"/>
                    <a:pt x="448030" y="0"/>
                    <a:pt x="7829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05455" y="755171"/>
            <a:ext cx="4619937" cy="5315035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126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8061D-18C3-4F4F-85EF-561633F58754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0" r:id="rId4"/>
    <p:sldLayoutId id="2147483649" r:id="rId5"/>
    <p:sldLayoutId id="2147483662" r:id="rId6"/>
    <p:sldLayoutId id="2147483663" r:id="rId7"/>
    <p:sldLayoutId id="2147483652" r:id="rId8"/>
    <p:sldLayoutId id="2147483666" r:id="rId9"/>
    <p:sldLayoutId id="2147483664" r:id="rId10"/>
    <p:sldLayoutId id="2147483665" r:id="rId11"/>
    <p:sldLayoutId id="2147483661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A15A7C4D-68D2-4CE0-82E5-6CB571693FFB}"/>
              </a:ext>
            </a:extLst>
          </p:cNvPr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21" name="object 2">
              <a:extLst>
                <a:ext uri="{FF2B5EF4-FFF2-40B4-BE49-F238E27FC236}">
                  <a16:creationId xmlns:a16="http://schemas.microsoft.com/office/drawing/2014/main" id="{60DCC83C-8E37-4A7E-AA94-44735F40B9F5}"/>
                </a:ext>
              </a:extLst>
            </p:cNvPr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94F2451-34F7-4D6E-BFAF-584731BB7AC1}"/>
                  </a:ext>
                </a:extLst>
              </p:cNvPr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id="{69A493EE-0D75-46E9-AB35-1260EC1B7357}"/>
                  </a:ext>
                </a:extLst>
              </p:cNvPr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:a16="http://schemas.microsoft.com/office/drawing/2014/main" id="{9450D7B0-F644-4F3C-ADB1-7BC0EAFF283A}"/>
                  </a:ext>
                </a:extLst>
              </p:cNvPr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6" name="object 17">
                <a:extLst>
                  <a:ext uri="{FF2B5EF4-FFF2-40B4-BE49-F238E27FC236}">
                    <a16:creationId xmlns:a16="http://schemas.microsoft.com/office/drawing/2014/main" id="{C0AB703F-FFE6-454E-B212-B5647416737D}"/>
                  </a:ext>
                </a:extLst>
              </p:cNvPr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931DE2BB-CF86-4C3D-860A-AEB9E228399F}"/>
                  </a:ext>
                </a:extLst>
              </p:cNvPr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574C6D6E-9B55-4097-AAA2-0FCF2213F7DD}"/>
                </a:ext>
              </a:extLst>
            </p:cNvPr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>
                <a:extLst>
                  <a:ext uri="{FF2B5EF4-FFF2-40B4-BE49-F238E27FC236}">
                    <a16:creationId xmlns:a16="http://schemas.microsoft.com/office/drawing/2014/main" id="{C8F21282-FC21-458D-A849-540FEB93C2ED}"/>
                  </a:ext>
                </a:extLst>
              </p:cNvPr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9" name="object 12">
                <a:extLst>
                  <a:ext uri="{FF2B5EF4-FFF2-40B4-BE49-F238E27FC236}">
                    <a16:creationId xmlns:a16="http://schemas.microsoft.com/office/drawing/2014/main" id="{D17D8E83-9FAD-4528-BAF8-97BC0D05FA76}"/>
                  </a:ext>
                </a:extLst>
              </p:cNvPr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0" name="object 13">
                <a:extLst>
                  <a:ext uri="{FF2B5EF4-FFF2-40B4-BE49-F238E27FC236}">
                    <a16:creationId xmlns:a16="http://schemas.microsoft.com/office/drawing/2014/main" id="{584D255D-28B0-466F-9FDD-A5BF3B2C6C6C}"/>
                  </a:ext>
                </a:extLst>
              </p:cNvPr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30E3E0-02EF-436B-BE44-A67C8023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>
            <a:extLst>
              <a:ext uri="{FF2B5EF4-FFF2-40B4-BE49-F238E27FC236}">
                <a16:creationId xmlns:a16="http://schemas.microsoft.com/office/drawing/2014/main" id="{64E0E948-3FCD-4B3B-A626-D0F5C0F08456}"/>
              </a:ext>
            </a:extLst>
          </p:cNvPr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B099718-95F8-48EC-B6D9-901CAD40E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>
            <a:extLst>
              <a:ext uri="{FF2B5EF4-FFF2-40B4-BE49-F238E27FC236}">
                <a16:creationId xmlns:a16="http://schemas.microsoft.com/office/drawing/2014/main" id="{1FE2821C-E326-4B0B-9904-92762EDBB72F}"/>
              </a:ext>
            </a:extLst>
          </p:cNvPr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5A306D8-4C99-4857-9802-68FBAE83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>
            <a:extLst>
              <a:ext uri="{FF2B5EF4-FFF2-40B4-BE49-F238E27FC236}">
                <a16:creationId xmlns:a16="http://schemas.microsoft.com/office/drawing/2014/main" id="{8D8F2EF6-1C19-4208-BC78-B1271903882B}"/>
              </a:ext>
            </a:extLst>
          </p:cNvPr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:a16="http://schemas.microsoft.com/office/drawing/2014/main" id="{1C7AF060-111F-4488-B0FE-95018651C281}"/>
              </a:ext>
            </a:extLst>
          </p:cNvPr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16">
            <a:extLst>
              <a:ext uri="{FF2B5EF4-FFF2-40B4-BE49-F238E27FC236}">
                <a16:creationId xmlns:a16="http://schemas.microsoft.com/office/drawing/2014/main" id="{88971B2B-3F63-4091-B07F-A31721234A5F}"/>
              </a:ext>
            </a:extLst>
          </p:cNvPr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112FDB4E-591E-4A01-8FAA-92204B775E04}"/>
              </a:ext>
            </a:extLst>
          </p:cNvPr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16">
            <a:extLst>
              <a:ext uri="{FF2B5EF4-FFF2-40B4-BE49-F238E27FC236}">
                <a16:creationId xmlns:a16="http://schemas.microsoft.com/office/drawing/2014/main" id="{21D91009-A2E1-4E0F-8688-0C7595F5F806}"/>
              </a:ext>
            </a:extLst>
          </p:cNvPr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19">
            <a:extLst>
              <a:ext uri="{FF2B5EF4-FFF2-40B4-BE49-F238E27FC236}">
                <a16:creationId xmlns:a16="http://schemas.microsoft.com/office/drawing/2014/main" id="{A0F762D0-B31B-45B9-82A7-241BCCFE902C}"/>
              </a:ext>
            </a:extLst>
          </p:cNvPr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68139" y="2855623"/>
            <a:ext cx="8705704" cy="92360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ru-RU" sz="6000" dirty="0">
                <a:solidFill>
                  <a:srgbClr val="8F00FF"/>
                </a:solidFill>
                <a:latin typeface="Gilroy-ExtraBold" panose="020B0604020202020204" charset="-52"/>
              </a:rPr>
              <a:t>МИШКА-РАЗВИВАШКА</a:t>
            </a:r>
            <a:endParaRPr lang="ru-RU" sz="6000" dirty="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</p:txBody>
      </p:sp>
      <p:sp>
        <p:nvSpPr>
          <p:cNvPr id="37" name="Заголовок">
            <a:extLst>
              <a:ext uri="{FF2B5EF4-FFF2-40B4-BE49-F238E27FC236}">
                <a16:creationId xmlns:a16="http://schemas.microsoft.com/office/drawing/2014/main" id="{73BFA161-A072-4250-916F-1F7F0EC05211}"/>
              </a:ext>
            </a:extLst>
          </p:cNvPr>
          <p:cNvSpPr txBox="1"/>
          <p:nvPr/>
        </p:nvSpPr>
        <p:spPr>
          <a:xfrm>
            <a:off x="1274918" y="263758"/>
            <a:ext cx="10635428" cy="7134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sz="2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54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556CE4B-C22E-4C53-9BD2-26248E40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CE2D36F-C13A-4C2F-B8C5-253F854913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C63D2F2-E78A-4BDE-84CE-A3CA09D8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540AFC7-F7EA-465A-B84E-ABA3B3530E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AF222AC4-DFD1-4963-A02F-93E5A67B9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68C6F89-566F-4909-8232-67473668F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>
            <a:extLst>
              <a:ext uri="{FF2B5EF4-FFF2-40B4-BE49-F238E27FC236}">
                <a16:creationId xmlns:a16="http://schemas.microsoft.com/office/drawing/2014/main" id="{751E5569-A06D-401C-8861-46409F334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D788FDA-17E0-46AF-8E88-7205C22DEF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0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7C79250-0CEB-2C70-EF2C-808AE5C19656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24915-C752-F641-8912-CB1CFE14B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5239"/>
            <a:ext cx="10515600" cy="775449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АКТУАЛЬНОСТЬ ПРОЕКТА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73C68F-A924-A8BF-9B9C-B88A147026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187287" cy="4297680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ru-RU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22 ноября 2023 года Президент РФ Владимир Путин подписал Указ, согласно которому 2024 год объявлен Годом семьи в целях популяризации государственной политики в сфере защиты семьи, сохранения традиционных семейных ценностей.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ru-RU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В рамках ежегодного Послания Федеральному собранию Президент России Владимир Путин отметил, что главное предназначение семьи – это рождение и воспитание детей, а значит, и продолжение всего нашего многонационального народа.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96327BF1-C6F5-5AE8-0559-03300DFE4C1A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B00BA652-B4D4-0B85-6DE1-AB03C40470AC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13EA2C2-7B40-57DD-4F66-130478C22646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AACC418-A955-2577-28F3-285E4311CD07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5B1AB3-8FED-A448-A235-53FD0FFBCC25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0124E3B8-736E-31E7-A38F-BCC7EDE53ED1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2"/>
          <a:stretch>
            <a:fillRect/>
          </a:stretch>
        </p:blipFill>
        <p:spPr>
          <a:xfrm>
            <a:off x="6565498" y="1825943"/>
            <a:ext cx="4297362" cy="429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3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175D71D-E006-7F16-2D0D-3424A0168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3457"/>
            <a:ext cx="10515600" cy="904320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ПРОБЛЕМА КОТОРУЮ РЕШАЕТ ПРОЕКТ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6064C6CD-C793-DD9E-69E6-47DEE94839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1" y="1838099"/>
            <a:ext cx="5801436" cy="4284889"/>
          </a:xfrm>
        </p:spPr>
        <p:txBody>
          <a:bodyPr>
            <a:normAutofit/>
          </a:bodyPr>
          <a:lstStyle/>
          <a:p>
            <a:r>
              <a:rPr lang="ru-RU" sz="2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Молодые родители, ввиду своей неопытности, подвержены большей тревоге о безопасности и развитии своего чада. 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ru-RU" sz="2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Также они сталкиваются со сложностью в поиске достоверной информации, желая получить быстрый ответ. 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ru-RU" sz="2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Нехватка рук, смятение и стресс поджидают родителей на каждом шагу.</a:t>
            </a:r>
          </a:p>
          <a:p>
            <a:pPr marL="0" indent="0">
              <a:buNone/>
            </a:pPr>
            <a:endParaRPr lang="ru-KZ" sz="20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13B3B92-5BA6-BBB4-760A-5E6A4E3524D7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600512AA-61E0-6CAF-91ED-0D83802B9809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Название проекта">
            <a:extLst>
              <a:ext uri="{FF2B5EF4-FFF2-40B4-BE49-F238E27FC236}">
                <a16:creationId xmlns:a16="http://schemas.microsoft.com/office/drawing/2014/main" id="{EF3826BA-E531-85C0-BC80-6DB662DBEBC8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900C6BB-C884-92C8-0958-1E4AF4FB1821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36D5D1E-20A5-CCA0-C6C2-961D7C3C0689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E057795-AC0C-6F7A-CE11-9D60CE4012F4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B6564B8-ACD6-EA20-0929-CF39E6573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656" y="1777777"/>
            <a:ext cx="4298053" cy="42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46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45908-B66A-C0CB-D3AB-6F906D979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7343B40-40A9-9738-F1EF-5F414C0AF4E5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934644-5950-93B7-CB1A-57EDFB332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695"/>
            <a:ext cx="10515600" cy="95599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РЕШЕНИЕ</a:t>
            </a:r>
            <a:endParaRPr lang="ru-KZ" dirty="0">
              <a:solidFill>
                <a:schemeClr val="accent2"/>
              </a:solidFill>
            </a:endParaRP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E667D9E8-CE04-0B14-EB52-EDBD97A49C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968" y="1825625"/>
            <a:ext cx="4297363" cy="4297363"/>
          </a:xfrm>
          <a:prstGeom prst="rect">
            <a:avLst/>
          </a:prstGeom>
        </p:spPr>
      </p:pic>
      <p:sp>
        <p:nvSpPr>
          <p:cNvPr id="12" name="Объект 11">
            <a:extLst>
              <a:ext uri="{FF2B5EF4-FFF2-40B4-BE49-F238E27FC236}">
                <a16:creationId xmlns:a16="http://schemas.microsoft.com/office/drawing/2014/main" id="{522037FB-BBA1-4F83-74AC-DD44BB5C3EFA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chemeClr val="accent2"/>
              </a:buClr>
            </a:pPr>
            <a:r>
              <a:rPr lang="ru-RU" sz="2400" noProof="0" dirty="0">
                <a:effectLst/>
              </a:rPr>
              <a:t>Мишка-</a:t>
            </a:r>
            <a:r>
              <a:rPr lang="ru-RU" sz="2400" noProof="0" dirty="0" err="1">
                <a:effectLst/>
              </a:rPr>
              <a:t>развивашка</a:t>
            </a:r>
            <a:r>
              <a:rPr lang="ru-RU" sz="2400" noProof="0" dirty="0">
                <a:effectLst/>
              </a:rPr>
              <a:t> объединяет в себе: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noProof="0" dirty="0">
                <a:effectLst/>
              </a:rPr>
              <a:t>Видео-няня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Умная колонка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Детектор и распознавание плача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Управление голосом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Развитие мелкой моторики 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Обучение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Стимуляция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Успокоение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ru-RU" sz="2000" noProof="0" dirty="0">
              <a:effectLst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A1B9163F-8E67-A208-3BAD-74D5234797A7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E4AA0BD0-4D99-1490-7E3F-B194D74CCEE7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1FD2103-C186-2DBC-10B1-3D36363BF4F8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9FD8EC-0A2E-9532-C7D3-C1F59F558588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3E531B9-4AA6-96CA-79B7-487E46C46EAA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91979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3ACA2-4848-7D24-0903-16CFA72A7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1908D22-2D01-9BCE-7F17-A2599D39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6706"/>
            <a:ext cx="10515600" cy="933982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КЛЮЧЕВЫЕ МЕТРИКИ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321E59-57B7-D72F-7FF7-309C6D03E3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/>
              <a:t>Количество продаж с сайта за 1 месяц 30 штук.</a:t>
            </a:r>
          </a:p>
          <a:p>
            <a:pPr marL="457200" indent="-457200">
              <a:buAutoNum type="arabicPeriod"/>
            </a:pPr>
            <a:r>
              <a:rPr lang="ru-RU" dirty="0"/>
              <a:t>Количество положительных отзывов за 3 месяца продаж 75%.</a:t>
            </a:r>
          </a:p>
          <a:p>
            <a:pPr marL="457200" indent="-457200">
              <a:buAutoNum type="arabicPeriod"/>
            </a:pPr>
            <a:r>
              <a:rPr lang="ru-RU" dirty="0"/>
              <a:t>Процент возврата за 1 месяц не более 5%.</a:t>
            </a:r>
          </a:p>
          <a:p>
            <a:pPr marL="457200" indent="-457200">
              <a:buAutoNum type="arabicPeriod"/>
            </a:pPr>
            <a:r>
              <a:rPr lang="ru-RU" dirty="0"/>
              <a:t>Количество посетителей сайта за 1 месяц не менее 1500</a:t>
            </a:r>
          </a:p>
          <a:p>
            <a:pPr marL="457200" indent="-457200">
              <a:buAutoNum type="arabicPeriod"/>
            </a:pPr>
            <a:endParaRPr lang="ru-RU" dirty="0"/>
          </a:p>
          <a:p>
            <a:pPr marL="457200" indent="-457200">
              <a:buAutoNum type="arabicPeriod"/>
            </a:pP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A021862-AA46-3BB2-5CAE-DD1CB2BF2199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1939" y="1273494"/>
            <a:ext cx="4663281" cy="4663281"/>
          </a:xfr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CC679F1-5993-85F1-278D-AE5B0B88E746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F5967C90-20FF-F7FE-1546-7E455C53E4CD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Название проекта">
            <a:extLst>
              <a:ext uri="{FF2B5EF4-FFF2-40B4-BE49-F238E27FC236}">
                <a16:creationId xmlns:a16="http://schemas.microsoft.com/office/drawing/2014/main" id="{71D6D8DE-6EBA-A265-EEF3-85E050B9E860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9D308A6-9BE0-39A1-56FB-8512873C7AB5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4DFE60B-A2D3-56F2-1090-D618E3E884EF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37E44CE-8E3C-A415-6E4A-059C703CC0A2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60560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FF30C-6AE3-2CB2-E8B5-A75CB3F33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55077-16B9-4E7A-DA45-0E65D33D2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3457"/>
            <a:ext cx="10515600" cy="817231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УНИКАЛЬНАЯ ЦЕННОСТЬ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7B4E5C-348D-5D40-31C4-ED51D70FFF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2"/>
                </a:solidFill>
              </a:rPr>
              <a:t>Сочетание классической игрушки и современных технологий</a:t>
            </a:r>
            <a:endParaRPr lang="ru-KZ" sz="3200" b="1" dirty="0">
              <a:solidFill>
                <a:schemeClr val="accent2"/>
              </a:solidFill>
            </a:endParaRPr>
          </a:p>
        </p:txBody>
      </p:sp>
      <p:sp>
        <p:nvSpPr>
          <p:cNvPr id="4" name="Таблица 3">
            <a:extLst>
              <a:ext uri="{FF2B5EF4-FFF2-40B4-BE49-F238E27FC236}">
                <a16:creationId xmlns:a16="http://schemas.microsoft.com/office/drawing/2014/main" id="{98CD85A3-944D-F100-3227-77A5311162C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/>
        <p:txBody>
          <a:bodyPr/>
          <a:lstStyle/>
          <a:p>
            <a:r>
              <a:rPr lang="ru-RU" dirty="0"/>
              <a:t>Мишка сочетает в себе традиционную игрушку, которую ребенок может обнять и поиграть, с умными функциями, которые делают его более интересным и полезным.</a:t>
            </a:r>
          </a:p>
          <a:p>
            <a:r>
              <a:rPr lang="ru-RU" dirty="0"/>
              <a:t>Он предлагает лучшее из двух миров: уют и тепло классической игрушки и функциональность современных технологий.</a:t>
            </a:r>
            <a:endParaRPr lang="ru-KZ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69A662F-FDBC-8BA1-6A4D-713C136AC872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8053A1AD-DF26-DB0B-6725-BDDD29FF1FB4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Название проекта">
            <a:extLst>
              <a:ext uri="{FF2B5EF4-FFF2-40B4-BE49-F238E27FC236}">
                <a16:creationId xmlns:a16="http://schemas.microsoft.com/office/drawing/2014/main" id="{081144F3-3319-695D-602F-F0D772BAB601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A3D7AEC-36EC-2D12-8183-4C3D17F97685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8FB85CD-7126-8AB2-CDCE-5A81FE0F3B42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EDC44B3-451D-320F-3914-667CD6C4B426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41258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89A58-AEB6-421D-4DCE-D03EFB3AB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D90F052E-E5A2-1F3C-AFE3-6E89822F2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2042"/>
            <a:ext cx="10515600" cy="878646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СКРЫТОЕ ПРЕИМУЩЕСТВО</a:t>
            </a:r>
            <a:endParaRPr lang="ru-KZ" dirty="0">
              <a:solidFill>
                <a:schemeClr val="accent2"/>
              </a:solidFill>
            </a:endParaRPr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3F1FFD2B-76B1-7D56-59B7-84B3BAA181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6968" y="1825625"/>
            <a:ext cx="4297363" cy="4297363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1446D4A8-77A2-71A4-064A-C2FBEB2757E6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823AF8"/>
                </a:solidFill>
                <a:effectLst/>
                <a:uLnTx/>
                <a:uFillTx/>
                <a:latin typeface="Gilroy-ExtraBold"/>
                <a:ea typeface="+mn-ea"/>
                <a:cs typeface="+mn-cs"/>
              </a:rPr>
              <a:t>Возможность для родителей отслеживать развитие ребенка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ea typeface="+mn-ea"/>
                <a:cs typeface="+mn-cs"/>
              </a:rPr>
              <a:t>Мишка может собирать данные о том, как ребенок играет, какие игры ему нравится, как он реагирует на разные стимулы.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ea typeface="+mn-ea"/>
                <a:cs typeface="+mn-cs"/>
              </a:rPr>
              <a:t>Родители могут использовать эту информацию, чтобы лучше понять своего ребенка и адаптировать его обучение и развитие.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-ExtraBold"/>
                <a:ea typeface="+mn-ea"/>
                <a:cs typeface="+mn-cs"/>
              </a:rPr>
              <a:t>Это может быть особенно полезно для родителей, которые хотят развивать своего ребенка в соответствии с его индивидуальными особенностями.</a:t>
            </a:r>
            <a:endParaRPr kumimoji="0" lang="ru-KZ" sz="1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ExtraBold"/>
              <a:ea typeface="+mn-ea"/>
              <a:cs typeface="+mn-cs"/>
            </a:endParaRPr>
          </a:p>
          <a:p>
            <a:endParaRPr lang="ru-KZ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1E18698-D70F-744B-4FE0-403BBAEB082E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E7E264CE-2A74-5D87-B36A-AE1DB9911187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Название проекта">
            <a:extLst>
              <a:ext uri="{FF2B5EF4-FFF2-40B4-BE49-F238E27FC236}">
                <a16:creationId xmlns:a16="http://schemas.microsoft.com/office/drawing/2014/main" id="{51E7DD8D-6AC9-AC10-F8EF-323A2481273F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C1961CC-A6E0-3D84-63BE-53C5A3E1AFC1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E757D11-AED4-1E60-99FF-39DC05CB0C4E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E0695C7-8931-E885-C2E3-7629C39DE75B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22425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F0C6-E47E-A881-4EC9-A6A072168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F8C8CE-06C7-DF1F-711F-0C4D98157CE7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C2DFB-12BD-EDC9-0318-5C9F4EA33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5239"/>
            <a:ext cx="10515600" cy="775449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ВИЗУАЛИЗАЦИЯ</a:t>
            </a:r>
            <a:endParaRPr lang="ru-KZ" dirty="0">
              <a:solidFill>
                <a:schemeClr val="accent2"/>
              </a:solidFill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D346EF9D-0D36-A270-2677-E08E927F0A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749449"/>
            <a:ext cx="4297362" cy="4297362"/>
          </a:xfrm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A2B09659-277A-DC55-4D74-B337EC29F33B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3"/>
          <a:stretch>
            <a:fillRect/>
          </a:stretch>
        </p:blipFill>
        <p:spPr>
          <a:xfrm>
            <a:off x="5196413" y="1749449"/>
            <a:ext cx="4297362" cy="4297362"/>
          </a:xfr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9A1D72C1-7E2C-607E-FB97-86D70D2580CC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4231B8D6-D298-8E93-76EB-BB18E679367E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FC88EBE-173D-4DD4-5F1F-7048A1A2D936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22ACD7C-F4B2-EEB9-0DD3-6D952F1D446D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76DEEAE-990E-4210-DA5D-79751D2E26D5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35248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D6DAF-0FCE-59AA-884B-32BECAC55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417277D-5041-71A6-D30D-DDAEFAAFDF33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E6A59-58C2-EE72-8A90-F461D2E4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695"/>
            <a:ext cx="10515600" cy="95599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ПРОРАБОТКА ИДЕИ ПРОЕКТА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577B28BA-DD99-3EB1-16E5-8070D62B85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accent2"/>
                </a:solidFill>
              </a:rPr>
              <a:t>ЦЕЛЕВАЯ АУДИТОРИЯ : </a:t>
            </a:r>
            <a:r>
              <a:rPr lang="ru-RU" dirty="0"/>
              <a:t>Молодые родители</a:t>
            </a:r>
          </a:p>
          <a:p>
            <a:r>
              <a:rPr lang="ru-RU" dirty="0">
                <a:solidFill>
                  <a:schemeClr val="accent2"/>
                </a:solidFill>
              </a:rPr>
              <a:t>ПРОБЛЕМА ЦЕЛЕВОЙ АУДИТОРИИ: </a:t>
            </a:r>
          </a:p>
          <a:p>
            <a:r>
              <a:rPr lang="ru-RU" dirty="0"/>
              <a:t>Молодые родители, ввиду своей неопытности, подвержены большей тревоге о безопасности и развитии своего чада. Также они сталкиваются со сложностью в поиске достоверной информации, желая получить быстрый ответ. Нехватка рук, смятение и стресс поджидают родителей на каждом шагу.</a:t>
            </a:r>
          </a:p>
          <a:p>
            <a:r>
              <a:rPr lang="ru-RU" dirty="0"/>
              <a:t>Мишка поможет совместить решение всех проблем в милом, уютном и таком родном формате. </a:t>
            </a:r>
          </a:p>
          <a:p>
            <a:endParaRPr lang="ru-KZ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E68AC909-6BB3-554F-9CE1-050D202136B9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2"/>
          <a:srcRect/>
          <a:stretch/>
        </p:blipFill>
        <p:spPr>
          <a:xfrm>
            <a:off x="6605588" y="1817688"/>
            <a:ext cx="4297362" cy="4297362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43A155B9-E3B7-B525-1CBB-1685D5593D32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D13F22D3-51EF-790C-B9BB-DEE785719316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75C0DAE-72DC-01F2-80E1-AF957328165E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BE0A128-EC9F-2F89-9543-B13903580941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ABBA81-0126-4587-1C49-414356363AD9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19661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7F25C-184C-0679-6B42-498CC0E6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D603BC1-9996-63A2-79A9-98B7183B7AF1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B6CC8-2FE2-BCC9-61A0-81253BC8B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9905"/>
            <a:ext cx="11244943" cy="110078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ПРОМЕЖУТОЧНЫЙ ПОТРЕБИТЕЛЬ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84792-3677-653B-02E4-280E8810B69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942114" y="1816916"/>
            <a:ext cx="6417862" cy="4297680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Возраст: </a:t>
            </a:r>
            <a:r>
              <a:rPr lang="ru-RU" dirty="0"/>
              <a:t>25-35 лет.</a:t>
            </a:r>
          </a:p>
          <a:p>
            <a:r>
              <a:rPr lang="ru-RU" dirty="0">
                <a:solidFill>
                  <a:schemeClr val="accent2"/>
                </a:solidFill>
              </a:rPr>
              <a:t>Заработок: </a:t>
            </a:r>
            <a:r>
              <a:rPr lang="ru-RU" dirty="0"/>
              <a:t>Средний и выше среднего.</a:t>
            </a:r>
          </a:p>
          <a:p>
            <a:r>
              <a:rPr lang="ru-RU" dirty="0">
                <a:solidFill>
                  <a:schemeClr val="accent2"/>
                </a:solidFill>
              </a:rPr>
              <a:t>Образ жизни: </a:t>
            </a:r>
            <a:r>
              <a:rPr lang="ru-RU" dirty="0"/>
              <a:t>Активный, современный, стремящийся к балансу между работой и личной жизнью. Часто используют современные технологии, в том числе мобильные устройства и интернет.</a:t>
            </a:r>
          </a:p>
          <a:p>
            <a:r>
              <a:rPr lang="ru-RU" dirty="0">
                <a:solidFill>
                  <a:schemeClr val="accent2"/>
                </a:solidFill>
              </a:rPr>
              <a:t>Увлечения: </a:t>
            </a:r>
            <a:r>
              <a:rPr lang="ru-RU" dirty="0"/>
              <a:t>Дети, путешествия, спорт, чтение, хобби, связанные с творчеством и развитием.</a:t>
            </a:r>
          </a:p>
          <a:p>
            <a:r>
              <a:rPr lang="ru-RU" dirty="0">
                <a:solidFill>
                  <a:schemeClr val="accent2"/>
                </a:solidFill>
              </a:rPr>
              <a:t>Предпочтения: </a:t>
            </a:r>
            <a:r>
              <a:rPr lang="ru-RU" dirty="0"/>
              <a:t>Качество, безопасность, удобство, современные технологии, инновации, функциональность, информативность.</a:t>
            </a:r>
          </a:p>
          <a:p>
            <a:endParaRPr lang="ru-KZ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4CCB379E-B2C9-B16F-9766-635FB1FBF8D9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C72F14B0-1A6E-4140-B82B-FF90605A4A0F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790626-5B9A-714B-E070-EBCBC0BF23A5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6FFFA94-2A9D-A9D4-4935-78E824149471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E09FFBC-B43F-E178-AD29-539008EFF064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ABD0CDD-7A12-098C-4491-36EA91B22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43" y="1690688"/>
            <a:ext cx="4266063" cy="426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23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401F5-1CC0-8514-9216-7CA770192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5B2AEA-3EBC-35FC-BEF8-1CDE6FB9DBC7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8BBDD-FE39-150F-98EA-280F08E93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695"/>
            <a:ext cx="10515600" cy="95599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КОНЕЧНЫЙ ПОТРЕБИТЕЛЬ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2C2E1F78-F4D4-DC4A-5855-822C183051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accent2"/>
                </a:solidFill>
              </a:rPr>
              <a:t>ЦЕЛЕВАЯ АУДИТОРИЯ : </a:t>
            </a:r>
            <a:r>
              <a:rPr lang="ru-RU" dirty="0"/>
              <a:t>Дети от 0 до 4 лет</a:t>
            </a:r>
          </a:p>
          <a:p>
            <a:r>
              <a:rPr lang="ru-RU" dirty="0">
                <a:solidFill>
                  <a:schemeClr val="accent2"/>
                </a:solidFill>
              </a:rPr>
              <a:t>ПРОБЛЕМА ЦЕЛЕВОЙ АУДИТОРИИ: </a:t>
            </a:r>
          </a:p>
          <a:p>
            <a:r>
              <a:rPr lang="ru-RU" dirty="0"/>
              <a:t>Дети в этом находятся в стадии активного развития и познания мира. Они нуждаются в безопасной и стимулирующей среде, которая поможет им расти и развиваться. </a:t>
            </a: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49D1EDB7-81E0-7F36-1C73-19EC7C456A27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5588" y="1817688"/>
            <a:ext cx="4297362" cy="4297362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B0C442DF-7384-A1F3-146E-5257CBAB9302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AC69B8DD-E588-A38F-0244-8E2B8FAE02B1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086C38D-530E-B41E-E95B-0369247502F0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0DD594E-B917-EB30-54A7-B4AB8A7FC082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68E101-9901-5C8B-2E1C-BA48A31902A4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0341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E7D3F-5699-406B-9401-A5DD5B111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CAC9976-54FB-A92F-359B-D1C84DCDDBDD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B7A87-39E4-52BA-E004-3714BD318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5239"/>
            <a:ext cx="10515600" cy="775449"/>
          </a:xfrm>
        </p:spPr>
        <p:txBody>
          <a:bodyPr/>
          <a:lstStyle/>
          <a:p>
            <a:r>
              <a:rPr lang="ru-RU">
                <a:solidFill>
                  <a:schemeClr val="accent2"/>
                </a:solidFill>
              </a:rPr>
              <a:t>КЛЮЧЕВЫЕ ЦЕННОСТИ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BF51E6-177D-FD77-1F87-698734C238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980542" cy="4297680"/>
          </a:xfrm>
        </p:spPr>
        <p:txBody>
          <a:bodyPr>
            <a:normAutofit/>
          </a:bodyPr>
          <a:lstStyle/>
          <a:p>
            <a:r>
              <a:rPr lang="kk-KZ" sz="2800" dirty="0"/>
              <a:t>Инновационность</a:t>
            </a:r>
          </a:p>
          <a:p>
            <a:r>
              <a:rPr lang="kk-KZ" sz="2800" dirty="0"/>
              <a:t>Прогресс</a:t>
            </a:r>
          </a:p>
          <a:p>
            <a:r>
              <a:rPr lang="kk-KZ" sz="2800" dirty="0"/>
              <a:t>Обучение</a:t>
            </a:r>
          </a:p>
          <a:p>
            <a:r>
              <a:rPr lang="kk-KZ" sz="2800" dirty="0"/>
              <a:t>Персональный подход</a:t>
            </a:r>
          </a:p>
          <a:p>
            <a:r>
              <a:rPr lang="kk-KZ" sz="2800" dirty="0"/>
              <a:t>Адаптивность</a:t>
            </a:r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CF5270B7-A4C5-AD20-F720-566F577EA267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2"/>
          <a:stretch>
            <a:fillRect/>
          </a:stretch>
        </p:blipFill>
        <p:spPr>
          <a:xfrm>
            <a:off x="5862638" y="1817688"/>
            <a:ext cx="4297362" cy="4297362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5CCC5438-5C53-B9AF-7494-ADB09F3BE082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092341FF-B0C2-5E5F-D929-67B8D7B1FC78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0761EC8-3BDA-A059-D80A-C4E1BE2B3BCC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6E9712D-47A7-C63C-8256-39B52CFC20E6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35D177-99B2-666B-B267-92450359AAB0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32536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E54B4-B7AA-7B5D-4B8E-2021434AE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1C9EAED-1B23-21B2-ACAA-A7EC14D58C84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CA0DD5-737D-A72E-7D46-D09BEA1EF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9905"/>
            <a:ext cx="11244943" cy="110078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ПОВОДЫ К ПОКУПКЕ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F53BD5-4103-6951-9800-7BE2BF969FA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442857" y="1690688"/>
            <a:ext cx="5384800" cy="4297680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800" dirty="0"/>
              <a:t>День рождения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800" dirty="0"/>
              <a:t>Праздники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800" dirty="0"/>
              <a:t>Выписка из роддома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800" dirty="0"/>
              <a:t>Начало садика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800" dirty="0"/>
              <a:t>Подарок для себя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800" dirty="0"/>
              <a:t>Путешествия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ru-KZ" sz="2800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737C991-4168-99E5-D33A-4E4B33C99529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B68F9354-3862-9FBC-60C4-1AABDDF74A38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CFDA97C-C9BD-9D19-3444-34AE1419B512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6A7B45C-5017-4B09-E45A-051E8D1E1F39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AD1C76-0F8E-BB89-C35C-2CB1EFC8A126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8E2F3D2-EB0F-1A72-012F-20283D009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543" y="1690688"/>
            <a:ext cx="4266063" cy="426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86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4FFC5-E121-B1C9-93E7-B42E6CC80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DFDFF0A-50B3-08CA-89C5-2828B59ED2B1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A477E0-E188-2237-CC96-8D1FDE285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695"/>
            <a:ext cx="10515600" cy="95599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ПРОРАБОТКА ИДЕИ ПРОЕКТА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4F67EC92-0882-3D73-A3E7-6A41C8AF9C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ОСНОВНЫЕ НАПРАВЛЕНИЯ РАЗРАБОТКИ</a:t>
            </a:r>
          </a:p>
          <a:p>
            <a:r>
              <a:rPr lang="ru-RU" dirty="0"/>
              <a:t>Обучение цветам и формам: Включение ярких цветов и различных форм для знакомства детей с ними. </a:t>
            </a:r>
          </a:p>
          <a:p>
            <a:r>
              <a:rPr lang="ru-RU" dirty="0"/>
              <a:t>Развитие логического мышления: Задачи и головоломки, которые помогут ребенку развивать логику и креативное мышление.</a:t>
            </a:r>
          </a:p>
          <a:p>
            <a:r>
              <a:rPr lang="ru-RU" dirty="0"/>
              <a:t>Социальные навыки: Игровые элементы, которые побуждают детей взаимодействовать друг с другом. </a:t>
            </a:r>
          </a:p>
          <a:p>
            <a:endParaRPr lang="ru-KZ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A5CC7F42-7AE8-11D1-CEE2-AA2135925426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dirty="0">
                <a:solidFill>
                  <a:schemeClr val="accent2"/>
                </a:solidFill>
              </a:rPr>
              <a:t>ФУНКЦИОНАЛ</a:t>
            </a:r>
          </a:p>
          <a:p>
            <a:r>
              <a:rPr lang="ru-RU" dirty="0"/>
              <a:t>Видео-няня (фото и видео сьемка, онлайн трансляция для родителей, функция ночного видения, двусторонняя связь)</a:t>
            </a:r>
          </a:p>
          <a:p>
            <a:r>
              <a:rPr lang="ru-RU" dirty="0"/>
              <a:t>Умная колонка (встроенный ассистент)</a:t>
            </a:r>
          </a:p>
          <a:p>
            <a:r>
              <a:rPr lang="ru-RU" dirty="0"/>
              <a:t>Игрушка</a:t>
            </a:r>
          </a:p>
          <a:p>
            <a:r>
              <a:rPr lang="ru-RU" dirty="0"/>
              <a:t>Развивающие игры</a:t>
            </a:r>
          </a:p>
          <a:p>
            <a:r>
              <a:rPr lang="ru-RU" dirty="0"/>
              <a:t>Распознавание плача и его интерпретация </a:t>
            </a:r>
          </a:p>
          <a:p>
            <a:r>
              <a:rPr lang="ru-RU" dirty="0"/>
              <a:t>Приложение для родителей (прямой доступ к камере, голосовому встроенному ассистенту, дневник развития ребенка, база знаний, онлайн консультации, статистика плача ребенка с интерпретацией, рекомендации по уходу и </a:t>
            </a:r>
            <a:r>
              <a:rPr lang="ru-RU" dirty="0" err="1"/>
              <a:t>др</a:t>
            </a:r>
            <a:r>
              <a:rPr lang="ru-RU" dirty="0"/>
              <a:t>) 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6481CE08-C32C-2E93-B036-EAF99F2BCBA4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6496D83C-ED88-CE03-A6C3-5DC617A10321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172643F-B078-E568-9E53-B4FB615296B1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C00B6EE-6127-B361-050E-6A9869C0D239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836CEB6-AB50-739E-7303-A13A806141BF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45821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3EF32-E301-4553-EC29-70BF8C10E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CB95A8-C468-F7E3-1F05-78AAE845B77C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FF24C-8E52-DDBA-5919-B75F7E849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5239"/>
            <a:ext cx="10515600" cy="775449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	MVP					FVP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9B4E75-2D34-4F3F-92B6-1FE2531A2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417" y="1764210"/>
            <a:ext cx="3613855" cy="4297680"/>
          </a:xfrm>
        </p:spPr>
        <p:txBody>
          <a:bodyPr>
            <a:normAutofit fontScale="77500" lnSpcReduction="20000"/>
          </a:bodyPr>
          <a:lstStyle/>
          <a:p>
            <a:r>
              <a:rPr lang="ru-RU" sz="2000" dirty="0" err="1"/>
              <a:t>Видеоняня</a:t>
            </a:r>
            <a:r>
              <a:rPr lang="ru-RU" sz="2000" dirty="0"/>
              <a:t>: Встроенная камера с возможностью трансляции видео на мобильное устройство родителей в реальном времени. Присутствуют датчики звука, движения, таймер, ночное видение.</a:t>
            </a:r>
          </a:p>
          <a:p>
            <a:r>
              <a:rPr lang="ru-RU" sz="2000" dirty="0"/>
              <a:t>Приложение для родителей: Мобильное приложение с управлением камерой мишки, возможностью просмотра видеозаписи и настройки параметров (яркость, звук, качество видео), а также образовательным контентом и функциями заметок.</a:t>
            </a:r>
          </a:p>
          <a:p>
            <a:r>
              <a:rPr lang="ru-RU" sz="2000" dirty="0"/>
              <a:t>Несколько колыбельных и сказок и белым шумом: Встроенный плеер с несколькими заранее записанными колыбельными и сказками для успокоения ребенка.</a:t>
            </a:r>
            <a:endParaRPr lang="kk-KZ" sz="2000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68AAA33-12F2-B639-C20E-3199858034D4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4E55B0A6-6FF6-DD39-627D-65037A28F98D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0561041-BEB2-551A-C39D-B6B57D08225D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4E991F9-5E83-6247-49EE-EDC7C5CB5F28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19C5B16-9943-13E8-C3D9-E924AFC034B1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9AF60CB3-DB98-59F9-7A25-610AFD99945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339988" y="1690688"/>
            <a:ext cx="7670042" cy="457706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marL="228600" indent="-228600">
              <a:lnSpc>
                <a:spcPct val="7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 err="1"/>
              <a:t>Видеоняня</a:t>
            </a:r>
            <a:endParaRPr lang="ru-RU" dirty="0"/>
          </a:p>
          <a:p>
            <a:pPr marL="228600" indent="-228600">
              <a:lnSpc>
                <a:spcPct val="7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Приложение для родителей</a:t>
            </a:r>
          </a:p>
          <a:p>
            <a:pPr marL="228600" indent="-228600">
              <a:lnSpc>
                <a:spcPct val="7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Интерактивные игры: Мишка предлагает развивающие игры с управлением голосом или сенсорными датчиками, например, “Найди предмет”, “Угадай звук”, “Повтори за мной”.</a:t>
            </a:r>
          </a:p>
          <a:p>
            <a:pPr marL="228600" indent="-228600">
              <a:lnSpc>
                <a:spcPct val="7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Развивающие игры: Встроенный контент с развивающими играми для разных возрастных категорий, например, “Учим буквы”, “Учим цифры”, “Сложи пазл”.</a:t>
            </a:r>
          </a:p>
          <a:p>
            <a:pPr marL="228600" indent="-228600">
              <a:lnSpc>
                <a:spcPct val="7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Воспроизведение аудио: Встроенный плеер с возможностью воспроизведения сказок, песен, колыбельных и других аудиофайлов с управлением голосом. </a:t>
            </a:r>
          </a:p>
          <a:p>
            <a:pPr marL="228600" indent="-228600">
              <a:lnSpc>
                <a:spcPct val="7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Доступ к контенту: Возможность загрузки и воспроизведения дополнительного контента (сказки, песни, игры) с мобильного приложения.</a:t>
            </a:r>
          </a:p>
          <a:p>
            <a:pPr marL="228600" indent="-228600">
              <a:lnSpc>
                <a:spcPct val="7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Мишка предлагается в базовых цветах и вариантах дизайна, но присутствует индивидуальная персонализация: выбор цвета меха, вышивки, аксессуаров. Дополнительно, предлагается возможность пошива отдельных частей мишки (лапы, уши, хвост) из разных материалов для развития мелкой моторики ребенка.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755089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8C936-087D-0AC1-F541-AECC5D6B2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>
            <a:extLst>
              <a:ext uri="{FF2B5EF4-FFF2-40B4-BE49-F238E27FC236}">
                <a16:creationId xmlns:a16="http://schemas.microsoft.com/office/drawing/2014/main" id="{7B78D505-2622-9540-07FE-88CCD96F77B1}"/>
              </a:ext>
            </a:extLst>
          </p:cNvPr>
          <p:cNvSpPr/>
          <p:nvPr/>
        </p:nvSpPr>
        <p:spPr>
          <a:xfrm>
            <a:off x="2255208" y="2149524"/>
            <a:ext cx="1886180" cy="17832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9E34F9E-986A-B47C-47A8-8283849B63BD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DE164-B2C0-8152-296A-CADBC639E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695"/>
            <a:ext cx="10515600" cy="95599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КОНКУРЕНТЫ</a:t>
            </a:r>
            <a:endParaRPr lang="ru-KZ" dirty="0">
              <a:solidFill>
                <a:schemeClr val="accent2"/>
              </a:solidFill>
            </a:endParaRPr>
          </a:p>
        </p:txBody>
      </p:sp>
      <p:pic>
        <p:nvPicPr>
          <p:cNvPr id="4" name="Объект 3" descr="Камера слежения со сплошной заливкой">
            <a:extLst>
              <a:ext uri="{FF2B5EF4-FFF2-40B4-BE49-F238E27FC236}">
                <a16:creationId xmlns:a16="http://schemas.microsoft.com/office/drawing/2014/main" id="{08DEB8B7-60BA-C2B3-5E6F-2ED8786E3FE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7027" y="2183951"/>
            <a:ext cx="1714435" cy="1714435"/>
          </a:xfr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41CA847E-545D-B6E4-DAB4-10AE7BF415F7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715C758C-80EF-F8CD-6AC7-26A014FB710A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14FF3DA-CDAC-FC5D-C9AB-FC09D95518C4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728D142-4925-7264-8B98-76810F1A1489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DC6813A-7257-4E5A-9356-F14BC3D9FD57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11BB462C-78D3-882A-E73E-CFD313C590B8}"/>
              </a:ext>
            </a:extLst>
          </p:cNvPr>
          <p:cNvSpPr/>
          <p:nvPr/>
        </p:nvSpPr>
        <p:spPr>
          <a:xfrm>
            <a:off x="5089393" y="2149524"/>
            <a:ext cx="1886180" cy="17832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5" name="Объект 3" descr="Динамики со сплошной заливкой">
            <a:extLst>
              <a:ext uri="{FF2B5EF4-FFF2-40B4-BE49-F238E27FC236}">
                <a16:creationId xmlns:a16="http://schemas.microsoft.com/office/drawing/2014/main" id="{91E6EDF3-811E-6D4B-DA86-470FC43D7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175265" y="2183951"/>
            <a:ext cx="1714435" cy="1714435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DEA7D93F-9F30-032F-77BC-54DD5437DE0F}"/>
              </a:ext>
            </a:extLst>
          </p:cNvPr>
          <p:cNvSpPr/>
          <p:nvPr/>
        </p:nvSpPr>
        <p:spPr>
          <a:xfrm>
            <a:off x="7923578" y="2149524"/>
            <a:ext cx="1886180" cy="178328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7" name="Объект 3" descr="Плюшевая игрушка со сплошной заливкой">
            <a:extLst>
              <a:ext uri="{FF2B5EF4-FFF2-40B4-BE49-F238E27FC236}">
                <a16:creationId xmlns:a16="http://schemas.microsoft.com/office/drawing/2014/main" id="{2350B362-DC5F-4B27-37FB-1F3F0E5816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091337" y="2265765"/>
            <a:ext cx="1550806" cy="15508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CC089F-719A-974F-CA02-F9ABE50AC70C}"/>
              </a:ext>
            </a:extLst>
          </p:cNvPr>
          <p:cNvSpPr txBox="1"/>
          <p:nvPr/>
        </p:nvSpPr>
        <p:spPr>
          <a:xfrm>
            <a:off x="2353801" y="4169391"/>
            <a:ext cx="1688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</a:rPr>
              <a:t>Видео-няни</a:t>
            </a:r>
            <a:endParaRPr lang="ru-KZ" sz="2000" b="1" dirty="0">
              <a:solidFill>
                <a:schemeClr val="accent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857948-C7D3-0564-03FA-907876E71BC9}"/>
              </a:ext>
            </a:extLst>
          </p:cNvPr>
          <p:cNvSpPr txBox="1"/>
          <p:nvPr/>
        </p:nvSpPr>
        <p:spPr>
          <a:xfrm>
            <a:off x="4962515" y="4169391"/>
            <a:ext cx="2139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</a:rPr>
              <a:t>Умные колонки</a:t>
            </a:r>
            <a:endParaRPr lang="ru-KZ" sz="2000" b="1" dirty="0">
              <a:solidFill>
                <a:schemeClr val="accent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B53B5D-3C63-B2E1-AD1B-48C33FC14484}"/>
              </a:ext>
            </a:extLst>
          </p:cNvPr>
          <p:cNvSpPr txBox="1"/>
          <p:nvPr/>
        </p:nvSpPr>
        <p:spPr>
          <a:xfrm>
            <a:off x="8022171" y="4169391"/>
            <a:ext cx="1688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</a:rPr>
              <a:t>Игрушки</a:t>
            </a:r>
            <a:endParaRPr lang="ru-KZ" sz="2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05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22AB85E-CD97-8249-89B6-48AFF4AA6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249815"/>
              </p:ext>
            </p:extLst>
          </p:nvPr>
        </p:nvGraphicFramePr>
        <p:xfrm>
          <a:off x="1138135" y="1223761"/>
          <a:ext cx="9815210" cy="528036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907605">
                  <a:extLst>
                    <a:ext uri="{9D8B030D-6E8A-4147-A177-3AD203B41FA5}">
                      <a16:colId xmlns:a16="http://schemas.microsoft.com/office/drawing/2014/main" val="2317366224"/>
                    </a:ext>
                  </a:extLst>
                </a:gridCol>
                <a:gridCol w="4907605">
                  <a:extLst>
                    <a:ext uri="{9D8B030D-6E8A-4147-A177-3AD203B41FA5}">
                      <a16:colId xmlns:a16="http://schemas.microsoft.com/office/drawing/2014/main" val="3975318679"/>
                    </a:ext>
                  </a:extLst>
                </a:gridCol>
              </a:tblGrid>
              <a:tr h="57317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Описание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934018"/>
                  </a:ext>
                </a:extLst>
              </a:tr>
              <a:tr h="57317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Яндекс станция Лайт 2 с Алисой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32260"/>
                  </a:ext>
                </a:extLst>
              </a:tr>
              <a:tr h="1229127"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Алиса работает с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YandexGPT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предлагая креативные идеи, объясняя сложные вещи простым языком и поддерживая диалог. С опцией Алиса Про⁷ дети получат развивающие игры, а родители — больше свободного времени. Умная колонка распознает членов семьи и подбирает контент по музыкальным вкусам и интересам. Она передает звуки из комнаты малыша, позволяя родителям понять, когда ребенок проснулся или заплакал. Для активации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радионяни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нужна одна Яндекс Станция и телефон с приложением Дом с Алисой. Использовать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радионяню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удобно с двумя Станциями: в детской и другой комнате.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От 5000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267778"/>
                  </a:ext>
                </a:extLst>
              </a:tr>
              <a:tr h="57317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Умная колонка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VK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Маруся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367590"/>
                  </a:ext>
                </a:extLst>
              </a:tr>
              <a:tr h="573173"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"Маруся" - голосовой помощник, готовый помочь с предсказанием погоды, курсами валют, напоминаниями и расчетом времени на дорогу. Она устанавливает будильники, помогает в общении в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читает сообщения, оформляет билеты и вызывает такси. Также "Маруся" читает сказки, решает школьные задачи, учит языкам и даже поёт колыбельные. "Капсула мини" предлагает удобный интерфейс для управления функциями, позволяя настраивать устройство под ваши потребности.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2400 до 4900 рублей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4622"/>
                  </a:ext>
                </a:extLst>
              </a:tr>
              <a:tr h="57317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Умная колонка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Sberboom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Mini Салют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129030"/>
                  </a:ext>
                </a:extLst>
              </a:tr>
              <a:tr h="573173"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Эта умная колонка с встроенным микрофоном позволяет взаимодействовать с виртуальным ассистентом Салют. Вы можете включать музыку, получать напоминания и задавать вопросы. - Интеграция с ассистентом Салют для голосового управления - Чистый звук благодаря мощным динамикам - Поддержка Bluetooth для беспроводного подключения - Компактные размеры и легкий вес - Долгое время автономной работы от аккумулятора - Детектор шума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2400 до 4000  рублей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309017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DD392CC-2064-EA0D-A5E9-2C686B616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673" y="73163"/>
            <a:ext cx="10515600" cy="95599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/>
                </a:solidFill>
              </a:rPr>
              <a:t>КОНКУРЕНТЫ – умные колонки</a:t>
            </a:r>
            <a:endParaRPr lang="ru-KZ" dirty="0">
              <a:solidFill>
                <a:schemeClr val="accent2"/>
              </a:solidFill>
            </a:endParaRPr>
          </a:p>
        </p:txBody>
      </p:sp>
      <p:pic>
        <p:nvPicPr>
          <p:cNvPr id="7" name="Рисунок 6" descr="Умная колонка Новая Яндекс Станция Лайт 2 с Алисой на YaGPT">
            <a:extLst>
              <a:ext uri="{FF2B5EF4-FFF2-40B4-BE49-F238E27FC236}">
                <a16:creationId xmlns:a16="http://schemas.microsoft.com/office/drawing/2014/main" id="{3D798D90-B55E-1683-0B90-F252704FE1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931" y="1830420"/>
            <a:ext cx="470669" cy="470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DE2D10-DACD-E8A8-2206-6E2005496E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033" y="3646292"/>
            <a:ext cx="906463" cy="450215"/>
          </a:xfrm>
          <a:prstGeom prst="rect">
            <a:avLst/>
          </a:prstGeom>
          <a:noFill/>
        </p:spPr>
      </p:pic>
      <p:pic>
        <p:nvPicPr>
          <p:cNvPr id="12" name="Рисунок 11" descr="Изображение выглядит как шестерня&#10;&#10;Автоматически созданное описание">
            <a:extLst>
              <a:ext uri="{FF2B5EF4-FFF2-40B4-BE49-F238E27FC236}">
                <a16:creationId xmlns:a16="http://schemas.microsoft.com/office/drawing/2014/main" id="{B074C014-7EFC-DFA9-A403-DD3518B3C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4264" y="5194215"/>
            <a:ext cx="1074061" cy="44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8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FA1D2-9231-3018-DA8B-2D67548D0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E2CDEE9-A37E-0AD4-C5E5-92749B8E0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870675"/>
              </p:ext>
            </p:extLst>
          </p:nvPr>
        </p:nvGraphicFramePr>
        <p:xfrm>
          <a:off x="1188395" y="955993"/>
          <a:ext cx="9815210" cy="5619904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907605">
                  <a:extLst>
                    <a:ext uri="{9D8B030D-6E8A-4147-A177-3AD203B41FA5}">
                      <a16:colId xmlns:a16="http://schemas.microsoft.com/office/drawing/2014/main" val="2317366224"/>
                    </a:ext>
                  </a:extLst>
                </a:gridCol>
                <a:gridCol w="4907605">
                  <a:extLst>
                    <a:ext uri="{9D8B030D-6E8A-4147-A177-3AD203B41FA5}">
                      <a16:colId xmlns:a16="http://schemas.microsoft.com/office/drawing/2014/main" val="3975318679"/>
                    </a:ext>
                  </a:extLst>
                </a:gridCol>
              </a:tblGrid>
              <a:tr h="58364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Описание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934018"/>
                  </a:ext>
                </a:extLst>
              </a:tr>
              <a:tr h="65177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Видеоняня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Ramicom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VRC300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32260"/>
                  </a:ext>
                </a:extLst>
              </a:tr>
              <a:tr h="836773">
                <a:tc>
                  <a:txBody>
                    <a:bodyPr/>
                    <a:lstStyle/>
                    <a:p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Видеоняня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включает все важные функции: датчик движения и возможность подключения к смартфону или планшету для мониторинга в режиме 24/7. Она контролирует малыша днем и ночью, работает в режиме экономии энергии с активацией при обнаружении звука (VOX) или движения. При этих событиях отправляются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пуш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-уведомления на смартфон при подключении к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-Fi. Функция обратной связи позволяет успокоить малыша на расстоянии.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12000 до 16000 рублей 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267778"/>
                  </a:ext>
                </a:extLst>
              </a:tr>
              <a:tr h="65177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Nino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367590"/>
                  </a:ext>
                </a:extLst>
              </a:tr>
              <a:tr h="931114"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Основные характеристики: - 3,2-дюймовый ЖК-экран с качественным видео - Радиус действия: до 50 м в помещении, до 300 м на улице - Двусторонняя связь для общения с малышом - Встроенные колыбельные для улучшения сна - Функция 2хZoom для детального наблюдения - Звуковая активация с 3 уровнями чувствительности для экономии энергии - Автоматическое ночное видение - Встроенный температурный датчик для контроля климата - Таймер для организации режима дня и кормления ребенка.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4000 до 4500 рублей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4622"/>
                  </a:ext>
                </a:extLst>
              </a:tr>
              <a:tr h="75436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Видеоняня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Ramili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Baby RV1600 с повышенной дальностью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129030"/>
                  </a:ext>
                </a:extLst>
              </a:tr>
              <a:tr h="1210448"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Режим активации: - По плачу (VOX) и по движению с настройкой чувствительности. - Камера: - Поворотная: 360° по горизонтали, 90° по вертикали. - Угол обзора: 80° (горизонтальный), 45° (вертикальный), 92° (диагональный). - Подключение: - До 4-х камер с одновременным просмотром двух на разделенном экране или автоматическим переключением. - Ночное видение: - ИК-подсветка, незаметная для глаз. - Индикатор активности: - Отключается родительским блоком. - Размещение: - Камера на горизонтальной поверхности или на стене; гибкий штатив для крепления на мебели (в комплекте, соблюдайте меры безопасности, чтобы ребенок не дотянулся до камеры и шнура).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От 14000 до 21000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309017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6B40F8C-004D-6F9D-4D8E-F537535E9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128" y="0"/>
            <a:ext cx="10515600" cy="95599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/>
                </a:solidFill>
              </a:rPr>
              <a:t>КОНКУРЕНТЫ – видео-няни</a:t>
            </a:r>
            <a:endParaRPr lang="ru-KZ" dirty="0">
              <a:solidFill>
                <a:schemeClr val="accent2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DD556E-C58B-3989-2661-5B49CC3128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762" y="1659243"/>
            <a:ext cx="459647" cy="505485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63501F-EB5C-3DBB-746B-B8D9A1DFC1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0503" y="3075562"/>
            <a:ext cx="526064" cy="526064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F0E100-D490-CE69-7CF5-31A1ABF303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641" y="4629422"/>
            <a:ext cx="906031" cy="7044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1106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281DC-25BD-AE6D-00B1-E126A0C05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2AF2C29-855C-7340-7869-9D29FFDC7650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A6827-AD88-946E-CDF1-ACB049EBF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695"/>
            <a:ext cx="10515600" cy="95599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КОНКУРЕНТЫ – УМНЫЕ КОЛОНКИ 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1FD5FC7F-6A42-42D1-AB62-4446C267C3C2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41C37270-D205-B100-2D5F-ED4D607E73CC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16942-6510-25FE-DA62-D89A45DA0815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7F2039E-6F88-2B19-2681-08BE932EEA1F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04333B8-7497-A8F6-5CD1-59E861C55DE7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D6CB442-FBA0-E963-3831-1DB0BC562D7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40769015"/>
              </p:ext>
            </p:extLst>
          </p:nvPr>
        </p:nvGraphicFramePr>
        <p:xfrm>
          <a:off x="271997" y="1493546"/>
          <a:ext cx="11365600" cy="53023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273120">
                  <a:extLst>
                    <a:ext uri="{9D8B030D-6E8A-4147-A177-3AD203B41FA5}">
                      <a16:colId xmlns:a16="http://schemas.microsoft.com/office/drawing/2014/main" val="746658144"/>
                    </a:ext>
                  </a:extLst>
                </a:gridCol>
                <a:gridCol w="2273120">
                  <a:extLst>
                    <a:ext uri="{9D8B030D-6E8A-4147-A177-3AD203B41FA5}">
                      <a16:colId xmlns:a16="http://schemas.microsoft.com/office/drawing/2014/main" val="851714033"/>
                    </a:ext>
                  </a:extLst>
                </a:gridCol>
                <a:gridCol w="2273120">
                  <a:extLst>
                    <a:ext uri="{9D8B030D-6E8A-4147-A177-3AD203B41FA5}">
                      <a16:colId xmlns:a16="http://schemas.microsoft.com/office/drawing/2014/main" val="936787293"/>
                    </a:ext>
                  </a:extLst>
                </a:gridCol>
                <a:gridCol w="2273120">
                  <a:extLst>
                    <a:ext uri="{9D8B030D-6E8A-4147-A177-3AD203B41FA5}">
                      <a16:colId xmlns:a16="http://schemas.microsoft.com/office/drawing/2014/main" val="121103163"/>
                    </a:ext>
                  </a:extLst>
                </a:gridCol>
                <a:gridCol w="2273120">
                  <a:extLst>
                    <a:ext uri="{9D8B030D-6E8A-4147-A177-3AD203B41FA5}">
                      <a16:colId xmlns:a16="http://schemas.microsoft.com/office/drawing/2014/main" val="1083496400"/>
                    </a:ext>
                  </a:extLst>
                </a:gridCol>
              </a:tblGrid>
              <a:tr h="512497">
                <a:tc>
                  <a:txBody>
                    <a:bodyPr/>
                    <a:lstStyle/>
                    <a:p>
                      <a:r>
                        <a:rPr lang="ru-RU" sz="1300" dirty="0"/>
                        <a:t>Характеристика</a:t>
                      </a:r>
                      <a:endParaRPr lang="ru-KZ" sz="13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/>
                        <a:t>Мишка </a:t>
                      </a:r>
                      <a:r>
                        <a:rPr lang="ru-RU" sz="1300" b="1" dirty="0" err="1"/>
                        <a:t>развивашка</a:t>
                      </a:r>
                      <a:endParaRPr lang="ru-KZ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Яндекс </a:t>
                      </a:r>
                      <a:r>
                        <a:rPr lang="ru-RU" sz="1300" dirty="0" err="1"/>
                        <a:t>лайт</a:t>
                      </a:r>
                      <a:endParaRPr lang="ru-KZ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ВК Маруся</a:t>
                      </a:r>
                      <a:endParaRPr lang="ru-KZ" sz="13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err="1"/>
                        <a:t>Сбер</a:t>
                      </a:r>
                      <a:r>
                        <a:rPr lang="ru-RU" sz="1300" dirty="0"/>
                        <a:t> салют </a:t>
                      </a:r>
                      <a:endParaRPr lang="ru-KZ" sz="13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610294"/>
                  </a:ext>
                </a:extLst>
              </a:tr>
              <a:tr h="670847">
                <a:tc>
                  <a:txBody>
                    <a:bodyPr/>
                    <a:lstStyle/>
                    <a:p>
                      <a:r>
                        <a:rPr lang="ru-RU" sz="1300" dirty="0"/>
                        <a:t>Форма фактор </a:t>
                      </a:r>
                      <a:endParaRPr lang="ru-KZ" sz="13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/>
                        <a:t>Плюшевая игрушка с </a:t>
                      </a:r>
                      <a:r>
                        <a:rPr lang="ru-RU" sz="1300" b="1" dirty="0" err="1"/>
                        <a:t>интерактивной</a:t>
                      </a:r>
                      <a:r>
                        <a:rPr lang="ru-RU" sz="1300" b="1" dirty="0"/>
                        <a:t> камерой и колонкой</a:t>
                      </a:r>
                      <a:endParaRPr lang="ru-KZ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Умная колонка</a:t>
                      </a:r>
                      <a:endParaRPr lang="ru-KZ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Умная колонка 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Умная колонка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264705"/>
                  </a:ext>
                </a:extLst>
              </a:tr>
              <a:tr h="732138">
                <a:tc>
                  <a:txBody>
                    <a:bodyPr/>
                    <a:lstStyle/>
                    <a:p>
                      <a:r>
                        <a:rPr lang="ru-RU" sz="1300" dirty="0" err="1"/>
                        <a:t>Интерактивность</a:t>
                      </a:r>
                      <a:endParaRPr lang="ru-KZ" sz="13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/>
                        <a:t>Тактильная, голос, сенсоры</a:t>
                      </a:r>
                      <a:endParaRPr lang="ru-KZ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Голосовое взаимодействие </a:t>
                      </a:r>
                      <a:endParaRPr lang="ru-KZ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Голосовое взаимодействие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Голосовое взаимодействие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502278"/>
                  </a:ext>
                </a:extLst>
              </a:tr>
              <a:tr h="732138">
                <a:tc>
                  <a:txBody>
                    <a:bodyPr/>
                    <a:lstStyle/>
                    <a:p>
                      <a:r>
                        <a:rPr lang="ru-RU" sz="1300" dirty="0"/>
                        <a:t>Функции для детей</a:t>
                      </a:r>
                      <a:endParaRPr lang="ru-KZ" sz="13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/>
                        <a:t>Колыбельные сказки, игры, белый шум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Развлекательный контент, музыка</a:t>
                      </a:r>
                      <a:endParaRPr lang="ru-KZ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Музыка, сказки, обучение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Музыка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199235"/>
                  </a:ext>
                </a:extLst>
              </a:tr>
              <a:tr h="1252247">
                <a:tc>
                  <a:txBody>
                    <a:bodyPr/>
                    <a:lstStyle/>
                    <a:p>
                      <a:r>
                        <a:rPr lang="ru-RU" sz="1300" dirty="0"/>
                        <a:t>Функции для родителей</a:t>
                      </a:r>
                      <a:endParaRPr lang="ru-KZ" sz="13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/>
                        <a:t>Мобильное приложение, колонка, голосовой помощник, </a:t>
                      </a:r>
                      <a:r>
                        <a:rPr lang="ru-RU" sz="1300" b="1" dirty="0" err="1"/>
                        <a:t>видеоняня</a:t>
                      </a:r>
                      <a:r>
                        <a:rPr lang="ru-RU" sz="1300" b="1" dirty="0"/>
                        <a:t>, датчики температуры, влажности, движения, звука, двусторонняя связь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Мобильное приложение, колонка, таймер, будильник, связь с умным домом</a:t>
                      </a:r>
                      <a:endParaRPr lang="ru-KZ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Мобильное приложение, колонка, таймер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Мобильное приложение, колонка, будильник, таймер, детектор шума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622514"/>
                  </a:ext>
                </a:extLst>
              </a:tr>
              <a:tr h="859274">
                <a:tc>
                  <a:txBody>
                    <a:bodyPr/>
                    <a:lstStyle/>
                    <a:p>
                      <a:r>
                        <a:rPr lang="ru-RU" sz="1300" dirty="0"/>
                        <a:t>Персональный подход</a:t>
                      </a:r>
                      <a:endParaRPr lang="ru-KZ" sz="13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/>
                        <a:t>Адаптация к возрасту и интересам ребенка</a:t>
                      </a:r>
                      <a:endParaRPr lang="ru-KZ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err="1"/>
                        <a:t>Распознавание</a:t>
                      </a:r>
                      <a:r>
                        <a:rPr lang="ru-RU" sz="1300" dirty="0"/>
                        <a:t> членов семьи и подбор </a:t>
                      </a:r>
                      <a:r>
                        <a:rPr lang="ru-RU" sz="1300" dirty="0" err="1"/>
                        <a:t>контента</a:t>
                      </a:r>
                      <a:r>
                        <a:rPr lang="ru-RU" sz="1300" dirty="0"/>
                        <a:t> с учетом возраста и интересов </a:t>
                      </a:r>
                      <a:endParaRPr lang="ru-KZ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Возможность настройки взаимодействия с учетом интересов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нет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171053"/>
                  </a:ext>
                </a:extLst>
              </a:tr>
              <a:tr h="500293">
                <a:tc>
                  <a:txBody>
                    <a:bodyPr/>
                    <a:lstStyle/>
                    <a:p>
                      <a:r>
                        <a:rPr lang="ru-RU" sz="1300" dirty="0"/>
                        <a:t>Цветы</a:t>
                      </a:r>
                      <a:endParaRPr lang="ru-KZ" sz="13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/>
                        <a:t>Ожидаемая цена</a:t>
                      </a:r>
                      <a:endParaRPr lang="ru-KZ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5-6 т.р. </a:t>
                      </a:r>
                      <a:endParaRPr lang="ru-KZ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2,5-5 т.р.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/>
                        <a:t>3-4 т.р.</a:t>
                      </a:r>
                      <a:endParaRPr lang="ru-KZ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49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017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281DC-25BD-AE6D-00B1-E126A0C05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2AF2C29-855C-7340-7869-9D29FFDC7650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A6827-AD88-946E-CDF1-ACB049EBF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695"/>
            <a:ext cx="10515600" cy="95599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КОНКУРЕНТЫ – </a:t>
            </a:r>
            <a:r>
              <a:rPr lang="ru-RU" dirty="0" err="1">
                <a:solidFill>
                  <a:schemeClr val="accent2"/>
                </a:solidFill>
              </a:rPr>
              <a:t>ВИДЕОНЯНИ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1FD5FC7F-6A42-42D1-AB62-4446C267C3C2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41C37270-D205-B100-2D5F-ED4D607E73CC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16942-6510-25FE-DA62-D89A45DA0815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7F2039E-6F88-2B19-2681-08BE932EEA1F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04333B8-7497-A8F6-5CD1-59E861C55DE7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D6CB442-FBA0-E963-3831-1DB0BC562D7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44125957"/>
              </p:ext>
            </p:extLst>
          </p:nvPr>
        </p:nvGraphicFramePr>
        <p:xfrm>
          <a:off x="375792" y="1493548"/>
          <a:ext cx="11530456" cy="529349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882614">
                  <a:extLst>
                    <a:ext uri="{9D8B030D-6E8A-4147-A177-3AD203B41FA5}">
                      <a16:colId xmlns:a16="http://schemas.microsoft.com/office/drawing/2014/main" val="746658144"/>
                    </a:ext>
                  </a:extLst>
                </a:gridCol>
                <a:gridCol w="2882614">
                  <a:extLst>
                    <a:ext uri="{9D8B030D-6E8A-4147-A177-3AD203B41FA5}">
                      <a16:colId xmlns:a16="http://schemas.microsoft.com/office/drawing/2014/main" val="851714033"/>
                    </a:ext>
                  </a:extLst>
                </a:gridCol>
                <a:gridCol w="2882614">
                  <a:extLst>
                    <a:ext uri="{9D8B030D-6E8A-4147-A177-3AD203B41FA5}">
                      <a16:colId xmlns:a16="http://schemas.microsoft.com/office/drawing/2014/main" val="936787293"/>
                    </a:ext>
                  </a:extLst>
                </a:gridCol>
                <a:gridCol w="2882614">
                  <a:extLst>
                    <a:ext uri="{9D8B030D-6E8A-4147-A177-3AD203B41FA5}">
                      <a16:colId xmlns:a16="http://schemas.microsoft.com/office/drawing/2014/main" val="121103163"/>
                    </a:ext>
                  </a:extLst>
                </a:gridCol>
              </a:tblGrid>
              <a:tr h="522412">
                <a:tc>
                  <a:txBody>
                    <a:bodyPr/>
                    <a:lstStyle/>
                    <a:p>
                      <a:r>
                        <a:rPr lang="ru-RU" sz="1400" dirty="0"/>
                        <a:t>Характеристика</a:t>
                      </a:r>
                      <a:endParaRPr lang="ru-KZ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Мишка </a:t>
                      </a:r>
                      <a:r>
                        <a:rPr lang="ru-RU" sz="1400" b="1" dirty="0" err="1"/>
                        <a:t>развивашка</a:t>
                      </a:r>
                      <a:endParaRPr lang="ru-KZ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Ramicom</a:t>
                      </a:r>
                      <a:r>
                        <a:rPr lang="en-GB" sz="1400" dirty="0"/>
                        <a:t> </a:t>
                      </a:r>
                      <a:endParaRPr lang="ru-K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Nino</a:t>
                      </a:r>
                      <a:endParaRPr lang="ru-K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610294"/>
                  </a:ext>
                </a:extLst>
              </a:tr>
              <a:tr h="713609">
                <a:tc>
                  <a:txBody>
                    <a:bodyPr/>
                    <a:lstStyle/>
                    <a:p>
                      <a:r>
                        <a:rPr lang="ru-RU" sz="1400" dirty="0"/>
                        <a:t>Форма фактор </a:t>
                      </a:r>
                      <a:endParaRPr lang="ru-KZ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Плюшевая игрушка с </a:t>
                      </a:r>
                      <a:r>
                        <a:rPr lang="ru-RU" sz="1400" b="1" dirty="0" err="1"/>
                        <a:t>интерактивной</a:t>
                      </a:r>
                      <a:r>
                        <a:rPr lang="ru-RU" sz="1400" b="1" dirty="0"/>
                        <a:t> камерой и колонкой</a:t>
                      </a:r>
                      <a:endParaRPr lang="ru-KZ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Отдельная камера с монитором</a:t>
                      </a:r>
                      <a:endParaRPr lang="ru-K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Отдельная камера с монитором</a:t>
                      </a:r>
                      <a:endParaRPr lang="ru-KZ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264705"/>
                  </a:ext>
                </a:extLst>
              </a:tr>
              <a:tr h="746301">
                <a:tc>
                  <a:txBody>
                    <a:bodyPr/>
                    <a:lstStyle/>
                    <a:p>
                      <a:r>
                        <a:rPr lang="ru-RU" sz="1400" dirty="0" err="1"/>
                        <a:t>Интерактивность</a:t>
                      </a:r>
                      <a:endParaRPr lang="ru-KZ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Тактильная, голос, сенсоры</a:t>
                      </a:r>
                      <a:endParaRPr lang="ru-KZ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Голосовое взаимодействие через приложение</a:t>
                      </a:r>
                      <a:endParaRPr lang="ru-K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Голосовое взаимодействие через монитор</a:t>
                      </a:r>
                      <a:endParaRPr lang="ru-KZ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502278"/>
                  </a:ext>
                </a:extLst>
              </a:tr>
              <a:tr h="746301">
                <a:tc>
                  <a:txBody>
                    <a:bodyPr/>
                    <a:lstStyle/>
                    <a:p>
                      <a:r>
                        <a:rPr lang="ru-RU" sz="1400" dirty="0"/>
                        <a:t>Функции для детей</a:t>
                      </a:r>
                      <a:endParaRPr lang="ru-KZ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Колыбельные сказки, игры</a:t>
                      </a:r>
                      <a:endParaRPr lang="ru-KZ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Колыбельные мелодии, белый шум</a:t>
                      </a:r>
                      <a:endParaRPr lang="ru-K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Колыбельные мелодии </a:t>
                      </a:r>
                      <a:endParaRPr lang="ru-KZ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199235"/>
                  </a:ext>
                </a:extLst>
              </a:tr>
              <a:tr h="1129881">
                <a:tc>
                  <a:txBody>
                    <a:bodyPr/>
                    <a:lstStyle/>
                    <a:p>
                      <a:r>
                        <a:rPr lang="ru-RU" sz="1400" dirty="0"/>
                        <a:t>Функции для родителей</a:t>
                      </a:r>
                      <a:endParaRPr lang="ru-KZ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Мобильное приложение, колонка, голосовой помощник, </a:t>
                      </a:r>
                      <a:r>
                        <a:rPr lang="ru-RU" sz="1400" b="1" dirty="0" err="1"/>
                        <a:t>видеоняня</a:t>
                      </a:r>
                      <a:r>
                        <a:rPr lang="ru-RU" sz="1400" b="1" dirty="0"/>
                        <a:t>, датчики температуры, влажности, движения, звука, двусторонняя связь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Мобильное приложение, </a:t>
                      </a:r>
                      <a:r>
                        <a:rPr lang="ru-RU" sz="1400" dirty="0" err="1"/>
                        <a:t>видеоняня</a:t>
                      </a:r>
                      <a:r>
                        <a:rPr lang="ru-RU" sz="1400" dirty="0"/>
                        <a:t>, датчики температуры, влажности, движения, звука, двусторонняя связь</a:t>
                      </a:r>
                      <a:endParaRPr lang="ru-K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Монитор с видео, звуковой активацией, датчиком температуры, двусторонней связи </a:t>
                      </a:r>
                      <a:endParaRPr lang="ru-KZ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622514"/>
                  </a:ext>
                </a:extLst>
              </a:tr>
              <a:tr h="878745">
                <a:tc>
                  <a:txBody>
                    <a:bodyPr/>
                    <a:lstStyle/>
                    <a:p>
                      <a:r>
                        <a:rPr lang="ru-RU" sz="1400" dirty="0"/>
                        <a:t>Персональный подход</a:t>
                      </a:r>
                      <a:endParaRPr lang="ru-KZ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Адаптация к возрасту и интересам ребенка</a:t>
                      </a:r>
                      <a:endParaRPr lang="ru-KZ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  <a:endParaRPr lang="ru-K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нет</a:t>
                      </a:r>
                      <a:endParaRPr lang="ru-KZ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171053"/>
                  </a:ext>
                </a:extLst>
              </a:tr>
              <a:tr h="509972">
                <a:tc>
                  <a:txBody>
                    <a:bodyPr/>
                    <a:lstStyle/>
                    <a:p>
                      <a:r>
                        <a:rPr lang="ru-RU" sz="1400" dirty="0"/>
                        <a:t>Цветы</a:t>
                      </a:r>
                      <a:endParaRPr lang="ru-KZ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Ожидаемая цена от 10 т.р.</a:t>
                      </a:r>
                      <a:endParaRPr lang="ru-KZ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 12 до 21 т.р.</a:t>
                      </a:r>
                      <a:endParaRPr lang="ru-KZ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 4 до 5 т.р.</a:t>
                      </a:r>
                      <a:endParaRPr lang="ru-KZ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49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972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345BC-9D51-A959-FE6D-DFA09E63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0624416-B7C0-57F2-B485-0E73E7ACE804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CD6BEF-6765-8555-DB1A-6313DF0EE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3102"/>
            <a:ext cx="10515600" cy="997586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БИЗНЕС-МОДЕЛЬ</a:t>
            </a:r>
            <a:endParaRPr lang="ru-KZ" dirty="0">
              <a:solidFill>
                <a:schemeClr val="accent2"/>
              </a:solidFill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6723667A-71DC-5C5E-E153-F0B29B91B1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07412" y="1793885"/>
            <a:ext cx="3540680" cy="3547024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4C612F8E-BB84-91FA-0596-37CD6EDD656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661820" y="1793885"/>
            <a:ext cx="4932556" cy="4297680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MVP </a:t>
            </a:r>
            <a:r>
              <a:rPr lang="ru-RU" sz="2000" dirty="0">
                <a:solidFill>
                  <a:schemeClr val="accent2"/>
                </a:solidFill>
              </a:rPr>
              <a:t>типа реинжиниринг, «чужой продукт», </a:t>
            </a:r>
            <a:r>
              <a:rPr lang="ru-RU" dirty="0"/>
              <a:t>что позволяет нам быстро и эффективно проверить спрос на нашу идею без разработки уникальных программных решений.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dirty="0"/>
              <a:t>Основной функционал будет реализован с помощью готовых сервисов и устройств: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dirty="0">
                <a:solidFill>
                  <a:schemeClr val="accent2"/>
                </a:solidFill>
              </a:rPr>
              <a:t>Умная колонка</a:t>
            </a:r>
            <a:r>
              <a:rPr lang="ru-RU" dirty="0"/>
              <a:t>: Для воспроизведения музыки, сказок, игр, ответа на вопросы, управления умным домом.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dirty="0" err="1">
                <a:solidFill>
                  <a:schemeClr val="accent2"/>
                </a:solidFill>
              </a:rPr>
              <a:t>Видеоняня</a:t>
            </a:r>
            <a:r>
              <a:rPr lang="ru-RU" dirty="0"/>
              <a:t>: Для мониторинга ребенка с возможностью двусторонней связи.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dirty="0">
                <a:solidFill>
                  <a:schemeClr val="accent2"/>
                </a:solidFill>
              </a:rPr>
              <a:t>Распознавание звуков</a:t>
            </a:r>
            <a:r>
              <a:rPr lang="ru-RU" dirty="0"/>
              <a:t>: Для детектора плача и реагирования на команды.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dirty="0">
                <a:solidFill>
                  <a:schemeClr val="accent2"/>
                </a:solidFill>
              </a:rPr>
              <a:t>Карта памяти</a:t>
            </a:r>
            <a:r>
              <a:rPr lang="ru-RU" dirty="0"/>
              <a:t>: Для хранения аудиозаписей сказок, песен, цифр, цветов, алфавита.</a:t>
            </a:r>
            <a:endParaRPr lang="ru-KZ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46EA4D5-D454-DFF4-FE0D-905CA5D1084C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D467695A-AC1E-4032-E989-CC132719F132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C24B8E1-6A6A-C399-2D69-A62B9DDE09D0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A89E946-2A91-C79D-AFCC-3BE2DBB9AE79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AFE6B47-9787-63A4-DA6A-9C63D5290001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7E4588-EE62-8ED6-8B0A-5331D564B18E}"/>
              </a:ext>
            </a:extLst>
          </p:cNvPr>
          <p:cNvSpPr txBox="1"/>
          <p:nvPr/>
        </p:nvSpPr>
        <p:spPr>
          <a:xfrm>
            <a:off x="9805993" y="1793885"/>
            <a:ext cx="2040341" cy="41782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723390" algn="l"/>
              </a:tabLs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Чистая прибыль/ год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2 762 500</a:t>
            </a:r>
            <a:endParaRPr lang="ru-K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Требуемые вложения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до 3 000 000 </a:t>
            </a:r>
            <a:endParaRPr lang="ru-K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Себестоимость </a:t>
            </a:r>
            <a:r>
              <a:rPr lang="ru-RU" sz="16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продукции: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MVP сб = 3700 руб.; FVP сб = 4200 руб.</a:t>
            </a:r>
            <a:endParaRPr lang="ru-K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Цена </a:t>
            </a:r>
            <a:r>
              <a:rPr lang="ru-RU" sz="16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продукции: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MVP = 7000; FVP цена = 12000</a:t>
            </a:r>
            <a:endParaRPr lang="ru-K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 окупаемости: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около 5 месяцев</a:t>
            </a:r>
            <a:endParaRPr lang="ru-K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636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89C52-A78B-DA1E-DA5A-4EC0B95BC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4C6432D-F11B-B2E5-F378-3385A7EDBF85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ADA2A-A80F-FC7A-1887-4C5155080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3102"/>
            <a:ext cx="10515600" cy="997586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КАНАЛЫ ВЗАИМОДЕЙСТВИЯ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50B920-1EC0-75F0-69C8-6A9AF2D37B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454020" cy="429768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2000" dirty="0"/>
              <a:t>Реклама в других приложениях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/>
              <a:t>Реклама в поисковиках и на других сайтах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2000" dirty="0"/>
              <a:t>Сотрудничество с фэмели блогерами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2000" dirty="0"/>
              <a:t>Реклама в социальных сетях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2000" dirty="0"/>
              <a:t>Рекламно-ознакомительные мероприятия в детских центрах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930A53-775B-3CEB-299E-882DF33130C2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accent2"/>
                </a:solidFill>
              </a:rPr>
              <a:t>Сайт - главная платформа для представления продукта, информации о функциях, цен и отзывов.</a:t>
            </a:r>
          </a:p>
          <a:p>
            <a:r>
              <a:rPr lang="ru-RU" dirty="0"/>
              <a:t>Детальное описание мишки, его функций, преимуществ, фото и видео.</a:t>
            </a:r>
          </a:p>
          <a:p>
            <a:r>
              <a:rPr lang="ru-RU" dirty="0"/>
              <a:t>Возможность оформить заказ онлайн.</a:t>
            </a:r>
          </a:p>
          <a:p>
            <a:r>
              <a:rPr lang="ru-RU" dirty="0"/>
              <a:t>Полезные статьи о развитии ребенка, рекомендации по использованию мишки, отзывы клиентов.</a:t>
            </a:r>
          </a:p>
          <a:p>
            <a:r>
              <a:rPr lang="ru-RU" dirty="0"/>
              <a:t>Контактная информация, номер телефона, адрес электронной почты.</a:t>
            </a:r>
          </a:p>
          <a:p>
            <a:r>
              <a:rPr lang="ru-RU" dirty="0"/>
              <a:t>Чат </a:t>
            </a:r>
            <a:r>
              <a:rPr lang="ru-RU"/>
              <a:t>поддержки, прямое </a:t>
            </a:r>
            <a:r>
              <a:rPr lang="ru-RU" dirty="0"/>
              <a:t>общение с представителем компании для решения вопросов.</a:t>
            </a:r>
          </a:p>
          <a:p>
            <a:endParaRPr lang="ru-KZ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96F8B0EB-FD0A-2E5D-734D-C26A5C1E4A0C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423777A3-63AE-6D6B-ABE4-AF38FE5DDB3E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4D7256-CBE9-DFDD-AC6D-FA33572247D0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AA8560B-BAF4-E6AE-2559-86761F567288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D66AD7C-A1A4-728C-C2AE-80D72F85CAC5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79332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A3971-0450-8B91-6E62-7BD6663F0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47D4E43-9340-98C3-7BF5-5CFBDAF7878F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3C365-8A2D-F1F4-12C6-4A9C2D5F2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695"/>
            <a:ext cx="10515600" cy="95599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ВЗАИМООТНОШЕНИЯ С КЛИЕНТАМИ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64B2B89D-26E3-49CE-83B0-B454A1BA6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05400" cy="429768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/>
                </a:solidFill>
              </a:rPr>
              <a:t>СОЗДАЕМ ДОВЕРИЕ И УВЕРЕННОСТЬ В ВЫБОРЕ</a:t>
            </a:r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9D417A00-E4F0-7A8A-EB3B-BF5F02C58C01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Личный подход к каждому клиенту:</a:t>
            </a:r>
          </a:p>
          <a:p>
            <a:r>
              <a:rPr lang="ru-RU" dirty="0"/>
              <a:t>Мы понимаем, что выбор важного товара для вашего ребенка - это ответственное решение, и мы хотим сделать этот процесс более простым и комфортным.</a:t>
            </a:r>
          </a:p>
          <a:p>
            <a:r>
              <a:rPr lang="ru-RU" dirty="0"/>
              <a:t>Поэтому мы предоставляем прямую персональную поддержку через наш сайт и приложение.</a:t>
            </a:r>
          </a:p>
          <a:p>
            <a:r>
              <a:rPr lang="ru-RU" dirty="0"/>
              <a:t>Наши опытные представители готовы ответить на все ваши вопросы, помочь с выбором модели, ознакомиться с характеристиками товара и обеспечить комфортную покупку.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945E2119-5171-595E-3A2F-7BBFD3F84C3C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A1E65CE7-998C-B3A7-A813-08172E57BBA5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3B2791-126C-EF9E-F1BC-2B2542B39108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AE6A48-EC36-CCD2-A2EE-B83FDFF40444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D8FB52-BD27-1506-78E5-38C57C4CE176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1917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57559-C848-272A-DE9B-DA937C5A9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FECD825-8819-D665-401D-9B6E733F1422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D01C0-71C5-B8DA-E864-DB2385D9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5239"/>
            <a:ext cx="10515600" cy="775449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РЫНОК 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9C87F6-6B72-B258-BB8B-687DCFE1F8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0" i="0" dirty="0">
                <a:effectLst/>
                <a:latin typeface=".SFUI-Regular"/>
              </a:rPr>
              <a:t>Сегмент умных игрушек для детей растет на 15-25% ежегодно. </a:t>
            </a:r>
          </a:p>
          <a:p>
            <a:r>
              <a:rPr lang="ru-RU" b="0" i="0" dirty="0">
                <a:effectLst/>
                <a:latin typeface=".SFUI-Regular"/>
              </a:rPr>
              <a:t>В 2023 году объем рынка может достигнуть 8-10 миллиардов долларов, где доля умных развлечений и образовательных игрушек составляет около 30%. Умный мишка может занять 3-5% рынка в первый год, с возможностью увеличения доли</a:t>
            </a:r>
            <a:endParaRPr lang="ru-RU" dirty="0">
              <a:effectLst/>
              <a:latin typeface=".SF UI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D78C76-CB4D-F03C-DAE5-FDD4AA3D48FF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675468" y="1023581"/>
            <a:ext cx="7008763" cy="5299593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i="0" dirty="0">
                <a:solidFill>
                  <a:schemeClr val="accent2"/>
                </a:solidFill>
                <a:effectLst/>
              </a:rPr>
              <a:t>Потенциальные возможности для масштабирования бизнеса: </a:t>
            </a:r>
            <a:endParaRPr lang="ru-RU" sz="1600" b="1" dirty="0">
              <a:solidFill>
                <a:schemeClr val="accent2"/>
              </a:solidFill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1.Географическая экспансия: выход на международные рынки (Восточная Европа, США, Азия).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2.Расширение ассортимента: дополнительные модели мишки, интеграция новых технологий.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3.Партнерство: сотрудничество с образовательными и семейными сервисами.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4.Подписочная модель: сервис с доступом к играм и образовательным материалам.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Конкурентные преимущества: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1.Уникальное сочетание: плюшевая игрушка с интерактивными возможностями.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2.Персональный подход: адаптация мишки под возраст и интересы ребенка.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3. Интеграция с умным домом: голосовое управление и связь с другими устройствами.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4. Доступность контента: открытая платформа для создания дополнительного контента.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5. Растущий рынок: наш продукт соответствует актуальным трендам.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6. Реальная потребность: мишка обеспечивает безопасность, развитие и удобство. </a:t>
            </a:r>
            <a:endParaRPr lang="ru-RU" sz="16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 i="0" dirty="0">
                <a:effectLst/>
              </a:rPr>
              <a:t>7.Отсутствие аналогов: уникальные функции с уютным дизайном, создавая новые возможности на рынке.</a:t>
            </a:r>
            <a:endParaRPr lang="ru-RU" sz="1600" dirty="0">
              <a:effectLst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7788A6-E883-543F-05FC-30219F0D8BDA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921A0C6F-9F55-A6D4-E3B9-B6D9FF50797D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963B41-8560-0DD7-6EC4-5022C0143C98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22DD607-8419-0304-2E4C-212A05517658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9155D8-B36B-3CB9-2E8F-0C8B70811D44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926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57559-C848-272A-DE9B-DA937C5A9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>
            <a:extLst>
              <a:ext uri="{FF2B5EF4-FFF2-40B4-BE49-F238E27FC236}">
                <a16:creationId xmlns:a16="http://schemas.microsoft.com/office/drawing/2014/main" id="{BDAA2ECC-43EB-180E-57DF-BE771C4DAA59}"/>
              </a:ext>
            </a:extLst>
          </p:cNvPr>
          <p:cNvSpPr/>
          <p:nvPr/>
        </p:nvSpPr>
        <p:spPr>
          <a:xfrm>
            <a:off x="521417" y="1816916"/>
            <a:ext cx="2691752" cy="26356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FECD825-8819-D665-401D-9B6E733F1422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D01C0-71C5-B8DA-E864-DB2385D9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5239"/>
            <a:ext cx="10515600" cy="775449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ПАРТНЕРЫ </a:t>
            </a:r>
            <a:endParaRPr lang="ru-KZ" dirty="0">
              <a:solidFill>
                <a:schemeClr val="accent2"/>
              </a:solidFill>
            </a:endParaRPr>
          </a:p>
        </p:txBody>
      </p:sp>
      <p:pic>
        <p:nvPicPr>
          <p:cNvPr id="12" name="Объект 11" descr="Рукопожатие со сплошной заливкой">
            <a:extLst>
              <a:ext uri="{FF2B5EF4-FFF2-40B4-BE49-F238E27FC236}">
                <a16:creationId xmlns:a16="http://schemas.microsoft.com/office/drawing/2014/main" id="{D773F279-7638-FF46-8635-EF13D6C7A4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975" y="2411435"/>
            <a:ext cx="1446636" cy="1446636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13D78C76-CB4D-F03C-DAE5-FDD4AA3D48FF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Основным партнером будет являться Яндекс, т.к. наша игрушка будет разрабатываться на базе Яндекс колонки, более того, одной из площадок на которой может продвигаться наш продукт – Яндекс маркет. Также, наша продукция может быть интегрирована в экосистему Яндекс (умный дом).</a:t>
            </a:r>
          </a:p>
          <a:p>
            <a:r>
              <a:rPr lang="ru-RU" sz="2000" dirty="0"/>
              <a:t>Помимо этого, наша команда планирует интеграцию искусственного интеллекта в наш продукт.</a:t>
            </a:r>
          </a:p>
          <a:p>
            <a:r>
              <a:rPr lang="ru-RU" sz="2000" dirty="0"/>
              <a:t>Также, будет заключен контракт на производство мягких игрушек (Мишек), в которые, собственно, и будет интегрирована колонка. Пример партнера – «Лес», производство в Пензе.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7788A6-E883-543F-05FC-30219F0D8BDA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921A0C6F-9F55-A6D4-E3B9-B6D9FF50797D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963B41-8560-0DD7-6EC4-5022C0143C98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22DD607-8419-0304-2E4C-212A05517658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9155D8-B36B-3CB9-2E8F-0C8B70811D44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135CD43-A9AB-E268-1748-79A8ED7CA8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679" r="19409"/>
          <a:stretch/>
        </p:blipFill>
        <p:spPr>
          <a:xfrm>
            <a:off x="2439097" y="3047535"/>
            <a:ext cx="1603134" cy="1557124"/>
          </a:xfrm>
          <a:prstGeom prst="ellipse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ECC84C-1159-F751-CE17-E25AE788E9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1777" y="3884008"/>
            <a:ext cx="1254374" cy="12543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30036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94231-3D58-CF6A-F0F4-687680BF4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9B0150-11D9-C6BA-E40F-DFBDEC055462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2CF5C-FA18-9536-75B5-05703C0D8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1121"/>
            <a:ext cx="10515600" cy="83770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РЕЗУЛЬТАТЫ ОПРОСА </a:t>
            </a:r>
            <a:endParaRPr lang="ru-KZ" dirty="0">
              <a:solidFill>
                <a:schemeClr val="accent2"/>
              </a:solidFill>
            </a:endParaRPr>
          </a:p>
        </p:txBody>
      </p:sp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91A3EC1E-0B0E-57F2-DBD6-C5ED58A60ED8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002502901"/>
              </p:ext>
            </p:extLst>
          </p:nvPr>
        </p:nvGraphicFramePr>
        <p:xfrm>
          <a:off x="-574343" y="1584127"/>
          <a:ext cx="5494361" cy="4265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82B0F942-9E2B-D635-577A-F836DC0829A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12079032"/>
              </p:ext>
            </p:extLst>
          </p:nvPr>
        </p:nvGraphicFramePr>
        <p:xfrm>
          <a:off x="3423635" y="1572112"/>
          <a:ext cx="4580775" cy="447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object 2">
            <a:extLst>
              <a:ext uri="{FF2B5EF4-FFF2-40B4-BE49-F238E27FC236}">
                <a16:creationId xmlns:a16="http://schemas.microsoft.com/office/drawing/2014/main" id="{53E5E083-FA51-3C0C-A020-E04A07A91AE9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07918CCA-A1ED-C5A4-D9F1-A170C6CAD649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6F2485A-AC61-24F8-47F5-4E8462C39ECB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5FAA0EE-58A7-B44E-7345-C4FFB024D973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C7312A6-2B64-9D2F-66E9-6CC8EDDFCDCE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88F7DD2D-AF18-B274-FF93-DBCFEC0322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1291322"/>
              </p:ext>
            </p:extLst>
          </p:nvPr>
        </p:nvGraphicFramePr>
        <p:xfrm>
          <a:off x="6735171" y="1572112"/>
          <a:ext cx="5377217" cy="5033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86016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AEFF1-60D3-613D-46FA-5471D22AF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6A6BA70-FB99-5FF1-0DD2-653A4094D62A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2CF17-7124-F931-FCD9-FF7E722F8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1121"/>
            <a:ext cx="10515600" cy="83770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РЕЗУЛЬТАТЫ ОПРОСА </a:t>
            </a:r>
            <a:endParaRPr lang="ru-KZ" dirty="0">
              <a:solidFill>
                <a:schemeClr val="accent2"/>
              </a:solidFill>
            </a:endParaRPr>
          </a:p>
        </p:txBody>
      </p:sp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963107B9-0A04-DD8F-2672-F375AC7FD74F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408793669"/>
              </p:ext>
            </p:extLst>
          </p:nvPr>
        </p:nvGraphicFramePr>
        <p:xfrm>
          <a:off x="-574343" y="1757526"/>
          <a:ext cx="5494361" cy="4265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D02EE1B4-1E43-9D0C-F4FC-67F358EE86B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79543009"/>
              </p:ext>
            </p:extLst>
          </p:nvPr>
        </p:nvGraphicFramePr>
        <p:xfrm>
          <a:off x="3614703" y="1555475"/>
          <a:ext cx="4717256" cy="4670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object 2">
            <a:extLst>
              <a:ext uri="{FF2B5EF4-FFF2-40B4-BE49-F238E27FC236}">
                <a16:creationId xmlns:a16="http://schemas.microsoft.com/office/drawing/2014/main" id="{103A4788-9072-B66D-16B6-4B6E9B6E74B9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9EBCFBCE-02AB-3A98-8F48-63B53DB7E6C6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47B103-0890-3BBA-6CBF-6F24C0C14F98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F08A5F-241C-285B-07EF-AEE4276128A5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C7586E6-F5B9-3A88-245D-A9335560B067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0CFEC343-7C6F-BE3D-702B-6442A47D14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205689"/>
              </p:ext>
            </p:extLst>
          </p:nvPr>
        </p:nvGraphicFramePr>
        <p:xfrm>
          <a:off x="7310437" y="1764027"/>
          <a:ext cx="4662702" cy="42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5138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003C3-5814-5662-7B24-1FCCD6801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760FE6-2144-C289-5629-AE4F03AF51B2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3F9AA-E1E7-A7AE-904D-BEDA57235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1121"/>
            <a:ext cx="10515600" cy="83770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РЕЗУЛЬТАТЫ ОПРОСА </a:t>
            </a:r>
            <a:endParaRPr lang="ru-KZ" dirty="0">
              <a:solidFill>
                <a:schemeClr val="accent2"/>
              </a:solidFill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F3466F7-04F3-2AA9-6E5D-CA9943DD435D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4237FAF9-5B49-BCB4-85A5-15B0F5FCBB41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0BA598A-AD6E-6972-DC6E-CA44FF248CAB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C30AD12-8B5E-4132-4280-E8E145601427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D1F8BCF-605E-5CC3-E327-51B9EF5ED7CC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AFA9E695-DD50-9EFA-6826-058B94D0AF0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439710" y="1575743"/>
            <a:ext cx="3187325" cy="3187325"/>
          </a:xfrm>
          <a:prstGeom prst="roundRect">
            <a:avLst>
              <a:gd name="adj" fmla="val 11512"/>
            </a:avLst>
          </a:prstGeom>
        </p:spPr>
      </p:pic>
      <p:pic>
        <p:nvPicPr>
          <p:cNvPr id="22" name="Объект 21">
            <a:extLst>
              <a:ext uri="{FF2B5EF4-FFF2-40B4-BE49-F238E27FC236}">
                <a16:creationId xmlns:a16="http://schemas.microsoft.com/office/drawing/2014/main" id="{F6B691B2-F90F-174E-20E7-DD4CE3313D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rcRect l="-2972" t="64695" r="2972" b="46"/>
          <a:stretch/>
        </p:blipFill>
        <p:spPr>
          <a:xfrm>
            <a:off x="4225550" y="1533389"/>
            <a:ext cx="7755731" cy="2021047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3DE9986-AC24-4F70-8D9B-3BFADDB151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6090" y="3429000"/>
            <a:ext cx="2642033" cy="2642033"/>
          </a:xfrm>
          <a:prstGeom prst="roundRect">
            <a:avLst>
              <a:gd name="adj" fmla="val 13693"/>
            </a:avLst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A66CA74-37FC-6710-3A12-BC03575E9435}"/>
              </a:ext>
            </a:extLst>
          </p:cNvPr>
          <p:cNvSpPr txBox="1"/>
          <p:nvPr/>
        </p:nvSpPr>
        <p:spPr>
          <a:xfrm>
            <a:off x="459892" y="4763068"/>
            <a:ext cx="204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Приоритетные дизайны</a:t>
            </a:r>
            <a:endParaRPr lang="ru-KZ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A6BAF0-68E1-3BFC-ED90-0BDAFA977F9B}"/>
              </a:ext>
            </a:extLst>
          </p:cNvPr>
          <p:cNvSpPr txBox="1"/>
          <p:nvPr/>
        </p:nvSpPr>
        <p:spPr>
          <a:xfrm>
            <a:off x="5893414" y="3943538"/>
            <a:ext cx="5362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Предпочтительная ценовая категория по мнению респондентов от 5000 до 10000 рублей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671553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C27CA-CCDA-E58A-8FBD-BD9EC6035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3E0ACA3-DA12-6281-3AF6-0BF9CFE45C13}"/>
              </a:ext>
            </a:extLst>
          </p:cNvPr>
          <p:cNvSpPr/>
          <p:nvPr/>
        </p:nvSpPr>
        <p:spPr>
          <a:xfrm>
            <a:off x="0" y="589905"/>
            <a:ext cx="375793" cy="103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02896-E818-21DB-78FA-37EE4392F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3102"/>
            <a:ext cx="10515600" cy="997586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КОМАНДА СТАРТАПА</a:t>
            </a:r>
            <a:endParaRPr lang="ru-KZ" dirty="0">
              <a:solidFill>
                <a:schemeClr val="accent2"/>
              </a:solidFill>
            </a:endParaRPr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E662F07C-4DBE-73AA-C628-B33251E29F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9461" y="2217761"/>
            <a:ext cx="3044228" cy="3044228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3CCBE263-DED3-E280-2576-867FCCD22383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kk-KZ" dirty="0"/>
          </a:p>
          <a:p>
            <a:r>
              <a:rPr lang="ru-RU" noProof="0" dirty="0"/>
              <a:t>Петрова Екатерина Сергеевна +7 985 782 77 80</a:t>
            </a:r>
          </a:p>
          <a:p>
            <a:r>
              <a:rPr lang="ru-RU" noProof="0" dirty="0"/>
              <a:t>Скиба Анна +7 910 409 31 21</a:t>
            </a:r>
          </a:p>
          <a:p>
            <a:r>
              <a:rPr lang="ru-RU" noProof="0" dirty="0" err="1"/>
              <a:t>Кужин</a:t>
            </a:r>
            <a:r>
              <a:rPr lang="ru-RU" noProof="0" dirty="0"/>
              <a:t> Виктор Витальевич +7 905 815 51 90</a:t>
            </a:r>
          </a:p>
          <a:p>
            <a:r>
              <a:rPr lang="ru-RU" noProof="0" dirty="0" err="1"/>
              <a:t>Варавин</a:t>
            </a:r>
            <a:r>
              <a:rPr lang="ru-RU" noProof="0" dirty="0"/>
              <a:t> Руслан Александрович +7 926 366 19 45</a:t>
            </a:r>
          </a:p>
          <a:p>
            <a:r>
              <a:rPr lang="ru-RU" noProof="0" dirty="0" err="1"/>
              <a:t>Далерзода</a:t>
            </a:r>
            <a:r>
              <a:rPr lang="ru-RU" noProof="0" dirty="0"/>
              <a:t> </a:t>
            </a:r>
            <a:r>
              <a:rPr lang="ru-RU" noProof="0" dirty="0" err="1"/>
              <a:t>Аврангзеб</a:t>
            </a:r>
            <a:r>
              <a:rPr lang="ru-RU" noProof="0" dirty="0"/>
              <a:t> +7 969 060 29 90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D226A735-7043-AEA6-8B45-52655B288F4D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Название проекта">
            <a:extLst>
              <a:ext uri="{FF2B5EF4-FFF2-40B4-BE49-F238E27FC236}">
                <a16:creationId xmlns:a16="http://schemas.microsoft.com/office/drawing/2014/main" id="{7F4E5A00-1C28-3631-53D9-BE6A5B8F2BBB}"/>
              </a:ext>
            </a:extLst>
          </p:cNvPr>
          <p:cNvSpPr txBox="1">
            <a:spLocks/>
          </p:cNvSpPr>
          <p:nvPr/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МИШКА-РАЗВИВАШКА</a:t>
            </a:r>
            <a:endParaRPr lang="ru-RU"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644943-3773-26B7-7DC0-236390982C13}"/>
              </a:ext>
            </a:extLst>
          </p:cNvPr>
          <p:cNvSpPr/>
          <p:nvPr/>
        </p:nvSpPr>
        <p:spPr>
          <a:xfrm>
            <a:off x="1023582" y="589905"/>
            <a:ext cx="375793" cy="103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1A32F04-3B7F-8E49-758B-B7D577EADF4B}"/>
              </a:ext>
            </a:extLst>
          </p:cNvPr>
          <p:cNvSpPr/>
          <p:nvPr/>
        </p:nvSpPr>
        <p:spPr>
          <a:xfrm>
            <a:off x="647789" y="589905"/>
            <a:ext cx="375793" cy="103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5FE330-579E-0D3A-4DD5-BC4D8BF659A1}"/>
              </a:ext>
            </a:extLst>
          </p:cNvPr>
          <p:cNvSpPr/>
          <p:nvPr/>
        </p:nvSpPr>
        <p:spPr>
          <a:xfrm>
            <a:off x="271996" y="589905"/>
            <a:ext cx="375793" cy="1031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7C3136-86C5-8ED2-AFED-616CA9706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2569" y="0"/>
            <a:ext cx="1816765" cy="18106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8F398D-E300-ECB5-C907-3200BB95EC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27" t="3831" r="1" b="2598"/>
          <a:stretch/>
        </p:blipFill>
        <p:spPr>
          <a:xfrm>
            <a:off x="10908873" y="0"/>
            <a:ext cx="1278754" cy="180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8651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Другая 2">
      <a:dk1>
        <a:srgbClr val="000000"/>
      </a:dk1>
      <a:lt1>
        <a:srgbClr val="FFFFFF"/>
      </a:lt1>
      <a:dk2>
        <a:srgbClr val="FFF8F4"/>
      </a:dk2>
      <a:lt2>
        <a:srgbClr val="E8E8E8"/>
      </a:lt2>
      <a:accent1>
        <a:srgbClr val="A3DDD7"/>
      </a:accent1>
      <a:accent2>
        <a:srgbClr val="823AF8"/>
      </a:accent2>
      <a:accent3>
        <a:srgbClr val="5B5160"/>
      </a:accent3>
      <a:accent4>
        <a:srgbClr val="2BC2B4"/>
      </a:accent4>
      <a:accent5>
        <a:srgbClr val="F04A34"/>
      </a:accent5>
      <a:accent6>
        <a:srgbClr val="F9A419"/>
      </a:accent6>
      <a:hlink>
        <a:srgbClr val="467886"/>
      </a:hlink>
      <a:folHlink>
        <a:srgbClr val="96607D"/>
      </a:folHlink>
    </a:clrScheme>
    <a:fontScheme name="Другая 1">
      <a:majorFont>
        <a:latin typeface="Gilroy-ExtraBold"/>
        <a:ea typeface=""/>
        <a:cs typeface=""/>
      </a:majorFont>
      <a:minorFont>
        <a:latin typeface="Gilroy-Extra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04181_Win32_SL_V11" id="{D9600F65-346D-4C25-A611-673E5C44A142}" vid="{299F2556-E258-444F-A1E6-FA759CE228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30005B-6102-4F3C-A26F-485DF1BF9717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2BC90B52-91C7-4BE9-8AE0-180FFFE1100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60708A-6461-4D7F-883F-7E25D731D32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{A2791E30-D1A4-47E1-AE16-943153A940D5}tf78504181_win32</Template>
  <TotalTime>8817</TotalTime>
  <Words>2470</Words>
  <Application>Microsoft Office PowerPoint</Application>
  <PresentationFormat>Широкоэкранный</PresentationFormat>
  <Paragraphs>280</Paragraphs>
  <Slides>29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.SF UI</vt:lpstr>
      <vt:lpstr>.SFUI-Regular</vt:lpstr>
      <vt:lpstr>Aptos</vt:lpstr>
      <vt:lpstr>Arial</vt:lpstr>
      <vt:lpstr>Avenir Next LT Pro</vt:lpstr>
      <vt:lpstr>Calibri</vt:lpstr>
      <vt:lpstr>Gilroy-ExtraBold</vt:lpstr>
      <vt:lpstr>Times New Roman</vt:lpstr>
      <vt:lpstr>Custom</vt:lpstr>
      <vt:lpstr>Презентация PowerPoint</vt:lpstr>
      <vt:lpstr>АКТУАЛЬНОСТЬ ПРОЕКТА</vt:lpstr>
      <vt:lpstr>ПРОБЛЕМА КОТОРУЮ РЕШАЕТ ПРОЕКТ</vt:lpstr>
      <vt:lpstr>РЕШЕНИЕ</vt:lpstr>
      <vt:lpstr>КЛЮЧЕВЫЕ МЕТРИКИ</vt:lpstr>
      <vt:lpstr>УНИКАЛЬНАЯ ЦЕННОСТЬ</vt:lpstr>
      <vt:lpstr>СКРЫТОЕ ПРЕИМУЩЕСТВО</vt:lpstr>
      <vt:lpstr>ВИЗУАЛИЗАЦИЯ</vt:lpstr>
      <vt:lpstr>ПРОРАБОТКА ИДЕИ ПРОЕКТА</vt:lpstr>
      <vt:lpstr>ПРОМЕЖУТОЧНЫЙ ПОТРЕБИТЕЛЬ</vt:lpstr>
      <vt:lpstr>КОНЕЧНЫЙ ПОТРЕБИТЕЛЬ</vt:lpstr>
      <vt:lpstr>КЛЮЧЕВЫЕ ЦЕННОСТИ</vt:lpstr>
      <vt:lpstr>ПОВОДЫ К ПОКУПКЕ</vt:lpstr>
      <vt:lpstr>ПРОРАБОТКА ИДЕИ ПРОЕКТА</vt:lpstr>
      <vt:lpstr> MVP     FVP</vt:lpstr>
      <vt:lpstr>КОНКУРЕНТЫ</vt:lpstr>
      <vt:lpstr>КОНКУРЕНТЫ – умные колонки</vt:lpstr>
      <vt:lpstr>КОНКУРЕНТЫ – видео-няни</vt:lpstr>
      <vt:lpstr>КОНКУРЕНТЫ – УМНЫЕ КОЛОНКИ </vt:lpstr>
      <vt:lpstr>КОНКУРЕНТЫ – ВИДЕОНЯНИ</vt:lpstr>
      <vt:lpstr>БИЗНЕС-МОДЕЛЬ</vt:lpstr>
      <vt:lpstr>КАНАЛЫ ВЗАИМОДЕЙСТВИЯ</vt:lpstr>
      <vt:lpstr>ВЗАИМООТНОШЕНИЯ С КЛИЕНТАМИ</vt:lpstr>
      <vt:lpstr>РЫНОК </vt:lpstr>
      <vt:lpstr>ПАРТНЕРЫ </vt:lpstr>
      <vt:lpstr>РЕЗУЛЬТАТЫ ОПРОСА </vt:lpstr>
      <vt:lpstr>РЕЗУЛЬТАТЫ ОПРОСА </vt:lpstr>
      <vt:lpstr>РЕЗУЛЬТАТЫ ОПРОСА </vt:lpstr>
      <vt:lpstr>КОМАНДА СТАРТАПА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 Skiba</dc:creator>
  <cp:lastModifiedBy>Петрова Екатерина Сергеевна</cp:lastModifiedBy>
  <cp:revision>12</cp:revision>
  <dcterms:created xsi:type="dcterms:W3CDTF">2024-10-22T10:14:30Z</dcterms:created>
  <dcterms:modified xsi:type="dcterms:W3CDTF">2024-11-28T16:58:54Z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