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260" r:id="rId4"/>
    <p:sldId id="261" r:id="rId5"/>
    <p:sldId id="279" r:id="rId6"/>
    <p:sldId id="286" r:id="rId7"/>
    <p:sldId id="264" r:id="rId8"/>
    <p:sldId id="271" r:id="rId9"/>
    <p:sldId id="266" r:id="rId10"/>
    <p:sldId id="285" r:id="rId11"/>
    <p:sldId id="287" r:id="rId12"/>
    <p:sldId id="272" r:id="rId13"/>
    <p:sldId id="274" r:id="rId14"/>
    <p:sldId id="284" r:id="rId15"/>
    <p:sldId id="288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91" d="100"/>
          <a:sy n="91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"/>
              <a:t>Щелкните значок, чтобы добавить фото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39689" y="-856166"/>
            <a:ext cx="9273832" cy="3980366"/>
          </a:xfrm>
        </p:spPr>
        <p:txBody>
          <a:bodyPr rtlCol="0">
            <a:normAutofit/>
          </a:bodyPr>
          <a:lstStyle/>
          <a:p>
            <a:pPr rtl="0"/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Семенные рулоны</a:t>
            </a:r>
            <a:endParaRPr lang="ru" sz="6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53415" y="4291361"/>
            <a:ext cx="6858002" cy="914400"/>
          </a:xfrm>
        </p:spPr>
        <p:txBody>
          <a:bodyPr rtlCol="0">
            <a:normAutofit/>
          </a:bodyPr>
          <a:lstStyle/>
          <a:p>
            <a:pPr rtl="0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КузГАУ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Архипелаг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064734" y="134223"/>
            <a:ext cx="9889389" cy="578841"/>
          </a:xfrm>
        </p:spPr>
        <p:txBody>
          <a:bodyPr rtlCol="0">
            <a:noAutofit/>
          </a:bodyPr>
          <a:lstStyle/>
          <a:p>
            <a:pPr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суть нашего проекта ?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68;p15">
            <a:extLst>
              <a:ext uri="{FF2B5EF4-FFF2-40B4-BE49-F238E27FC236}">
                <a16:creationId xmlns:a16="http://schemas.microsoft.com/office/drawing/2014/main" id="{991838F8-F8F7-D0F3-EF8A-1364BDB080C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2482" y="3145869"/>
            <a:ext cx="10337179" cy="322034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77500" lnSpcReduction="20000"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есть пользователь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(дачники и огородники), проблемы которого мы хотим решить</a:t>
            </a:r>
          </a:p>
          <a:p>
            <a:pPr marL="0" indent="0"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ru-RU" sz="23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которые мы решаем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>
              <a:spcAft>
                <a:spcPts val="1200"/>
              </a:spcAft>
              <a:buClrTx/>
              <a:buFont typeface="+mj-lt"/>
              <a:buAutoNum type="arabicPeriod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умеют правильно высевать различные культуры </a:t>
            </a:r>
          </a:p>
          <a:p>
            <a:pPr marL="452628" indent="-457200">
              <a:spcAft>
                <a:spcPts val="1200"/>
              </a:spcAft>
              <a:buClrTx/>
              <a:buFont typeface="+mj-lt"/>
              <a:buAutoNum type="arabicPeriod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сократить затраты труда и времени на эту работу</a:t>
            </a:r>
          </a:p>
          <a:p>
            <a:pPr marL="452628" indent="-457200">
              <a:spcAft>
                <a:spcPts val="1200"/>
              </a:spcAft>
              <a:buClrTx/>
              <a:buFont typeface="+mj-lt"/>
              <a:buAutoNum type="arabicPeriod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знаний в вопросе внесении удобрений</a:t>
            </a:r>
          </a:p>
          <a:p>
            <a:pPr marL="0" indent="0">
              <a:spcAft>
                <a:spcPts val="1200"/>
              </a:spcAft>
              <a:buClrTx/>
              <a:buNone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68;p15">
            <a:extLst>
              <a:ext uri="{FF2B5EF4-FFF2-40B4-BE49-F238E27FC236}">
                <a16:creationId xmlns:a16="http://schemas.microsoft.com/office/drawing/2014/main" id="{6376E24A-873D-49C0-94B6-A94166F56227}"/>
              </a:ext>
            </a:extLst>
          </p:cNvPr>
          <p:cNvSpPr txBox="1">
            <a:spLocks/>
          </p:cNvSpPr>
          <p:nvPr/>
        </p:nvSpPr>
        <p:spPr>
          <a:xfrm>
            <a:off x="402482" y="5162025"/>
            <a:ext cx="4583183" cy="6193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25000" lnSpcReduction="20000"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C8AE72-51B9-459F-A2DC-E47D674E746E}"/>
              </a:ext>
            </a:extLst>
          </p:cNvPr>
          <p:cNvSpPr/>
          <p:nvPr/>
        </p:nvSpPr>
        <p:spPr>
          <a:xfrm>
            <a:off x="402482" y="775277"/>
            <a:ext cx="8691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жизнь огородников по всей территории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проще и комфортней.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﻿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компания будет производить и продавать рулоны по всей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﻿Ценности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Открытость, экологичность, практичность, доступность.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70C7C-0C55-4210-8D2D-84DFF7387994}"/>
              </a:ext>
            </a:extLst>
          </p:cNvPr>
          <p:cNvSpPr txBox="1"/>
          <p:nvPr/>
        </p:nvSpPr>
        <p:spPr>
          <a:xfrm>
            <a:off x="340963" y="2190807"/>
            <a:ext cx="8691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идеи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данное время, когда люди всё меньше могут позволить потратить время на дачные участки, и мы хотим предложить людям заниматься земледелием, не проводя всё время на огороде.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799" y="0"/>
            <a:ext cx="10058402" cy="1219200"/>
          </a:xfrm>
        </p:spPr>
        <p:txBody>
          <a:bodyPr rtlCol="0">
            <a:normAutofit/>
          </a:bodyPr>
          <a:lstStyle/>
          <a:p>
            <a:pPr rtl="0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74;p16">
            <a:extLst>
              <a:ext uri="{FF2B5EF4-FFF2-40B4-BE49-F238E27FC236}">
                <a16:creationId xmlns:a16="http://schemas.microsoft.com/office/drawing/2014/main" id="{BA3BA926-93CD-B131-35F5-1BB2110FA648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913606" y="1219200"/>
            <a:ext cx="10364788" cy="59492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семенные рулоны позволяют пользователю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забыть об удобрениях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лишней суеты на огороде </a:t>
            </a:r>
          </a:p>
          <a:p>
            <a:pPr marL="0" indent="0"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семенным рулонам пользователь получает: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Упрощение процесса самого посева по сравнению с традиционным методом.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Используется оптимальное количество удобрений, так как полезные вещества уже содержатся в рулоне.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Уровень всхожести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высокий</a:t>
            </a:r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D05223-3FAC-DDF7-25F6-5A676CAFE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9" t="4852" r="-8939" b="-4852"/>
          <a:stretch/>
        </p:blipFill>
        <p:spPr>
          <a:xfrm>
            <a:off x="6876614" y="956044"/>
            <a:ext cx="4548023" cy="4724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EAB83903-D0F4-E7FB-E750-6F3C47373C95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0" y="677263"/>
            <a:ext cx="6535881" cy="6857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Сделаны эти рулоны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сенажа,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в них будет находиться основа (земля или грунт), куда будут вноситься семена и удобрения в небольших оболочках, которые будут растворяться при контакте с водой.</a:t>
            </a:r>
          </a:p>
          <a:p>
            <a:pPr>
              <a:buClrTx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эти рулоны довольно просто: стелите на землю,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поливаете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ожидайте результата. Сами рулоны не надо убирать после сбора урожая, они будут сами разлагаться в земле.</a:t>
            </a:r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5DFD7-152D-2571-219D-6EB12B646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94" y="1"/>
            <a:ext cx="11090366" cy="66620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10F81-A48E-F3FD-4CA0-8DB2AC1B2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0228" y="2936258"/>
            <a:ext cx="3831772" cy="45551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26 лет, внук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Валентины, доход средний, земельного участка не имеет, однако хочет сделать приятно своей бабушке 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подарить ей кое-что необычное к лету, что поможет ей в огородничестве.</a:t>
            </a:r>
            <a:endParaRPr lang="ru-RU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963826"/>
            <a:ext cx="38535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Иван: 53 года, имеет дачный участок, доход средний, женат, 2 детей, хочет есть еду со своего участка,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из-за работы не хватает времени заниматься огородничеством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традиционно, также плохо разбирается в удобрениях.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3543" y="2936258"/>
            <a:ext cx="43586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Валентина: 68 лет, живёт в частном секторе, доход низкий, проживает в доме одна, хочет есть еду со своего участка,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из-за здоровья уже тяжело заниматься огородничеством традиционно.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1000" t="-1" r="42572" b="46667"/>
          <a:stretch/>
        </p:blipFill>
        <p:spPr>
          <a:xfrm>
            <a:off x="4288973" y="645774"/>
            <a:ext cx="2664822" cy="21945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8072" t="53144" r="41179" b="-572"/>
          <a:stretch/>
        </p:blipFill>
        <p:spPr>
          <a:xfrm>
            <a:off x="8952412" y="543458"/>
            <a:ext cx="2647404" cy="22968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419" t="3428" r="34344" b="48000"/>
          <a:stretch/>
        </p:blipFill>
        <p:spPr>
          <a:xfrm>
            <a:off x="548640" y="440863"/>
            <a:ext cx="2220686" cy="23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5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35726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5212" y="1309862"/>
            <a:ext cx="930669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 растениеводство по всей России – 5,3 триллиона рублей. (РАМ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 частного растениеводства в Кузбассе с теми культурами, с которыми мы будем работать – 156 млн рублей. (ТАМ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 упрощение частного растениеводства в Кузбассе с теми культурами, с которыми мы будем работать – 78 млн рублей.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 с которыми мы будем работать – 8 млн рублей.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(SOM)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 решения</a:t>
            </a:r>
            <a:endParaRPr lang="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5212" y="2111936"/>
            <a:ext cx="9745276" cy="4746064"/>
          </a:xfrm>
        </p:spPr>
        <p:txBody>
          <a:bodyPr rtlCol="0"/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продаже уже есть семена моркови и других культур, сразу нанесённые на ленту.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Имеются рулоны на которых нанесены семена для </a:t>
            </a:r>
            <a:r>
              <a:rPr lang="ru-RU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микрозелени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газонов, однако удобрения как правило не используются.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386372" y="0"/>
            <a:ext cx="3251607" cy="773567"/>
          </a:xfrm>
        </p:spPr>
        <p:txBody>
          <a:bodyPr rtlCol="0">
            <a:normAutofit/>
          </a:bodyPr>
          <a:lstStyle/>
          <a:p>
            <a:pPr rtl="0"/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297004"/>
              </p:ext>
            </p:extLst>
          </p:nvPr>
        </p:nvGraphicFramePr>
        <p:xfrm>
          <a:off x="0" y="981980"/>
          <a:ext cx="12192000" cy="58760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05247">
                  <a:extLst>
                    <a:ext uri="{9D8B030D-6E8A-4147-A177-3AD203B41FA5}">
                      <a16:colId xmlns:a16="http://schemas.microsoft.com/office/drawing/2014/main" val="3766789979"/>
                    </a:ext>
                  </a:extLst>
                </a:gridCol>
                <a:gridCol w="2182292">
                  <a:extLst>
                    <a:ext uri="{9D8B030D-6E8A-4147-A177-3AD203B41FA5}">
                      <a16:colId xmlns:a16="http://schemas.microsoft.com/office/drawing/2014/main" val="1803214257"/>
                    </a:ext>
                  </a:extLst>
                </a:gridCol>
                <a:gridCol w="1439687">
                  <a:extLst>
                    <a:ext uri="{9D8B030D-6E8A-4147-A177-3AD203B41FA5}">
                      <a16:colId xmlns:a16="http://schemas.microsoft.com/office/drawing/2014/main" val="1254688331"/>
                    </a:ext>
                  </a:extLst>
                </a:gridCol>
                <a:gridCol w="2059700">
                  <a:extLst>
                    <a:ext uri="{9D8B030D-6E8A-4147-A177-3AD203B41FA5}">
                      <a16:colId xmlns:a16="http://schemas.microsoft.com/office/drawing/2014/main" val="554523172"/>
                    </a:ext>
                  </a:extLst>
                </a:gridCol>
                <a:gridCol w="1712915">
                  <a:extLst>
                    <a:ext uri="{9D8B030D-6E8A-4147-A177-3AD203B41FA5}">
                      <a16:colId xmlns:a16="http://schemas.microsoft.com/office/drawing/2014/main" val="4006361129"/>
                    </a:ext>
                  </a:extLst>
                </a:gridCol>
                <a:gridCol w="1397653">
                  <a:extLst>
                    <a:ext uri="{9D8B030D-6E8A-4147-A177-3AD203B41FA5}">
                      <a16:colId xmlns:a16="http://schemas.microsoft.com/office/drawing/2014/main" val="2664606219"/>
                    </a:ext>
                  </a:extLst>
                </a:gridCol>
                <a:gridCol w="1294506">
                  <a:extLst>
                    <a:ext uri="{9D8B030D-6E8A-4147-A177-3AD203B41FA5}">
                      <a16:colId xmlns:a16="http://schemas.microsoft.com/office/drawing/2014/main" val="1492004815"/>
                    </a:ext>
                  </a:extLst>
                </a:gridCol>
              </a:tblGrid>
              <a:tr h="133339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Предлагаемые продукты/услуги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(количество сделок/оборот в деньгах)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52253"/>
                  </a:ext>
                </a:extLst>
              </a:tr>
              <a:tr h="1164167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моркови «РОСТОК-ГЕЛЬ</a:t>
                      </a:r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лента 8м, кол-во семян не менее 26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 </a:t>
                      </a:r>
                      <a:r>
                        <a:rPr lang="ru-RU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интернетах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удобно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Узкая сегментация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67248"/>
                  </a:ext>
                </a:extLst>
              </a:tr>
              <a:tr h="16410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Джутовый рулон для </a:t>
                      </a:r>
                      <a:r>
                        <a:rPr lang="ru-RU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микрозелени</a:t>
                      </a:r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 метров «TAKSHAK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350 мм; ширина 200 мм; высота 250 мм; толщина 7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 рублей за упаковку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интернетах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посадил и забыл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для всех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667140"/>
                  </a:ext>
                </a:extLst>
              </a:tr>
              <a:tr h="165036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Семенные рулоны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Метр квадратный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рублей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Примерно 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интернетах</a:t>
                      </a:r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удобрений и широкий выбор семян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Инновационный продукт и нет информации на рынке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3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72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7C2D1-0E13-C19B-C3CA-E38EFD9B6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5508C5-EA3B-BE82-9411-181694738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4" y="1524000"/>
            <a:ext cx="10058400" cy="4229100"/>
          </a:xfrm>
        </p:spPr>
        <p:txBody>
          <a:bodyPr>
            <a:noAutofit/>
          </a:bodyPr>
          <a:lstStyle/>
          <a:p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﻿По сравнению с обычными семенами морковки, мы предлагаем также на наши ленты и рулоны </a:t>
            </a:r>
            <a:r>
              <a:rPr lang="ru-RU" sz="27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нанести удобрения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что позволит нашим потребителям: не искать лучшие удобрения; не изучать пропорции нанесения удобрений; </a:t>
            </a:r>
            <a:r>
              <a:rPr lang="ru-RU" sz="27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тратить много времени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уходит на внесение тех или иных полезных веществ.</a:t>
            </a:r>
            <a:endParaRPr lang="ru-RU" sz="27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﻿По сравнению с джутовыми рулонами, мы предлагаем </a:t>
            </a:r>
            <a:r>
              <a:rPr lang="ru-RU" sz="27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 широкий ассортимент культур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именно морковь, свекла и т.д..</a:t>
            </a:r>
            <a:endParaRPr lang="ru-RU" sz="27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an Canvas: что это такое, как использовать модель, готовый шаблон с  примером заполнения | Calltouch.Блог">
            <a:extLst>
              <a:ext uri="{FF2B5EF4-FFF2-40B4-BE49-F238E27FC236}">
                <a16:creationId xmlns:a16="http://schemas.microsoft.com/office/drawing/2014/main" id="{B7039220-219E-847F-201C-364C4795B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97A559-9B08-BC6F-7BAF-43A676F82E53}"/>
              </a:ext>
            </a:extLst>
          </p:cNvPr>
          <p:cNvSpPr txBox="1"/>
          <p:nvPr/>
        </p:nvSpPr>
        <p:spPr>
          <a:xfrm>
            <a:off x="9557109" y="643950"/>
            <a:ext cx="2243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Дачники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пожилые люди которые выращивают овощи на своих участках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60BCC-0216-9D39-3A16-08E08A80672C}"/>
              </a:ext>
            </a:extLst>
          </p:cNvPr>
          <p:cNvSpPr txBox="1"/>
          <p:nvPr/>
        </p:nvSpPr>
        <p:spPr>
          <a:xfrm>
            <a:off x="292608" y="243840"/>
            <a:ext cx="215798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F2268-6E2E-4DDA-F1FE-C6D833979A69}"/>
              </a:ext>
            </a:extLst>
          </p:cNvPr>
          <p:cNvSpPr txBox="1"/>
          <p:nvPr/>
        </p:nvSpPr>
        <p:spPr>
          <a:xfrm>
            <a:off x="2603417" y="243839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6DDCDF-609C-9915-3B68-4727400A0C1B}"/>
              </a:ext>
            </a:extLst>
          </p:cNvPr>
          <p:cNvSpPr txBox="1"/>
          <p:nvPr/>
        </p:nvSpPr>
        <p:spPr>
          <a:xfrm>
            <a:off x="4938707" y="249296"/>
            <a:ext cx="227338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ценность продукта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49D94B-F154-678E-2F2C-3B926CB9D1B9}"/>
              </a:ext>
            </a:extLst>
          </p:cNvPr>
          <p:cNvSpPr txBox="1"/>
          <p:nvPr/>
        </p:nvSpPr>
        <p:spPr>
          <a:xfrm>
            <a:off x="7227207" y="247184"/>
            <a:ext cx="21579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Скрытое преимущество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EF170-1926-A96D-1328-1F31F14DA383}"/>
              </a:ext>
            </a:extLst>
          </p:cNvPr>
          <p:cNvSpPr txBox="1"/>
          <p:nvPr/>
        </p:nvSpPr>
        <p:spPr>
          <a:xfrm>
            <a:off x="9642596" y="268145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BC98C1-79BB-FCE6-A71B-A3C1A6A14BC5}"/>
              </a:ext>
            </a:extLst>
          </p:cNvPr>
          <p:cNvSpPr txBox="1"/>
          <p:nvPr/>
        </p:nvSpPr>
        <p:spPr>
          <a:xfrm>
            <a:off x="9574837" y="2700577"/>
            <a:ext cx="222574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потребители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AE1F5-4A67-4E1A-90C0-A4F1E68129A5}"/>
              </a:ext>
            </a:extLst>
          </p:cNvPr>
          <p:cNvSpPr txBox="1"/>
          <p:nvPr/>
        </p:nvSpPr>
        <p:spPr>
          <a:xfrm>
            <a:off x="4253023" y="25518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A50B85-1CEE-800C-DBEA-777CC2A721EA}"/>
              </a:ext>
            </a:extLst>
          </p:cNvPr>
          <p:cNvSpPr txBox="1"/>
          <p:nvPr/>
        </p:nvSpPr>
        <p:spPr>
          <a:xfrm>
            <a:off x="7235885" y="2367148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FE9859-9ACF-E518-3360-9F98D09FEBA1}"/>
              </a:ext>
            </a:extLst>
          </p:cNvPr>
          <p:cNvSpPr txBox="1"/>
          <p:nvPr/>
        </p:nvSpPr>
        <p:spPr>
          <a:xfrm>
            <a:off x="2620571" y="2367148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метрики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1E9242-28DC-5E5C-83A4-3DF01D505746}"/>
              </a:ext>
            </a:extLst>
          </p:cNvPr>
          <p:cNvSpPr txBox="1"/>
          <p:nvPr/>
        </p:nvSpPr>
        <p:spPr>
          <a:xfrm>
            <a:off x="292608" y="2646215"/>
            <a:ext cx="21579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альтернативы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6F0BD0-2BE6-40DF-432E-E10BC0B6538C}"/>
              </a:ext>
            </a:extLst>
          </p:cNvPr>
          <p:cNvSpPr txBox="1"/>
          <p:nvPr/>
        </p:nvSpPr>
        <p:spPr>
          <a:xfrm>
            <a:off x="292608" y="4468715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61601-9CF6-CBD8-4954-BF8408ACB0AC}"/>
              </a:ext>
            </a:extLst>
          </p:cNvPr>
          <p:cNvSpPr txBox="1"/>
          <p:nvPr/>
        </p:nvSpPr>
        <p:spPr>
          <a:xfrm>
            <a:off x="5864068" y="4468715"/>
            <a:ext cx="21579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прибыли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F34E87-34EA-D264-93B1-111099291334}"/>
              </a:ext>
            </a:extLst>
          </p:cNvPr>
          <p:cNvSpPr txBox="1"/>
          <p:nvPr/>
        </p:nvSpPr>
        <p:spPr>
          <a:xfrm>
            <a:off x="9642596" y="3107382"/>
            <a:ext cx="941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Дачники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1F163-A38D-C851-1949-B4E092B31284}"/>
              </a:ext>
            </a:extLst>
          </p:cNvPr>
          <p:cNvSpPr txBox="1"/>
          <p:nvPr/>
        </p:nvSpPr>
        <p:spPr>
          <a:xfrm>
            <a:off x="161693" y="603856"/>
            <a:ext cx="2370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1.Трудность при посадке семян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2ACA0B-B2AF-86B7-F8F2-9845BF310560}"/>
              </a:ext>
            </a:extLst>
          </p:cNvPr>
          <p:cNvSpPr txBox="1"/>
          <p:nvPr/>
        </p:nvSpPr>
        <p:spPr>
          <a:xfrm>
            <a:off x="155173" y="1203465"/>
            <a:ext cx="2295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Занимает слишком много времени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7CDAF3-26F4-5074-C4DA-29D76DBADEFB}"/>
              </a:ext>
            </a:extLst>
          </p:cNvPr>
          <p:cNvSpPr txBox="1"/>
          <p:nvPr/>
        </p:nvSpPr>
        <p:spPr>
          <a:xfrm>
            <a:off x="4890627" y="833889"/>
            <a:ext cx="2475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Удобность применения 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9B4F5E-BDA4-7A5A-4A2C-C9D15D72A666}"/>
              </a:ext>
            </a:extLst>
          </p:cNvPr>
          <p:cNvSpPr txBox="1"/>
          <p:nvPr/>
        </p:nvSpPr>
        <p:spPr>
          <a:xfrm>
            <a:off x="4914225" y="1134009"/>
            <a:ext cx="2321660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Экономия времени и сил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31FC57-3117-3621-7719-06DE2329D8B8}"/>
              </a:ext>
            </a:extLst>
          </p:cNvPr>
          <p:cNvSpPr txBox="1"/>
          <p:nvPr/>
        </p:nvSpPr>
        <p:spPr>
          <a:xfrm>
            <a:off x="4907922" y="1744883"/>
            <a:ext cx="2338951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Более широкий ассортимент по сравнению с конкурентами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391A6E-9FCF-54BA-7948-0DBE62ED7A23}"/>
              </a:ext>
            </a:extLst>
          </p:cNvPr>
          <p:cNvSpPr txBox="1"/>
          <p:nvPr/>
        </p:nvSpPr>
        <p:spPr>
          <a:xfrm>
            <a:off x="7267130" y="2703385"/>
            <a:ext cx="1986731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</a:t>
            </a:r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плейсы</a:t>
            </a:r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наш сайт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94A0DD-022C-513F-28FD-3708B941FCFA}"/>
              </a:ext>
            </a:extLst>
          </p:cNvPr>
          <p:cNvSpPr txBox="1"/>
          <p:nvPr/>
        </p:nvSpPr>
        <p:spPr>
          <a:xfrm>
            <a:off x="292608" y="3295855"/>
            <a:ext cx="183390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 в магазине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48AE1B-74DD-6D5D-1BEE-26688C5F383D}"/>
              </a:ext>
            </a:extLst>
          </p:cNvPr>
          <p:cNvSpPr txBox="1"/>
          <p:nvPr/>
        </p:nvSpPr>
        <p:spPr>
          <a:xfrm>
            <a:off x="161693" y="1804510"/>
            <a:ext cx="2772893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3.Нужно самостоятельно вносить удобрения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BE3CF6-868A-3745-4CFD-D8DB2697D827}"/>
              </a:ext>
            </a:extLst>
          </p:cNvPr>
          <p:cNvSpPr txBox="1"/>
          <p:nvPr/>
        </p:nvSpPr>
        <p:spPr>
          <a:xfrm>
            <a:off x="2562052" y="542626"/>
            <a:ext cx="2291149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Биоразлагаемые рулоны с семенами и удобрениями 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82BE21F5-1CBC-B084-68BA-2B87025EED9F}"/>
              </a:ext>
            </a:extLst>
          </p:cNvPr>
          <p:cNvSpPr txBox="1"/>
          <p:nvPr/>
        </p:nvSpPr>
        <p:spPr>
          <a:xfrm>
            <a:off x="7206997" y="808942"/>
            <a:ext cx="2503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 будущем продавать рулоны крупным компания и государствам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4068" y="4990011"/>
            <a:ext cx="5936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поток прибыли – продажа наших рулонов, предположительно </a:t>
            </a:r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826 000 </a:t>
            </a:r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в первый год 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608" y="5102966"/>
            <a:ext cx="4531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Предполагаемая сумма для запуска проекта около 4,5 млн рублей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20572" y="2650905"/>
            <a:ext cx="2232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прибыли полученный за сезон и количество проданных метров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2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8827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Воронка продаж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214" y="1193073"/>
            <a:ext cx="10058400" cy="5442857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контакта – размещение рекламы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авито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в группах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посвящённые сельскому хозяйству, где будет указано наше ценностное предложение.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потребностей – создание сайта, где будет указана основная информация о нашем продукте.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– демонстрация нашего продукта потенциальным покупателям и то, как он будет работать.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возражениями – работа с отзывами на нашем сайте, ответы на вопросы.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 – продажа товара через сайт.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5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585A8-8D9E-0416-B2DE-432320FD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340" y="-434109"/>
            <a:ext cx="11863660" cy="147781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 экономика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F89A5-D38A-BA76-8F63-14DBFE22B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340" y="1043709"/>
            <a:ext cx="11863660" cy="5814291"/>
          </a:xfrm>
        </p:spPr>
        <p:txBody>
          <a:bodyPr>
            <a:noAutofit/>
          </a:bodyPr>
          <a:lstStyle/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(Полуавтоматический дозатор семян - 56000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Механизм для внесения удобрений и основы - 56000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Прибор для прессовки - 44000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ленточный конвейер - 90000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- 246000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123000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/г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3/п -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2496000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/г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(40000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/м - менеджер и бухгалтер, 80000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/м - обслуживающий механизм персонал)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сырья -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00000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/г (на 22 500 м2)</a:t>
            </a:r>
            <a:endParaRPr lang="ru-RU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-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300000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/г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(25000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/м помещение для изготовки рулонов и склад).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 прочие расходы -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300000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/г</a:t>
            </a:r>
            <a:endParaRPr lang="ru-RU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Всего: 4 419 000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06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F11F20-44B3-90FB-2E38-8CA9278E8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проекта(продолжение)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30BB04-0230-B75D-DAB1-4E63B42C0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317" y="1779084"/>
            <a:ext cx="10965366" cy="5543550"/>
          </a:xfrm>
        </p:spPr>
        <p:txBody>
          <a:bodyPr>
            <a:noAutofit/>
          </a:bodyPr>
          <a:lstStyle/>
          <a:p>
            <a:r>
              <a:rPr lang="ru-RU" sz="2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Кемерово примерно 333830 человек занимаются огородничеством, а по результатам нашего опроса, около 55% из этого числа, а именно 183000 человек являются нашими потенциальными пользователями. Каждый огородник садит в среднем по 5-10 м2 моркови или свеклы. Цена одного метра нашего рулона будет в районе 200 рублей.</a:t>
            </a:r>
            <a:endParaRPr lang="ru-RU" sz="2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﻿</a:t>
            </a:r>
            <a:r>
              <a:rPr lang="ru-RU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будет </a:t>
            </a:r>
            <a:r>
              <a:rPr lang="ru-RU" sz="23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22 500 проданных </a:t>
            </a:r>
            <a:r>
              <a:rPr lang="ru-RU" sz="2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м2 рулонов в год.</a:t>
            </a:r>
            <a:endParaRPr lang="ru-RU" sz="2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﻿Предполагаемые продажи </a:t>
            </a:r>
            <a:r>
              <a:rPr lang="ru-RU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sz="23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40 000 м2 </a:t>
            </a:r>
            <a:r>
              <a:rPr lang="ru-RU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рулонов в год,</a:t>
            </a:r>
            <a:r>
              <a:rPr lang="ru-RU" sz="2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 есть прибыль будет составлять около </a:t>
            </a:r>
            <a:r>
              <a:rPr lang="ru-RU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1 340 000</a:t>
            </a:r>
            <a:r>
              <a:rPr lang="ru-RU" sz="23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р/г</a:t>
            </a:r>
            <a:r>
              <a:rPr lang="ru-RU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72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493" y="2857436"/>
            <a:ext cx="24411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– директор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Шестухин Алексей Андреевич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(ТМ-22-1)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2690" y="2857436"/>
            <a:ext cx="21423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Зам. Лидер -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Франкель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Артем Романович (ТГ-22-1)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90880" y="2765157"/>
            <a:ext cx="24828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Креативный директор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Марабян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Оганес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Андраникович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(ТМ-22-2)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41121" y="2857436"/>
            <a:ext cx="26735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 - Рогов Данил Александрович (ТМ-22-2)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9AC339B3-1977-432A-ABE3-809FBCAC7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6" y="792380"/>
            <a:ext cx="1283517" cy="200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56E1F5F-A26C-44CB-A959-7F579FB56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690" y="855149"/>
            <a:ext cx="1763432" cy="19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2F9F6A90-2CE8-46A8-8A92-2175DDB71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64" y="838256"/>
            <a:ext cx="1283517" cy="194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2E2AD20-5418-4743-B860-96FEB1F8E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438" b="99938" l="13417" r="68500">
                        <a14:foregroundMark x1="52417" y1="30125" x2="30000" y2="82375"/>
                        <a14:foregroundMark x1="30000" y1="82375" x2="50500" y2="99750"/>
                        <a14:foregroundMark x1="50500" y1="99750" x2="46000" y2="74938"/>
                        <a14:foregroundMark x1="46000" y1="74938" x2="68583" y2="56125"/>
                        <a14:foregroundMark x1="60974" y1="35676" x2="59583" y2="31938"/>
                        <a14:foregroundMark x1="68583" y1="56125" x2="64153" y2="44220"/>
                        <a14:foregroundMark x1="59583" y1="31938" x2="60000" y2="36250"/>
                        <a14:foregroundMark x1="44833" y1="34063" x2="48583" y2="24438"/>
                        <a14:foregroundMark x1="27667" y1="78875" x2="22417" y2="99938"/>
                        <a14:foregroundMark x1="15333" y1="91188" x2="13417" y2="89000"/>
                        <a14:foregroundMark x1="43833" y1="34500" x2="47667" y2="24875"/>
                        <a14:backgroundMark x1="24333" y1="79750" x2="19083" y2="75375"/>
                        <a14:backgroundMark x1="55750" y1="98625" x2="69083" y2="98188"/>
                        <a14:backgroundMark x1="64750" y1="95125" x2="64333" y2="97313"/>
                        <a14:backgroundMark x1="66250" y1="93375" x2="65750" y2="89438"/>
                        <a14:backgroundMark x1="58583" y1="96000" x2="65250" y2="89875"/>
                        <a14:backgroundMark x1="59583" y1="37125" x2="65250" y2="43750"/>
                        <a14:backgroundMark x1="59583" y1="36250" x2="62417" y2="37563"/>
                        <a14:backgroundMark x1="32917" y1="91625" x2="34333" y2="91625"/>
                        <a14:backgroundMark x1="39083" y1="98188" x2="38583" y2="96875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78" t="17820" r="25227"/>
          <a:stretch/>
        </p:blipFill>
        <p:spPr bwMode="auto">
          <a:xfrm>
            <a:off x="10129412" y="1154997"/>
            <a:ext cx="1159563" cy="16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27D0CD-F14C-49EC-A822-B4CE29AF4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911659" y="1148341"/>
            <a:ext cx="1159563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8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9144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Дальнейшие действия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614" y="1524000"/>
            <a:ext cx="10058400" cy="42291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МВП продукта. Эксперименты и выявления лучшего состава в рабочий для продукта сезон. Примерные затраты на удобрения, на сенажи, на грунт и землю, на участок, на семена 50 000 рублей.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3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</TotalTime>
  <Words>944</Words>
  <Application>Microsoft Office PowerPoint</Application>
  <PresentationFormat>Широкоэкранный</PresentationFormat>
  <Paragraphs>115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Segoe Print</vt:lpstr>
      <vt:lpstr>Times New Roman</vt:lpstr>
      <vt:lpstr>Природа 16 х 9</vt:lpstr>
      <vt:lpstr>Семенные рулоны</vt:lpstr>
      <vt:lpstr>В чем суть нашего проекта ?</vt:lpstr>
      <vt:lpstr>Решение</vt:lpstr>
      <vt:lpstr>Презентация PowerPoint</vt:lpstr>
      <vt:lpstr>Целевая аудитория </vt:lpstr>
      <vt:lpstr>Объём рынка</vt:lpstr>
      <vt:lpstr>Аналоги решения</vt:lpstr>
      <vt:lpstr>Конкуренты</vt:lpstr>
      <vt:lpstr>Конкурентные преимущества </vt:lpstr>
      <vt:lpstr>Презентация PowerPoint</vt:lpstr>
      <vt:lpstr>Воронка продаж </vt:lpstr>
      <vt:lpstr>Результаты исследования: экономика проекта </vt:lpstr>
      <vt:lpstr>Экономика проекта(продолжение)</vt:lpstr>
      <vt:lpstr>Презентация PowerPoint</vt:lpstr>
      <vt:lpstr>Дальнейшие действия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Оганес Марабян</dc:creator>
  <cp:lastModifiedBy>Алексей Шестухин</cp:lastModifiedBy>
  <cp:revision>46</cp:revision>
  <dcterms:created xsi:type="dcterms:W3CDTF">2016-08-25T01:25:58Z</dcterms:created>
  <dcterms:modified xsi:type="dcterms:W3CDTF">2023-12-04T07:27:16Z</dcterms:modified>
</cp:coreProperties>
</file>