
<file path=[Content_Types].xml><?xml version="1.0" encoding="utf-8"?>
<Types xmlns="http://schemas.openxmlformats.org/package/2006/content-types">
  <Default Extension="png" ContentType="image/pn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18C80-A029-4BDD-B862-91AE51D492B0}">
  <a:tblStyle styleId="{C0818C80-A029-4BDD-B862-91AE51D492B0}"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6" autoAdjust="0"/>
    <p:restoredTop sz="94660"/>
  </p:normalViewPr>
  <p:slideViewPr>
    <p:cSldViewPr snapToGrid="0">
      <p:cViewPr varScale="1">
        <p:scale>
          <a:sx n="145" d="100"/>
          <a:sy n="145" d="100"/>
        </p:scale>
        <p:origin x="858"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03821410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1: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0741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8209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5573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p4: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239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p5: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95821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6: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678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1" name="Google Shape;191;p7: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7501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8: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1125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p9: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668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63575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8739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2: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923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0" name="Google Shape;270;p13: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090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56817" y="1257881"/>
            <a:ext cx="4655700" cy="841800"/>
          </a:xfrm>
          <a:prstGeom prst="rect">
            <a:avLst/>
          </a:prstGeom>
          <a:noFill/>
          <a:ln>
            <a:noFill/>
          </a:ln>
        </p:spPr>
        <p:txBody>
          <a:bodyPr spcFirstLastPara="1" wrap="square" lIns="91425" tIns="91425" rIns="91425" bIns="91425" anchor="ctr" anchorCtr="0">
            <a:spAutoFit/>
          </a:bodyPr>
          <a:lstStyle>
            <a:lvl1pPr lvl="0" algn="l">
              <a:lnSpc>
                <a:spcPct val="100000"/>
              </a:lnSpc>
              <a:spcBef>
                <a:spcPts val="0"/>
              </a:spcBef>
              <a:spcAft>
                <a:spcPts val="0"/>
              </a:spcAft>
              <a:buClr>
                <a:srgbClr val="8F00FF"/>
              </a:buClr>
              <a:buSzPts val="27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a:endParaRPr/>
          </a:p>
        </p:txBody>
      </p:sp>
      <p:sp>
        <p:nvSpPr>
          <p:cNvPr id="11" name="Google Shape;11;p2"/>
          <p:cNvSpPr txBox="1">
            <a:spLocks noGrp="1"/>
          </p:cNvSpPr>
          <p:nvPr>
            <p:ph type="body" idx="1"/>
          </p:nvPr>
        </p:nvSpPr>
        <p:spPr>
          <a:xfrm>
            <a:off x="456818" y="2340281"/>
            <a:ext cx="7993200" cy="20625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guide id="2" orient="horz" pos="80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432332" y="445031"/>
            <a:ext cx="79761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700"/>
              <a:buFont typeface="Raleway SemiBold"/>
              <a:buNone/>
              <a:defRPr b="0">
                <a:latin typeface="Raleway SemiBold"/>
                <a:ea typeface="Raleway SemiBold"/>
                <a:cs typeface="Raleway SemiBold"/>
                <a:sym typeface="Raleway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 name="Google Shape;14;p3"/>
          <p:cNvSpPr txBox="1">
            <a:spLocks noGrp="1"/>
          </p:cNvSpPr>
          <p:nvPr>
            <p:ph type="body" idx="1"/>
          </p:nvPr>
        </p:nvSpPr>
        <p:spPr>
          <a:xfrm>
            <a:off x="432332" y="1152469"/>
            <a:ext cx="8400000" cy="34164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Clr>
                <a:schemeClr val="dk1"/>
              </a:buClr>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15:clr>
            <a:srgbClr val="E46962"/>
          </p15:clr>
        </p15:guide>
        <p15:guide id="2" pos="272">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441819" y="1465988"/>
            <a:ext cx="3813600" cy="1173600"/>
          </a:xfrm>
          <a:prstGeom prst="rect">
            <a:avLst/>
          </a:prstGeom>
          <a:noFill/>
          <a:ln>
            <a:noFill/>
          </a:ln>
        </p:spPr>
        <p:txBody>
          <a:bodyPr spcFirstLastPara="1" wrap="square" lIns="91425" tIns="91425" rIns="91425" bIns="91425" anchor="b" anchorCtr="0">
            <a:spAutoFit/>
          </a:bodyPr>
          <a:lstStyle>
            <a:lvl1pPr lvl="0" algn="l">
              <a:lnSpc>
                <a:spcPct val="100000"/>
              </a:lnSpc>
              <a:spcBef>
                <a:spcPts val="0"/>
              </a:spcBef>
              <a:spcAft>
                <a:spcPts val="0"/>
              </a:spcAft>
              <a:buClr>
                <a:srgbClr val="9900FF"/>
              </a:buClr>
              <a:buSzPts val="3000"/>
              <a:buNone/>
              <a:defRPr sz="3000">
                <a:solidFill>
                  <a:srgbClr val="9900FF"/>
                </a:solidFill>
              </a:defRPr>
            </a:lvl1pPr>
            <a:lvl2pPr lvl="1"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2pPr>
            <a:lvl3pPr lvl="2"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3pPr>
            <a:lvl4pPr lvl="3"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4pPr>
            <a:lvl5pPr lvl="4"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5pPr>
            <a:lvl6pPr lvl="5"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6pPr>
            <a:lvl7pPr lvl="6"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7pPr>
            <a:lvl8pPr lvl="7"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8pPr>
            <a:lvl9pPr lvl="8" algn="ctr">
              <a:lnSpc>
                <a:spcPct val="100000"/>
              </a:lnSpc>
              <a:spcBef>
                <a:spcPts val="0"/>
              </a:spcBef>
              <a:spcAft>
                <a:spcPts val="0"/>
              </a:spcAft>
              <a:buClr>
                <a:srgbClr val="9900FF"/>
              </a:buClr>
              <a:buSzPts val="3000"/>
              <a:buFont typeface="Raleway"/>
              <a:buNone/>
              <a:defRPr sz="3000" b="1">
                <a:solidFill>
                  <a:srgbClr val="9900FF"/>
                </a:solidFill>
                <a:latin typeface="Raleway"/>
                <a:ea typeface="Raleway"/>
                <a:cs typeface="Raleway"/>
                <a:sym typeface="Raleway"/>
              </a:defRPr>
            </a:lvl9pPr>
          </a:lstStyle>
          <a:p>
            <a:endParaRPr/>
          </a:p>
        </p:txBody>
      </p:sp>
      <p:sp>
        <p:nvSpPr>
          <p:cNvPr id="17" name="Google Shape;17;p4"/>
          <p:cNvSpPr txBox="1">
            <a:spLocks noGrp="1"/>
          </p:cNvSpPr>
          <p:nvPr>
            <p:ph type="subTitle" idx="1"/>
          </p:nvPr>
        </p:nvSpPr>
        <p:spPr>
          <a:xfrm>
            <a:off x="441819" y="2812219"/>
            <a:ext cx="4269300" cy="21858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1700"/>
              <a:buFont typeface="Raleway"/>
              <a:buNone/>
              <a:defRPr sz="1700">
                <a:latin typeface="Raleway"/>
                <a:ea typeface="Raleway"/>
                <a:cs typeface="Raleway"/>
                <a:sym typeface="Raleway"/>
              </a:defRPr>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18" name="Google Shape;18;p4"/>
          <p:cNvSpPr txBox="1">
            <a:spLocks noGrp="1"/>
          </p:cNvSpPr>
          <p:nvPr>
            <p:ph type="sldNum" idx="12"/>
          </p:nvPr>
        </p:nvSpPr>
        <p:spPr>
          <a:xfrm>
            <a:off x="-106904" y="4724286"/>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latin typeface="Raleway"/>
              <a:ea typeface="Raleway"/>
              <a:cs typeface="Raleway"/>
              <a:sym typeface="Raleway"/>
            </a:endParaRPr>
          </a:p>
        </p:txBody>
      </p:sp>
      <p:sp>
        <p:nvSpPr>
          <p:cNvPr id="19" name="Google Shape;19;p4"/>
          <p:cNvSpPr txBox="1"/>
          <p:nvPr/>
        </p:nvSpPr>
        <p:spPr>
          <a:xfrm>
            <a:off x="545478" y="3499856"/>
            <a:ext cx="4044900" cy="2925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Raleway"/>
              <a:ea typeface="Raleway"/>
              <a:cs typeface="Raleway"/>
              <a:sym typeface="Raleway"/>
            </a:endParaRPr>
          </a:p>
        </p:txBody>
      </p:sp>
    </p:spTree>
  </p:cSld>
  <p:clrMapOvr>
    <a:masterClrMapping/>
  </p:clrMapOvr>
  <p:extLst>
    <p:ext uri="{DCECCB84-F9BA-43D5-87BE-67443E8EF086}">
      <p15:sldGuideLst xmlns:p15="http://schemas.microsoft.com/office/powerpoint/2012/main">
        <p15:guide id="1" pos="278">
          <p15:clr>
            <a:srgbClr val="E46962"/>
          </p15:clr>
        </p15:guide>
        <p15:guide id="2" orient="horz" pos="923">
          <p15:clr>
            <a:srgbClr val="E46962"/>
          </p15:clr>
        </p15:guide>
        <p15:guide id="3" pos="296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Ваш макет 1">
  <p:cSld name="CUSTOM">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32332" y="1957500"/>
            <a:ext cx="6181800" cy="13974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3000"/>
              <a:buFont typeface="Raleway SemiBold"/>
              <a:buNone/>
              <a:defRPr sz="3000" b="0">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
        <p:nvSpPr>
          <p:cNvPr id="22" name="Google Shape;22;p5"/>
          <p:cNvSpPr/>
          <p:nvPr/>
        </p:nvSpPr>
        <p:spPr>
          <a:xfrm>
            <a:off x="432332" y="1258838"/>
            <a:ext cx="1038900" cy="515100"/>
          </a:xfrm>
          <a:prstGeom prst="rect">
            <a:avLst/>
          </a:prstGeom>
          <a:solidFill>
            <a:srgbClr val="FD493D"/>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aleway"/>
              <a:ea typeface="Raleway"/>
              <a:cs typeface="Raleway"/>
              <a:sym typeface="Raleway"/>
            </a:endParaRPr>
          </a:p>
        </p:txBody>
      </p:sp>
      <p:sp>
        <p:nvSpPr>
          <p:cNvPr id="23" name="Google Shape;23;p5"/>
          <p:cNvSpPr txBox="1">
            <a:spLocks noGrp="1"/>
          </p:cNvSpPr>
          <p:nvPr>
            <p:ph type="title" idx="2"/>
          </p:nvPr>
        </p:nvSpPr>
        <p:spPr>
          <a:xfrm>
            <a:off x="432332" y="1221750"/>
            <a:ext cx="6181800" cy="8439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Clr>
                <a:schemeClr val="lt1"/>
              </a:buClr>
              <a:buSzPts val="2200"/>
              <a:buFont typeface="Raleway SemiBold"/>
              <a:buNone/>
              <a:defRPr sz="2200" b="0">
                <a:solidFill>
                  <a:schemeClr val="lt1"/>
                </a:solidFill>
                <a:latin typeface="Raleway SemiBold"/>
                <a:ea typeface="Raleway SemiBold"/>
                <a:cs typeface="Raleway SemiBold"/>
                <a:sym typeface="Raleway SemiBold"/>
              </a:defRPr>
            </a:lvl1pPr>
            <a:lvl2pPr lvl="1"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2pPr>
            <a:lvl3pPr lvl="2"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3pPr>
            <a:lvl4pPr lvl="3"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4pPr>
            <a:lvl5pPr lvl="4"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5pPr>
            <a:lvl6pPr lvl="5"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6pPr>
            <a:lvl7pPr lvl="6"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7pPr>
            <a:lvl8pPr lvl="7"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8pPr>
            <a:lvl9pPr lvl="8" algn="l">
              <a:lnSpc>
                <a:spcPct val="100000"/>
              </a:lnSpc>
              <a:spcBef>
                <a:spcPts val="0"/>
              </a:spcBef>
              <a:spcAft>
                <a:spcPts val="0"/>
              </a:spcAft>
              <a:buSzPts val="3000"/>
              <a:buFont typeface="Raleway SemiBold"/>
              <a:buNone/>
              <a:defRPr sz="3000">
                <a:latin typeface="Raleway SemiBold"/>
                <a:ea typeface="Raleway SemiBold"/>
                <a:cs typeface="Raleway SemiBold"/>
                <a:sym typeface="Raleway SemiBold"/>
              </a:defRPr>
            </a:lvl9pPr>
          </a:lstStyle>
          <a:p>
            <a:endParaRPr/>
          </a:p>
        </p:txBody>
      </p:sp>
    </p:spTree>
  </p:cSld>
  <p:clrMapOvr>
    <a:masterClrMapping/>
  </p:clrMapOvr>
  <p:extLst>
    <p:ext uri="{DCECCB84-F9BA-43D5-87BE-67443E8EF086}">
      <p15:sldGuideLst xmlns:p15="http://schemas.microsoft.com/office/powerpoint/2012/main">
        <p15:guide id="1" pos="272">
          <p15:clr>
            <a:srgbClr val="E46962"/>
          </p15:clr>
        </p15:guide>
        <p15:guide id="2" orient="horz" pos="79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sldNum" idx="12"/>
          </p:nvPr>
        </p:nvSpPr>
        <p:spPr>
          <a:xfrm>
            <a:off x="8556784" y="4749851"/>
            <a:ext cx="548700" cy="384900"/>
          </a:xfrm>
          <a:prstGeom prst="rect">
            <a:avLst/>
          </a:prstGeom>
          <a:noFill/>
          <a:ln>
            <a:noFill/>
          </a:ln>
        </p:spPr>
        <p:txBody>
          <a:bodyPr spcFirstLastPara="1" wrap="square" lIns="91425" tIns="91425" rIns="91425" bIns="91425" anchor="t" anchorCtr="0">
            <a:sp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32C40"/>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7"/>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8"/>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31" name="Google Shape;31;p8"/>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32" name="Google Shape;32;p8"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1_Title and body 2">
    <p:spTree>
      <p:nvGrpSpPr>
        <p:cNvPr id="1" name="Shape 33"/>
        <p:cNvGrpSpPr/>
        <p:nvPr/>
      </p:nvGrpSpPr>
      <p:grpSpPr>
        <a:xfrm>
          <a:off x="0" y="0"/>
          <a:ext cx="0" cy="0"/>
          <a:chOff x="0" y="0"/>
          <a:chExt cx="0" cy="0"/>
        </a:xfrm>
      </p:grpSpPr>
      <p:pic>
        <p:nvPicPr>
          <p:cNvPr id="34" name="Google Shape;34;p9"/>
          <p:cNvPicPr preferRelativeResize="0"/>
          <p:nvPr/>
        </p:nvPicPr>
        <p:blipFill rotWithShape="1">
          <a:blip r:embed="rId2">
            <a:alphaModFix/>
          </a:blip>
          <a:srcRect t="1755" r="2181" b="4320"/>
          <a:stretch/>
        </p:blipFill>
        <p:spPr>
          <a:xfrm>
            <a:off x="5397690" y="0"/>
            <a:ext cx="3746309" cy="5143971"/>
          </a:xfrm>
          <a:prstGeom prst="rect">
            <a:avLst/>
          </a:prstGeom>
          <a:noFill/>
          <a:ln>
            <a:noFill/>
          </a:ln>
        </p:spPr>
      </p:pic>
      <p:pic>
        <p:nvPicPr>
          <p:cNvPr id="35" name="Google Shape;35;p9"/>
          <p:cNvPicPr preferRelativeResize="0"/>
          <p:nvPr/>
        </p:nvPicPr>
        <p:blipFill rotWithShape="1">
          <a:blip r:embed="rId3">
            <a:alphaModFix amt="32000"/>
          </a:blip>
          <a:srcRect/>
          <a:stretch/>
        </p:blipFill>
        <p:spPr>
          <a:xfrm>
            <a:off x="132603" y="4283434"/>
            <a:ext cx="1314430" cy="797924"/>
          </a:xfrm>
          <a:prstGeom prst="rect">
            <a:avLst/>
          </a:prstGeom>
          <a:noFill/>
          <a:ln>
            <a:noFill/>
          </a:ln>
        </p:spPr>
      </p:pic>
      <p:sp>
        <p:nvSpPr>
          <p:cNvPr id="36" name="Google Shape;36;p9"/>
          <p:cNvSpPr txBox="1">
            <a:spLocks noGrp="1"/>
          </p:cNvSpPr>
          <p:nvPr>
            <p:ph type="title"/>
          </p:nvPr>
        </p:nvSpPr>
        <p:spPr>
          <a:xfrm>
            <a:off x="311700" y="154338"/>
            <a:ext cx="64848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9"/>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38" name="Google Shape;38;p9"/>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39" name="Google Shape;39;p9" descr="E:\-=Tanya=-\2035 Работа\-=Айдентика 2035=-\лого университета\Univer20_35_RGB.emf"/>
          <p:cNvPicPr preferRelativeResize="0"/>
          <p:nvPr/>
        </p:nvPicPr>
        <p:blipFill rotWithShape="1">
          <a:blip r:embed="rId4">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2">
  <p:cSld name="1_Title and body 3">
    <p:spTree>
      <p:nvGrpSpPr>
        <p:cNvPr id="1" name="Shape 40"/>
        <p:cNvGrpSpPr/>
        <p:nvPr/>
      </p:nvGrpSpPr>
      <p:grpSpPr>
        <a:xfrm>
          <a:off x="0" y="0"/>
          <a:ext cx="0" cy="0"/>
          <a:chOff x="0" y="0"/>
          <a:chExt cx="0" cy="0"/>
        </a:xfrm>
      </p:grpSpPr>
      <p:pic>
        <p:nvPicPr>
          <p:cNvPr id="41" name="Google Shape;41;p10"/>
          <p:cNvPicPr preferRelativeResize="0"/>
          <p:nvPr/>
        </p:nvPicPr>
        <p:blipFill rotWithShape="1">
          <a:blip r:embed="rId2">
            <a:alphaModFix/>
          </a:blip>
          <a:srcRect/>
          <a:stretch/>
        </p:blipFill>
        <p:spPr>
          <a:xfrm rot="-5400000">
            <a:off x="391827" y="-157074"/>
            <a:ext cx="1277952" cy="1827647"/>
          </a:xfrm>
          <a:prstGeom prst="rect">
            <a:avLst/>
          </a:prstGeom>
          <a:noFill/>
          <a:ln>
            <a:noFill/>
          </a:ln>
        </p:spPr>
      </p:pic>
      <p:sp>
        <p:nvSpPr>
          <p:cNvPr id="42" name="Google Shape;42;p10"/>
          <p:cNvSpPr txBox="1">
            <a:spLocks noGrp="1"/>
          </p:cNvSpPr>
          <p:nvPr>
            <p:ph type="title"/>
          </p:nvPr>
        </p:nvSpPr>
        <p:spPr>
          <a:xfrm>
            <a:off x="311700" y="154338"/>
            <a:ext cx="8520600" cy="3105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sz="1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3" name="Google Shape;43;p10"/>
          <p:cNvSpPr txBox="1">
            <a:spLocks noGrp="1"/>
          </p:cNvSpPr>
          <p:nvPr>
            <p:ph type="body" idx="1"/>
          </p:nvPr>
        </p:nvSpPr>
        <p:spPr>
          <a:xfrm>
            <a:off x="311700" y="801407"/>
            <a:ext cx="8520600" cy="3416400"/>
          </a:xfrm>
          <a:prstGeom prst="rect">
            <a:avLst/>
          </a:prstGeom>
          <a:noFill/>
          <a:ln>
            <a:noFill/>
          </a:ln>
        </p:spPr>
        <p:txBody>
          <a:bodyPr spcFirstLastPara="1" wrap="square" lIns="58300" tIns="58300" rIns="58300" bIns="58300"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400"/>
              </a:spcBef>
              <a:spcAft>
                <a:spcPts val="0"/>
              </a:spcAft>
              <a:buSzPts val="1400"/>
              <a:buChar char="○"/>
              <a:defRPr/>
            </a:lvl2pPr>
            <a:lvl3pPr marL="1371600" lvl="2" indent="-317500" algn="l">
              <a:lnSpc>
                <a:spcPct val="115000"/>
              </a:lnSpc>
              <a:spcBef>
                <a:spcPts val="1400"/>
              </a:spcBef>
              <a:spcAft>
                <a:spcPts val="0"/>
              </a:spcAft>
              <a:buSzPts val="1400"/>
              <a:buChar char="■"/>
              <a:defRPr/>
            </a:lvl3pPr>
            <a:lvl4pPr marL="1828800" lvl="3" indent="-317500" algn="l">
              <a:lnSpc>
                <a:spcPct val="115000"/>
              </a:lnSpc>
              <a:spcBef>
                <a:spcPts val="1400"/>
              </a:spcBef>
              <a:spcAft>
                <a:spcPts val="0"/>
              </a:spcAft>
              <a:buSzPts val="1400"/>
              <a:buChar char="●"/>
              <a:defRPr/>
            </a:lvl4pPr>
            <a:lvl5pPr marL="2286000" lvl="4" indent="-317500" algn="l">
              <a:lnSpc>
                <a:spcPct val="115000"/>
              </a:lnSpc>
              <a:spcBef>
                <a:spcPts val="1400"/>
              </a:spcBef>
              <a:spcAft>
                <a:spcPts val="0"/>
              </a:spcAft>
              <a:buSzPts val="1400"/>
              <a:buChar char="○"/>
              <a:defRPr/>
            </a:lvl5pPr>
            <a:lvl6pPr marL="2743200" lvl="5" indent="-317500" algn="l">
              <a:lnSpc>
                <a:spcPct val="115000"/>
              </a:lnSpc>
              <a:spcBef>
                <a:spcPts val="1400"/>
              </a:spcBef>
              <a:spcAft>
                <a:spcPts val="0"/>
              </a:spcAft>
              <a:buSzPts val="1400"/>
              <a:buChar char="■"/>
              <a:defRPr/>
            </a:lvl6pPr>
            <a:lvl7pPr marL="3200400" lvl="6" indent="-317500" algn="l">
              <a:lnSpc>
                <a:spcPct val="115000"/>
              </a:lnSpc>
              <a:spcBef>
                <a:spcPts val="1400"/>
              </a:spcBef>
              <a:spcAft>
                <a:spcPts val="0"/>
              </a:spcAft>
              <a:buSzPts val="1400"/>
              <a:buChar char="●"/>
              <a:defRPr/>
            </a:lvl7pPr>
            <a:lvl8pPr marL="3657600" lvl="7" indent="-317500" algn="l">
              <a:lnSpc>
                <a:spcPct val="115000"/>
              </a:lnSpc>
              <a:spcBef>
                <a:spcPts val="1400"/>
              </a:spcBef>
              <a:spcAft>
                <a:spcPts val="0"/>
              </a:spcAft>
              <a:buSzPts val="1400"/>
              <a:buChar char="○"/>
              <a:defRPr/>
            </a:lvl8pPr>
            <a:lvl9pPr marL="4114800" lvl="8" indent="-317500" algn="l">
              <a:lnSpc>
                <a:spcPct val="115000"/>
              </a:lnSpc>
              <a:spcBef>
                <a:spcPts val="1400"/>
              </a:spcBef>
              <a:spcAft>
                <a:spcPts val="1400"/>
              </a:spcAft>
              <a:buSzPts val="1400"/>
              <a:buChar char="■"/>
              <a:defRPr/>
            </a:lvl9pPr>
          </a:lstStyle>
          <a:p>
            <a:endParaRPr/>
          </a:p>
        </p:txBody>
      </p:sp>
      <p:sp>
        <p:nvSpPr>
          <p:cNvPr id="44" name="Google Shape;44;p10"/>
          <p:cNvSpPr txBox="1">
            <a:spLocks noGrp="1"/>
          </p:cNvSpPr>
          <p:nvPr>
            <p:ph type="sldNum" idx="12"/>
          </p:nvPr>
        </p:nvSpPr>
        <p:spPr>
          <a:xfrm>
            <a:off x="8117013" y="4869477"/>
            <a:ext cx="790200" cy="212700"/>
          </a:xfrm>
          <a:prstGeom prst="rect">
            <a:avLst/>
          </a:prstGeom>
          <a:noFill/>
          <a:ln>
            <a:noFill/>
          </a:ln>
        </p:spPr>
        <p:txBody>
          <a:bodyPr spcFirstLastPara="1" wrap="square" lIns="58300" tIns="29150" rIns="58300" bIns="2915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45" name="Google Shape;45;p10" descr="E:\-=Tanya=-\2035 Работа\-=Айдентика 2035=-\лого университета\Univer20_35_RGB.emf"/>
          <p:cNvPicPr preferRelativeResize="0"/>
          <p:nvPr/>
        </p:nvPicPr>
        <p:blipFill rotWithShape="1">
          <a:blip r:embed="rId3">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6"/>
        <p:cNvGrpSpPr/>
        <p:nvPr/>
      </p:nvGrpSpPr>
      <p:grpSpPr>
        <a:xfrm>
          <a:off x="0" y="0"/>
          <a:ext cx="0" cy="0"/>
          <a:chOff x="0" y="0"/>
          <a:chExt cx="0" cy="0"/>
        </a:xfrm>
      </p:grpSpPr>
      <p:sp>
        <p:nvSpPr>
          <p:cNvPr id="47" name="Google Shape;47;p11"/>
          <p:cNvSpPr txBox="1">
            <a:spLocks noGrp="1"/>
          </p:cNvSpPr>
          <p:nvPr>
            <p:ph type="title"/>
          </p:nvPr>
        </p:nvSpPr>
        <p:spPr>
          <a:xfrm>
            <a:off x="311700" y="445025"/>
            <a:ext cx="8520600" cy="572700"/>
          </a:xfrm>
          <a:prstGeom prst="rect">
            <a:avLst/>
          </a:prstGeom>
          <a:noFill/>
          <a:ln>
            <a:noFill/>
          </a:ln>
        </p:spPr>
        <p:txBody>
          <a:bodyPr spcFirstLastPara="1" wrap="square" lIns="58300" tIns="58300" rIns="58300" bIns="58300"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8" name="Google Shape;48;p11"/>
          <p:cNvSpPr txBox="1">
            <a:spLocks noGrp="1"/>
          </p:cNvSpPr>
          <p:nvPr>
            <p:ph type="body" idx="1"/>
          </p:nvPr>
        </p:nvSpPr>
        <p:spPr>
          <a:xfrm>
            <a:off x="3117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49" name="Google Shape;49;p11"/>
          <p:cNvSpPr txBox="1">
            <a:spLocks noGrp="1"/>
          </p:cNvSpPr>
          <p:nvPr>
            <p:ph type="body" idx="2"/>
          </p:nvPr>
        </p:nvSpPr>
        <p:spPr>
          <a:xfrm>
            <a:off x="4832400" y="1152475"/>
            <a:ext cx="3999900" cy="3416400"/>
          </a:xfrm>
          <a:prstGeom prst="rect">
            <a:avLst/>
          </a:prstGeom>
          <a:noFill/>
          <a:ln>
            <a:noFill/>
          </a:ln>
        </p:spPr>
        <p:txBody>
          <a:bodyPr spcFirstLastPara="1" wrap="square" lIns="58300" tIns="58300" rIns="58300" bIns="58300" anchor="t" anchorCtr="0">
            <a:noAutofit/>
          </a:bodyPr>
          <a:lstStyle>
            <a:lvl1pPr marL="457200" lvl="0" indent="-317500" algn="l">
              <a:lnSpc>
                <a:spcPct val="115000"/>
              </a:lnSpc>
              <a:spcBef>
                <a:spcPts val="0"/>
              </a:spcBef>
              <a:spcAft>
                <a:spcPts val="0"/>
              </a:spcAft>
              <a:buSzPts val="1400"/>
              <a:buChar char="●"/>
              <a:defRPr sz="1200"/>
            </a:lvl1pPr>
            <a:lvl2pPr marL="914400" lvl="1" indent="-304800" algn="l">
              <a:lnSpc>
                <a:spcPct val="115000"/>
              </a:lnSpc>
              <a:spcBef>
                <a:spcPts val="1400"/>
              </a:spcBef>
              <a:spcAft>
                <a:spcPts val="0"/>
              </a:spcAft>
              <a:buSzPts val="1200"/>
              <a:buChar char="○"/>
              <a:defRPr sz="1100"/>
            </a:lvl2pPr>
            <a:lvl3pPr marL="1371600" lvl="2" indent="-304800" algn="l">
              <a:lnSpc>
                <a:spcPct val="115000"/>
              </a:lnSpc>
              <a:spcBef>
                <a:spcPts val="1400"/>
              </a:spcBef>
              <a:spcAft>
                <a:spcPts val="0"/>
              </a:spcAft>
              <a:buSzPts val="1200"/>
              <a:buChar char="■"/>
              <a:defRPr sz="1100"/>
            </a:lvl3pPr>
            <a:lvl4pPr marL="1828800" lvl="3" indent="-304800" algn="l">
              <a:lnSpc>
                <a:spcPct val="115000"/>
              </a:lnSpc>
              <a:spcBef>
                <a:spcPts val="1400"/>
              </a:spcBef>
              <a:spcAft>
                <a:spcPts val="0"/>
              </a:spcAft>
              <a:buSzPts val="1200"/>
              <a:buChar char="●"/>
              <a:defRPr sz="1100"/>
            </a:lvl4pPr>
            <a:lvl5pPr marL="2286000" lvl="4" indent="-304800" algn="l">
              <a:lnSpc>
                <a:spcPct val="115000"/>
              </a:lnSpc>
              <a:spcBef>
                <a:spcPts val="1400"/>
              </a:spcBef>
              <a:spcAft>
                <a:spcPts val="0"/>
              </a:spcAft>
              <a:buSzPts val="1200"/>
              <a:buChar char="○"/>
              <a:defRPr sz="1100"/>
            </a:lvl5pPr>
            <a:lvl6pPr marL="2743200" lvl="5" indent="-304800" algn="l">
              <a:lnSpc>
                <a:spcPct val="115000"/>
              </a:lnSpc>
              <a:spcBef>
                <a:spcPts val="1400"/>
              </a:spcBef>
              <a:spcAft>
                <a:spcPts val="0"/>
              </a:spcAft>
              <a:buSzPts val="1200"/>
              <a:buChar char="■"/>
              <a:defRPr sz="1100"/>
            </a:lvl6pPr>
            <a:lvl7pPr marL="3200400" lvl="6" indent="-304800" algn="l">
              <a:lnSpc>
                <a:spcPct val="115000"/>
              </a:lnSpc>
              <a:spcBef>
                <a:spcPts val="1400"/>
              </a:spcBef>
              <a:spcAft>
                <a:spcPts val="0"/>
              </a:spcAft>
              <a:buSzPts val="1200"/>
              <a:buChar char="●"/>
              <a:defRPr sz="1100"/>
            </a:lvl7pPr>
            <a:lvl8pPr marL="3657600" lvl="7" indent="-304800" algn="l">
              <a:lnSpc>
                <a:spcPct val="115000"/>
              </a:lnSpc>
              <a:spcBef>
                <a:spcPts val="1400"/>
              </a:spcBef>
              <a:spcAft>
                <a:spcPts val="0"/>
              </a:spcAft>
              <a:buSzPts val="1200"/>
              <a:buChar char="○"/>
              <a:defRPr sz="1100"/>
            </a:lvl8pPr>
            <a:lvl9pPr marL="4114800" lvl="8" indent="-304800" algn="l">
              <a:lnSpc>
                <a:spcPct val="115000"/>
              </a:lnSpc>
              <a:spcBef>
                <a:spcPts val="1400"/>
              </a:spcBef>
              <a:spcAft>
                <a:spcPts val="1400"/>
              </a:spcAft>
              <a:buSzPts val="1200"/>
              <a:buChar char="■"/>
              <a:defRPr sz="1100"/>
            </a:lvl9pPr>
          </a:lstStyle>
          <a:p>
            <a:endParaRPr/>
          </a:p>
        </p:txBody>
      </p:sp>
      <p:sp>
        <p:nvSpPr>
          <p:cNvPr id="50" name="Google Shape;50;p11"/>
          <p:cNvSpPr txBox="1">
            <a:spLocks noGrp="1"/>
          </p:cNvSpPr>
          <p:nvPr>
            <p:ph type="sldNum" idx="12"/>
          </p:nvPr>
        </p:nvSpPr>
        <p:spPr>
          <a:xfrm>
            <a:off x="8472458" y="4663217"/>
            <a:ext cx="548700" cy="393600"/>
          </a:xfrm>
          <a:prstGeom prst="rect">
            <a:avLst/>
          </a:prstGeom>
          <a:noFill/>
          <a:ln>
            <a:noFill/>
          </a:ln>
        </p:spPr>
        <p:txBody>
          <a:bodyPr spcFirstLastPara="1" wrap="square" lIns="58300" tIns="58300" rIns="58300" bIns="583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C84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51" name="Google Shape;51;p11" descr="E:\-=Tanya=-\2035 Работа\-=Айдентика 2035=-\лого университета\Univer20_35_RGB.emf"/>
          <p:cNvPicPr preferRelativeResize="0"/>
          <p:nvPr/>
        </p:nvPicPr>
        <p:blipFill rotWithShape="1">
          <a:blip r:embed="rId2">
            <a:alphaModFix/>
          </a:blip>
          <a:srcRect/>
          <a:stretch/>
        </p:blipFill>
        <p:spPr>
          <a:xfrm>
            <a:off x="8369083" y="242441"/>
            <a:ext cx="453132" cy="22423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Название раздела 1">
  <p:cSld name="SECTION_HEADER_1">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456817" y="1257881"/>
            <a:ext cx="4655700" cy="841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8F00FF"/>
              </a:buClr>
              <a:buSzPts val="2800"/>
              <a:buFont typeface="Raleway SemiBold"/>
              <a:buNone/>
              <a:defRPr b="0">
                <a:solidFill>
                  <a:srgbClr val="8F00FF"/>
                </a:solidFill>
                <a:latin typeface="Raleway SemiBold"/>
                <a:ea typeface="Raleway SemiBold"/>
                <a:cs typeface="Raleway SemiBold"/>
                <a:sym typeface="Raleway SemiBold"/>
              </a:defRPr>
            </a:lvl1pPr>
            <a:lvl2pPr lvl="1"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2pPr>
            <a:lvl3pPr lvl="2"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3pPr>
            <a:lvl4pPr lvl="3"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4pPr>
            <a:lvl5pPr lvl="4"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5pPr>
            <a:lvl6pPr lvl="5"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6pPr>
            <a:lvl7pPr lvl="6"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7pPr>
            <a:lvl8pPr lvl="7"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8pPr>
            <a:lvl9pPr lvl="8" algn="l">
              <a:lnSpc>
                <a:spcPct val="100000"/>
              </a:lnSpc>
              <a:spcBef>
                <a:spcPts val="0"/>
              </a:spcBef>
              <a:spcAft>
                <a:spcPts val="0"/>
              </a:spcAft>
              <a:buSzPts val="3600"/>
              <a:buFont typeface="Raleway SemiBold"/>
              <a:buNone/>
              <a:defRPr sz="3600">
                <a:latin typeface="Raleway SemiBold"/>
                <a:ea typeface="Raleway SemiBold"/>
                <a:cs typeface="Raleway SemiBold"/>
                <a:sym typeface="Raleway SemiBold"/>
              </a:defRPr>
            </a:lvl9pPr>
          </a:lstStyle>
          <a:p>
            <a:endParaRPr/>
          </a:p>
        </p:txBody>
      </p:sp>
      <p:sp>
        <p:nvSpPr>
          <p:cNvPr id="58" name="Google Shape;58;p13"/>
          <p:cNvSpPr txBox="1">
            <a:spLocks noGrp="1"/>
          </p:cNvSpPr>
          <p:nvPr>
            <p:ph type="body" idx="1"/>
          </p:nvPr>
        </p:nvSpPr>
        <p:spPr>
          <a:xfrm>
            <a:off x="456818" y="2340281"/>
            <a:ext cx="7993200" cy="20625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guide id="2" orient="horz" pos="800">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1" name="Google Shape;61;p1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2" name="Google Shape;62;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5" name="Google Shape;6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8" name="Google Shape;68;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9" name="Google Shape;69;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2" name="Google Shape;72;p1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3" name="Google Shape;73;p1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4" name="Google Shape;74;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7" name="Google Shape;77;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80" name="Google Shape;80;p1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1" name="Google Shape;81;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4" name="Google Shape;8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5"/>
        <p:cNvGrpSpPr/>
        <p:nvPr/>
      </p:nvGrpSpPr>
      <p:grpSpPr>
        <a:xfrm>
          <a:off x="0" y="0"/>
          <a:ext cx="0" cy="0"/>
          <a:chOff x="0" y="0"/>
          <a:chExt cx="0" cy="0"/>
        </a:xfrm>
      </p:grpSpPr>
      <p:sp>
        <p:nvSpPr>
          <p:cNvPr id="86" name="Google Shape;86;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0" name="Google Shape;90;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97" name="Google Shape;97;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marR="0" lvl="0" algn="l" rtl="0">
              <a:lnSpc>
                <a:spcPct val="100000"/>
              </a:lnSpc>
              <a:spcBef>
                <a:spcPts val="0"/>
              </a:spcBef>
              <a:spcAft>
                <a:spcPts val="0"/>
              </a:spcAft>
              <a:buClr>
                <a:srgbClr val="8F00FF"/>
              </a:buClr>
              <a:buSzPts val="2700"/>
              <a:buFont typeface="Raleway"/>
              <a:buNone/>
              <a:defRPr sz="2700" b="1" i="0" u="none" strike="noStrike" cap="none">
                <a:solidFill>
                  <a:srgbClr val="8F00FF"/>
                </a:solidFill>
                <a:latin typeface="Raleway"/>
                <a:ea typeface="Raleway"/>
                <a:cs typeface="Raleway"/>
                <a:sym typeface="Ralew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marR="0" lvl="0"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1pPr>
            <a:lvl2pPr marL="914400" marR="0" lvl="1"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2pPr>
            <a:lvl3pPr marL="1371600" marR="0" lvl="2"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3pPr>
            <a:lvl4pPr marL="1828800" marR="0" lvl="3"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4pPr>
            <a:lvl5pPr marL="2286000" marR="0" lvl="4"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5pPr>
            <a:lvl6pPr marL="2743200" marR="0" lvl="5"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6pPr>
            <a:lvl7pPr marL="3200400" marR="0" lvl="6"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7pPr>
            <a:lvl8pPr marL="3657600" marR="0" lvl="7"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8pPr>
            <a:lvl9pPr marL="4114800" marR="0" lvl="8" indent="-304800" algn="l" rtl="0">
              <a:lnSpc>
                <a:spcPct val="115000"/>
              </a:lnSpc>
              <a:spcBef>
                <a:spcPts val="0"/>
              </a:spcBef>
              <a:spcAft>
                <a:spcPts val="0"/>
              </a:spcAft>
              <a:buClr>
                <a:schemeClr val="dk2"/>
              </a:buClr>
              <a:buSzPts val="1200"/>
              <a:buFont typeface="Raleway"/>
              <a:buChar char="■"/>
              <a:defRPr sz="1200" b="0" i="0" u="none" strike="noStrike" cap="none">
                <a:solidFill>
                  <a:schemeClr val="dk2"/>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4" name="Google Shape;54;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5" name="Google Shape;55;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mailto:ladushina.marina@bk.ru"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5"/>
          <p:cNvPicPr preferRelativeResize="0"/>
          <p:nvPr/>
        </p:nvPicPr>
        <p:blipFill rotWithShape="1">
          <a:blip r:embed="rId3">
            <a:alphaModFix/>
          </a:blip>
          <a:srcRect/>
          <a:stretch/>
        </p:blipFill>
        <p:spPr>
          <a:xfrm>
            <a:off x="1371497" y="4393987"/>
            <a:ext cx="512349" cy="379987"/>
          </a:xfrm>
          <a:prstGeom prst="rect">
            <a:avLst/>
          </a:prstGeom>
          <a:noFill/>
          <a:ln>
            <a:noFill/>
          </a:ln>
        </p:spPr>
      </p:pic>
      <p:pic>
        <p:nvPicPr>
          <p:cNvPr id="105" name="Google Shape;105;p25" descr="E:\-=Tanya=-\2035 Работа\-=Айдентика 2035=-\лого университета\Univer20_35_RGB_white.emf"/>
          <p:cNvPicPr preferRelativeResize="0"/>
          <p:nvPr/>
        </p:nvPicPr>
        <p:blipFill rotWithShape="1">
          <a:blip r:embed="rId4">
            <a:alphaModFix/>
          </a:blip>
          <a:srcRect/>
          <a:stretch/>
        </p:blipFill>
        <p:spPr>
          <a:xfrm>
            <a:off x="456817" y="4395438"/>
            <a:ext cx="750522" cy="371391"/>
          </a:xfrm>
          <a:prstGeom prst="rect">
            <a:avLst/>
          </a:prstGeom>
          <a:noFill/>
          <a:ln>
            <a:noFill/>
          </a:ln>
        </p:spPr>
      </p:pic>
      <p:sp>
        <p:nvSpPr>
          <p:cNvPr id="106" name="Google Shape;106;p25"/>
          <p:cNvSpPr txBox="1">
            <a:spLocks noGrp="1"/>
          </p:cNvSpPr>
          <p:nvPr>
            <p:ph type="title"/>
          </p:nvPr>
        </p:nvSpPr>
        <p:spPr>
          <a:xfrm>
            <a:off x="456817" y="1257881"/>
            <a:ext cx="4655700" cy="6618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100" dirty="0">
                <a:solidFill>
                  <a:schemeClr val="dk1"/>
                </a:solidFill>
              </a:rPr>
              <a:t> Капсулы для стирки</a:t>
            </a:r>
            <a:endParaRPr sz="3100" dirty="0"/>
          </a:p>
        </p:txBody>
      </p:sp>
      <p:sp>
        <p:nvSpPr>
          <p:cNvPr id="107" name="Google Shape;107;p25"/>
          <p:cNvSpPr/>
          <p:nvPr/>
        </p:nvSpPr>
        <p:spPr>
          <a:xfrm>
            <a:off x="5224661" y="0"/>
            <a:ext cx="2832600" cy="1098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25"/>
          <p:cNvSpPr/>
          <p:nvPr/>
        </p:nvSpPr>
        <p:spPr>
          <a:xfrm>
            <a:off x="8057357" y="1098450"/>
            <a:ext cx="1086600" cy="2379000"/>
          </a:xfrm>
          <a:prstGeom prst="rect">
            <a:avLst/>
          </a:prstGeom>
          <a:solidFill>
            <a:schemeClr val="accent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25"/>
          <p:cNvSpPr/>
          <p:nvPr/>
        </p:nvSpPr>
        <p:spPr>
          <a:xfrm rot="10800000" flipH="1">
            <a:off x="8057357" y="3469800"/>
            <a:ext cx="1086600" cy="16737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25"/>
          <p:cNvSpPr/>
          <p:nvPr/>
        </p:nvSpPr>
        <p:spPr>
          <a:xfrm>
            <a:off x="8057499" y="0"/>
            <a:ext cx="1086600" cy="10986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1" name="Google Shape;111;p25"/>
          <p:cNvPicPr preferRelativeResize="0"/>
          <p:nvPr/>
        </p:nvPicPr>
        <p:blipFill rotWithShape="1">
          <a:blip r:embed="rId5">
            <a:alphaModFix/>
          </a:blip>
          <a:srcRect/>
          <a:stretch/>
        </p:blipFill>
        <p:spPr>
          <a:xfrm>
            <a:off x="6744711" y="363837"/>
            <a:ext cx="1086643" cy="370740"/>
          </a:xfrm>
          <a:prstGeom prst="rect">
            <a:avLst/>
          </a:prstGeom>
          <a:noFill/>
          <a:ln>
            <a:noFill/>
          </a:ln>
        </p:spPr>
      </p:pic>
      <p:pic>
        <p:nvPicPr>
          <p:cNvPr id="112" name="Google Shape;112;p25"/>
          <p:cNvPicPr preferRelativeResize="0"/>
          <p:nvPr/>
        </p:nvPicPr>
        <p:blipFill rotWithShape="1">
          <a:blip r:embed="rId6">
            <a:alphaModFix/>
          </a:blip>
          <a:srcRect/>
          <a:stretch/>
        </p:blipFill>
        <p:spPr>
          <a:xfrm>
            <a:off x="8222402" y="252469"/>
            <a:ext cx="756788" cy="593679"/>
          </a:xfrm>
          <a:prstGeom prst="rect">
            <a:avLst/>
          </a:prstGeom>
          <a:noFill/>
          <a:ln>
            <a:noFill/>
          </a:ln>
        </p:spPr>
      </p:pic>
      <p:sp>
        <p:nvSpPr>
          <p:cNvPr id="113" name="Google Shape;113;p25"/>
          <p:cNvSpPr/>
          <p:nvPr/>
        </p:nvSpPr>
        <p:spPr>
          <a:xfrm>
            <a:off x="-5084" y="4774004"/>
            <a:ext cx="406800" cy="380100"/>
          </a:xfrm>
          <a:prstGeom prst="rect">
            <a:avLst/>
          </a:prstGeom>
          <a:solidFill>
            <a:schemeClr val="accent2"/>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14" name="Google Shape;114;p25"/>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a:t>
            </a:fld>
            <a:endParaRPr sz="1000" b="0" i="0" u="none" strike="noStrike" cap="none">
              <a:solidFill>
                <a:schemeClr val="lt1"/>
              </a:solidFill>
              <a:latin typeface="Arial"/>
              <a:ea typeface="Arial"/>
              <a:cs typeface="Arial"/>
              <a:sym typeface="Arial"/>
            </a:endParaRPr>
          </a:p>
        </p:txBody>
      </p:sp>
      <p:pic>
        <p:nvPicPr>
          <p:cNvPr id="115" name="Google Shape;115;p25"/>
          <p:cNvPicPr preferRelativeResize="0"/>
          <p:nvPr/>
        </p:nvPicPr>
        <p:blipFill rotWithShape="1">
          <a:blip r:embed="rId7">
            <a:alphaModFix/>
          </a:blip>
          <a:srcRect/>
          <a:stretch/>
        </p:blipFill>
        <p:spPr>
          <a:xfrm>
            <a:off x="3961875" y="3874150"/>
            <a:ext cx="975801" cy="975801"/>
          </a:xfrm>
          <a:prstGeom prst="rect">
            <a:avLst/>
          </a:prstGeom>
          <a:noFill/>
          <a:ln>
            <a:noFill/>
          </a:ln>
        </p:spPr>
      </p:pic>
      <p:pic>
        <p:nvPicPr>
          <p:cNvPr id="116" name="Google Shape;116;p25"/>
          <p:cNvPicPr preferRelativeResize="0"/>
          <p:nvPr/>
        </p:nvPicPr>
        <p:blipFill>
          <a:blip r:embed="rId8">
            <a:alphaModFix/>
          </a:blip>
          <a:stretch>
            <a:fillRect/>
          </a:stretch>
        </p:blipFill>
        <p:spPr>
          <a:xfrm>
            <a:off x="5259900" y="1098450"/>
            <a:ext cx="2797601" cy="3295526"/>
          </a:xfrm>
          <a:prstGeom prst="rect">
            <a:avLst/>
          </a:prstGeom>
          <a:noFill/>
          <a:ln>
            <a:noFill/>
          </a:ln>
        </p:spPr>
      </p:pic>
      <p:sp>
        <p:nvSpPr>
          <p:cNvPr id="17" name="Google Shape;106;p25">
            <a:extLst>
              <a:ext uri="{FF2B5EF4-FFF2-40B4-BE49-F238E27FC236}">
                <a16:creationId xmlns:a16="http://schemas.microsoft.com/office/drawing/2014/main" xmlns="" id="{ACEF6864-DC26-47AA-B061-B522B3C3B653}"/>
              </a:ext>
            </a:extLst>
          </p:cNvPr>
          <p:cNvSpPr txBox="1">
            <a:spLocks/>
          </p:cNvSpPr>
          <p:nvPr/>
        </p:nvSpPr>
        <p:spPr>
          <a:xfrm>
            <a:off x="348867" y="3100867"/>
            <a:ext cx="4655700" cy="830966"/>
          </a:xfrm>
          <a:prstGeom prst="rect">
            <a:avLst/>
          </a:prstGeom>
          <a:noFill/>
          <a:ln>
            <a:noFill/>
          </a:ln>
        </p:spPr>
        <p:txBody>
          <a:bodyPr spcFirstLastPara="1" wrap="square" lIns="91425" tIns="91425" rIns="91425" bIns="9142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8F00FF"/>
              </a:buClr>
              <a:buSzPts val="2700"/>
              <a:buFont typeface="Raleway SemiBold"/>
              <a:buNone/>
              <a:defRPr sz="2700" b="0" i="0" u="none" strike="noStrike" cap="none">
                <a:solidFill>
                  <a:srgbClr val="8F00FF"/>
                </a:solidFill>
                <a:latin typeface="Raleway SemiBold"/>
                <a:ea typeface="Raleway SemiBold"/>
                <a:cs typeface="Raleway SemiBold"/>
                <a:sym typeface="Raleway SemiBold"/>
              </a:defRPr>
            </a:lvl1pPr>
            <a:lvl2pPr marR="0" lvl="1"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2pPr>
            <a:lvl3pPr marR="0" lvl="2"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3pPr>
            <a:lvl4pPr marR="0" lvl="3"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4pPr>
            <a:lvl5pPr marR="0" lvl="4"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5pPr>
            <a:lvl6pPr marR="0" lvl="5"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6pPr>
            <a:lvl7pPr marR="0" lvl="6"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7pPr>
            <a:lvl8pPr marR="0" lvl="7"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8pPr>
            <a:lvl9pPr marR="0" lvl="8" algn="l" rtl="0">
              <a:lnSpc>
                <a:spcPct val="100000"/>
              </a:lnSpc>
              <a:spcBef>
                <a:spcPts val="0"/>
              </a:spcBef>
              <a:spcAft>
                <a:spcPts val="0"/>
              </a:spcAft>
              <a:buClr>
                <a:schemeClr val="dk1"/>
              </a:buClr>
              <a:buSzPts val="3600"/>
              <a:buFont typeface="Raleway SemiBold"/>
              <a:buNone/>
              <a:defRPr sz="3600" b="0" i="0" u="none" strike="noStrike" cap="none">
                <a:solidFill>
                  <a:schemeClr val="dk1"/>
                </a:solidFill>
                <a:latin typeface="Raleway SemiBold"/>
                <a:ea typeface="Raleway SemiBold"/>
                <a:cs typeface="Raleway SemiBold"/>
                <a:sym typeface="Raleway SemiBold"/>
              </a:defRPr>
            </a:lvl9pPr>
          </a:lstStyle>
          <a:p>
            <a:r>
              <a:rPr lang="ru-RU" sz="1400" dirty="0">
                <a:solidFill>
                  <a:schemeClr val="dk1"/>
                </a:solidFill>
              </a:rPr>
              <a:t>Команда Эк-7 </a:t>
            </a:r>
          </a:p>
          <a:p>
            <a:r>
              <a:rPr lang="ru-RU" sz="1400" dirty="0">
                <a:solidFill>
                  <a:schemeClr val="dk1"/>
                </a:solidFill>
              </a:rPr>
              <a:t>Докладчик: </a:t>
            </a:r>
            <a:r>
              <a:rPr lang="ru-RU" sz="1400" dirty="0" err="1">
                <a:solidFill>
                  <a:schemeClr val="dk1"/>
                </a:solidFill>
              </a:rPr>
              <a:t>Ладушина</a:t>
            </a:r>
            <a:r>
              <a:rPr lang="ru-RU" sz="1400" dirty="0">
                <a:solidFill>
                  <a:schemeClr val="dk1"/>
                </a:solidFill>
              </a:rPr>
              <a:t> Марина</a:t>
            </a:r>
          </a:p>
          <a:p>
            <a:r>
              <a:rPr lang="ru-RU" sz="1400" dirty="0">
                <a:solidFill>
                  <a:schemeClr val="dk1"/>
                </a:solidFill>
              </a:rPr>
              <a:t>Наставник: Иванов В.В</a:t>
            </a:r>
            <a:endParaRPr lang="ru-RU"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6"/>
          <p:cNvSpPr txBox="1"/>
          <p:nvPr/>
        </p:nvSpPr>
        <p:spPr>
          <a:xfrm>
            <a:off x="7440246" y="312615"/>
            <a:ext cx="184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26"/>
          <p:cNvSpPr txBox="1">
            <a:spLocks noGrp="1"/>
          </p:cNvSpPr>
          <p:nvPr>
            <p:ph type="body" idx="1"/>
          </p:nvPr>
        </p:nvSpPr>
        <p:spPr>
          <a:xfrm>
            <a:off x="221925" y="1541400"/>
            <a:ext cx="6840600" cy="3380100"/>
          </a:xfrm>
          <a:prstGeom prst="rect">
            <a:avLst/>
          </a:prstGeom>
          <a:noFill/>
          <a:ln>
            <a:noFill/>
          </a:ln>
        </p:spPr>
        <p:txBody>
          <a:bodyPr spcFirstLastPara="1" wrap="square" lIns="91425" tIns="91425" rIns="91425" bIns="91425" anchor="t" anchorCtr="0">
            <a:normAutofit fontScale="40000" lnSpcReduction="20000"/>
          </a:bodyPr>
          <a:lstStyle/>
          <a:p>
            <a:pPr marL="0" lvl="0" indent="0" algn="l" rtl="0">
              <a:lnSpc>
                <a:spcPct val="115000"/>
              </a:lnSpc>
              <a:spcBef>
                <a:spcPts val="0"/>
              </a:spcBef>
              <a:spcAft>
                <a:spcPts val="0"/>
              </a:spcAft>
              <a:buSzPct val="59800"/>
              <a:buNone/>
            </a:pPr>
            <a:r>
              <a:rPr lang="ru" sz="4300">
                <a:solidFill>
                  <a:schemeClr val="dk1"/>
                </a:solidFill>
                <a:latin typeface="Calibri"/>
                <a:ea typeface="Calibri"/>
                <a:cs typeface="Calibri"/>
                <a:sym typeface="Calibri"/>
              </a:rPr>
              <a:t>В 21 веке, когда человек практически всегда сопоставляет две составляющие товара (цена и качество),  в сфере средств для стирки очень важно найти «золотую середину». Наша команда предлагает потенциальному потребителю инновационное средство для стирки, в котором содержаться все чистящие средства в необходимой пропорции: стиральный гель, кондиционер и т.д. Это удобно, ведь у человека, который хочет постирать свои вещи нет необходимости держать все чистящие средства у себя дома – все собирается в небольшой капсуле, а затем в процессе стирки применяется для выведения пятен. Соотношение «цена-качество» капсул для стирки порадует потребителя, поможет сохранить бюджет от лишней траты денег. Они послужат отличным помощником в день стирки.</a:t>
            </a:r>
            <a:endParaRPr sz="4300">
              <a:solidFill>
                <a:schemeClr val="dk1"/>
              </a:solidFill>
              <a:latin typeface="Calibri"/>
              <a:ea typeface="Calibri"/>
              <a:cs typeface="Calibri"/>
              <a:sym typeface="Calibri"/>
            </a:endParaRPr>
          </a:p>
          <a:p>
            <a:pPr marL="0" lvl="0" indent="0" algn="l" rtl="0">
              <a:lnSpc>
                <a:spcPct val="115000"/>
              </a:lnSpc>
              <a:spcBef>
                <a:spcPts val="1200"/>
              </a:spcBef>
              <a:spcAft>
                <a:spcPts val="1200"/>
              </a:spcAft>
              <a:buSzPct val="233766"/>
              <a:buNone/>
            </a:pPr>
            <a:endParaRPr sz="1100">
              <a:solidFill>
                <a:schemeClr val="dk1"/>
              </a:solidFill>
              <a:latin typeface="Calibri"/>
              <a:ea typeface="Calibri"/>
              <a:cs typeface="Calibri"/>
              <a:sym typeface="Calibri"/>
            </a:endParaRPr>
          </a:p>
        </p:txBody>
      </p:sp>
      <p:sp>
        <p:nvSpPr>
          <p:cNvPr id="123" name="Google Shape;123;p26"/>
          <p:cNvSpPr/>
          <p:nvPr/>
        </p:nvSpPr>
        <p:spPr>
          <a:xfrm>
            <a:off x="7229232" y="0"/>
            <a:ext cx="1914000" cy="369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24" name="Google Shape;124;p26"/>
          <p:cNvSpPr/>
          <p:nvPr/>
        </p:nvSpPr>
        <p:spPr>
          <a:xfrm>
            <a:off x="7494444" y="3461532"/>
            <a:ext cx="1648500" cy="16938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25" name="Google Shape;125;p26"/>
          <p:cNvSpPr/>
          <p:nvPr/>
        </p:nvSpPr>
        <p:spPr>
          <a:xfrm>
            <a:off x="7494443" y="321818"/>
            <a:ext cx="1648500" cy="15699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26" name="Google Shape;126;p26"/>
          <p:cNvSpPr/>
          <p:nvPr/>
        </p:nvSpPr>
        <p:spPr>
          <a:xfrm>
            <a:off x="7494443" y="1891712"/>
            <a:ext cx="1648500" cy="15699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27" name="Google Shape;127;p26"/>
          <p:cNvPicPr preferRelativeResize="0"/>
          <p:nvPr/>
        </p:nvPicPr>
        <p:blipFill rotWithShape="1">
          <a:blip r:embed="rId3">
            <a:alphaModFix/>
          </a:blip>
          <a:srcRect/>
          <a:stretch/>
        </p:blipFill>
        <p:spPr>
          <a:xfrm>
            <a:off x="7884182" y="3916831"/>
            <a:ext cx="869415" cy="869414"/>
          </a:xfrm>
          <a:prstGeom prst="rect">
            <a:avLst/>
          </a:prstGeom>
          <a:noFill/>
          <a:ln>
            <a:noFill/>
          </a:ln>
        </p:spPr>
      </p:pic>
      <p:pic>
        <p:nvPicPr>
          <p:cNvPr id="128" name="Google Shape;128;p26"/>
          <p:cNvPicPr preferRelativeResize="0"/>
          <p:nvPr/>
        </p:nvPicPr>
        <p:blipFill rotWithShape="1">
          <a:blip r:embed="rId4">
            <a:alphaModFix/>
          </a:blip>
          <a:srcRect/>
          <a:stretch/>
        </p:blipFill>
        <p:spPr>
          <a:xfrm>
            <a:off x="7884189" y="671990"/>
            <a:ext cx="869415" cy="869414"/>
          </a:xfrm>
          <a:prstGeom prst="rect">
            <a:avLst/>
          </a:prstGeom>
          <a:noFill/>
          <a:ln>
            <a:noFill/>
          </a:ln>
        </p:spPr>
      </p:pic>
      <p:sp>
        <p:nvSpPr>
          <p:cNvPr id="129" name="Google Shape;129;p26"/>
          <p:cNvSpPr/>
          <p:nvPr/>
        </p:nvSpPr>
        <p:spPr>
          <a:xfrm>
            <a:off x="7229232" y="309844"/>
            <a:ext cx="265500" cy="48336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30" name="Google Shape;130;p26"/>
          <p:cNvSpPr txBox="1"/>
          <p:nvPr/>
        </p:nvSpPr>
        <p:spPr>
          <a:xfrm>
            <a:off x="456825" y="1891725"/>
            <a:ext cx="7229100" cy="369300"/>
          </a:xfrm>
          <a:prstGeom prst="rect">
            <a:avLst/>
          </a:prstGeom>
          <a:noFill/>
          <a:ln>
            <a:noFill/>
          </a:ln>
        </p:spPr>
        <p:txBody>
          <a:bodyPr spcFirstLastPara="1" wrap="square" lIns="91425" tIns="91425" rIns="91425" bIns="91425" anchor="t" anchorCtr="0">
            <a:spAutoFit/>
          </a:bodyPr>
          <a:lstStyle/>
          <a:p>
            <a:pPr marL="457200" marR="0" lvl="0" indent="0" algn="l" rtl="0">
              <a:lnSpc>
                <a:spcPct val="150000"/>
              </a:lnSpc>
              <a:spcBef>
                <a:spcPts val="0"/>
              </a:spcBef>
              <a:spcAft>
                <a:spcPts val="0"/>
              </a:spcAft>
              <a:buNone/>
            </a:pPr>
            <a:endParaRPr sz="1200" b="0" i="0" u="none" strike="noStrike" cap="none">
              <a:solidFill>
                <a:srgbClr val="132C40"/>
              </a:solidFill>
              <a:latin typeface="Raleway"/>
              <a:ea typeface="Raleway"/>
              <a:cs typeface="Raleway"/>
              <a:sym typeface="Raleway"/>
            </a:endParaRPr>
          </a:p>
        </p:txBody>
      </p:sp>
      <p:sp>
        <p:nvSpPr>
          <p:cNvPr id="131" name="Google Shape;131;p26"/>
          <p:cNvSpPr txBox="1"/>
          <p:nvPr/>
        </p:nvSpPr>
        <p:spPr>
          <a:xfrm>
            <a:off x="532950" y="915175"/>
            <a:ext cx="6208200" cy="618900"/>
          </a:xfrm>
          <a:prstGeom prst="rect">
            <a:avLst/>
          </a:prstGeom>
          <a:noFill/>
          <a:ln>
            <a:noFill/>
          </a:ln>
        </p:spPr>
        <p:txBody>
          <a:bodyPr spcFirstLastPara="1" wrap="square" lIns="77750" tIns="77750" rIns="77750" bIns="7775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ru" sz="3000" b="0" i="0" u="none" strike="noStrike" cap="none">
                <a:solidFill>
                  <a:srgbClr val="8F00FF"/>
                </a:solidFill>
                <a:latin typeface="Raleway SemiBold"/>
                <a:ea typeface="Raleway SemiBold"/>
                <a:cs typeface="Raleway SemiBold"/>
                <a:sym typeface="Raleway SemiBold"/>
              </a:rPr>
              <a:t>АКТУАЛЬНОСТЬ ПРОЕКТА</a:t>
            </a:r>
            <a:endParaRPr sz="3000" b="0" i="0" u="none" strike="noStrike" cap="none">
              <a:solidFill>
                <a:srgbClr val="8F00FF"/>
              </a:solidFill>
              <a:latin typeface="Raleway SemiBold"/>
              <a:ea typeface="Raleway SemiBold"/>
              <a:cs typeface="Raleway SemiBold"/>
              <a:sym typeface="Raleway SemiBold"/>
            </a:endParaRPr>
          </a:p>
        </p:txBody>
      </p:sp>
      <p:grpSp>
        <p:nvGrpSpPr>
          <p:cNvPr id="132" name="Google Shape;132;p26"/>
          <p:cNvGrpSpPr/>
          <p:nvPr/>
        </p:nvGrpSpPr>
        <p:grpSpPr>
          <a:xfrm>
            <a:off x="0" y="681925"/>
            <a:ext cx="4728304" cy="97200"/>
            <a:chOff x="0" y="692501"/>
            <a:chExt cx="2624940" cy="97200"/>
          </a:xfrm>
        </p:grpSpPr>
        <p:sp>
          <p:nvSpPr>
            <p:cNvPr id="133" name="Google Shape;133;p26"/>
            <p:cNvSpPr/>
            <p:nvPr/>
          </p:nvSpPr>
          <p:spPr>
            <a:xfrm>
              <a:off x="0" y="692501"/>
              <a:ext cx="1294500" cy="97200"/>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4" name="Google Shape;134;p26"/>
            <p:cNvSpPr/>
            <p:nvPr/>
          </p:nvSpPr>
          <p:spPr>
            <a:xfrm>
              <a:off x="336583" y="692501"/>
              <a:ext cx="1294500" cy="97200"/>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5" name="Google Shape;135;p26"/>
            <p:cNvSpPr/>
            <p:nvPr/>
          </p:nvSpPr>
          <p:spPr>
            <a:xfrm>
              <a:off x="673166" y="692501"/>
              <a:ext cx="1294500" cy="97200"/>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6" name="Google Shape;136;p26"/>
            <p:cNvSpPr/>
            <p:nvPr/>
          </p:nvSpPr>
          <p:spPr>
            <a:xfrm>
              <a:off x="993857" y="692501"/>
              <a:ext cx="1294500" cy="97200"/>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7" name="Google Shape;137;p26"/>
            <p:cNvSpPr/>
            <p:nvPr/>
          </p:nvSpPr>
          <p:spPr>
            <a:xfrm>
              <a:off x="1330440" y="692501"/>
              <a:ext cx="1294500" cy="97200"/>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456817" y="1543631"/>
            <a:ext cx="4655700" cy="5796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 sz="3000">
                <a:solidFill>
                  <a:schemeClr val="dk1"/>
                </a:solidFill>
              </a:rPr>
              <a:t>ЦЕЛЕВАЯ АУДИТОРИЯ</a:t>
            </a:r>
            <a:endParaRPr sz="3000">
              <a:solidFill>
                <a:schemeClr val="dk1"/>
              </a:solidFill>
            </a:endParaRPr>
          </a:p>
        </p:txBody>
      </p:sp>
      <p:sp>
        <p:nvSpPr>
          <p:cNvPr id="143" name="Google Shape;143;p27"/>
          <p:cNvSpPr txBox="1">
            <a:spLocks noGrp="1"/>
          </p:cNvSpPr>
          <p:nvPr>
            <p:ph type="body" idx="1"/>
          </p:nvPr>
        </p:nvSpPr>
        <p:spPr>
          <a:xfrm>
            <a:off x="401725" y="2170612"/>
            <a:ext cx="7993200" cy="2556000"/>
          </a:xfrm>
          <a:prstGeom prst="rect">
            <a:avLst/>
          </a:prstGeom>
          <a:noFill/>
          <a:ln>
            <a:noFill/>
          </a:ln>
        </p:spPr>
        <p:txBody>
          <a:bodyPr spcFirstLastPara="1" wrap="square" lIns="58300" tIns="58300" rIns="58300" bIns="58300" anchor="t" anchorCtr="0">
            <a:noAutofit/>
          </a:bodyPr>
          <a:lstStyle/>
          <a:p>
            <a:pPr marL="457200" lvl="0" indent="-311150" algn="l" rtl="0">
              <a:lnSpc>
                <a:spcPct val="161538"/>
              </a:lnSpc>
              <a:spcBef>
                <a:spcPts val="50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Семьи с детьми</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Офисы и Коммерческие Помещения</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Рестораны и Общественное Питание</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Гостиничные Учреждения</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Экологически Осознанные Потребители</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Пожилые Люди</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Студенты и Жители Арендных Квартир</a:t>
            </a:r>
            <a:endParaRPr sz="1300">
              <a:highlight>
                <a:srgbClr val="FFFFFF"/>
              </a:highlight>
              <a:latin typeface="Helvetica Neue"/>
              <a:ea typeface="Helvetica Neue"/>
              <a:cs typeface="Helvetica Neue"/>
              <a:sym typeface="Helvetica Neue"/>
            </a:endParaRPr>
          </a:p>
          <a:p>
            <a:pPr marL="457200" lvl="0" indent="-311150" algn="l" rtl="0">
              <a:lnSpc>
                <a:spcPct val="161538"/>
              </a:lnSpc>
              <a:spcBef>
                <a:spcPts val="0"/>
              </a:spcBef>
              <a:spcAft>
                <a:spcPts val="0"/>
              </a:spcAft>
              <a:buSzPts val="1300"/>
              <a:buFont typeface="Helvetica Neue"/>
              <a:buChar char="●"/>
            </a:pPr>
            <a:r>
              <a:rPr lang="ru" sz="1300">
                <a:highlight>
                  <a:srgbClr val="FFFFFF"/>
                </a:highlight>
                <a:latin typeface="Helvetica Neue"/>
                <a:ea typeface="Helvetica Neue"/>
                <a:cs typeface="Helvetica Neue"/>
                <a:sym typeface="Helvetica Neue"/>
              </a:rPr>
              <a:t>Люди в Пути</a:t>
            </a:r>
            <a:endParaRPr sz="1300">
              <a:highlight>
                <a:srgbClr val="FFFFFF"/>
              </a:highlight>
              <a:latin typeface="Helvetica Neue"/>
              <a:ea typeface="Helvetica Neue"/>
              <a:cs typeface="Helvetica Neue"/>
              <a:sym typeface="Helvetica Neue"/>
            </a:endParaRPr>
          </a:p>
          <a:p>
            <a:pPr marL="101600" lvl="0" indent="0" algn="l" rtl="0">
              <a:lnSpc>
                <a:spcPct val="115000"/>
              </a:lnSpc>
              <a:spcBef>
                <a:spcPts val="2700"/>
              </a:spcBef>
              <a:spcAft>
                <a:spcPts val="0"/>
              </a:spcAft>
              <a:buSzPts val="1800"/>
              <a:buNone/>
            </a:pPr>
            <a:endParaRPr sz="1300">
              <a:solidFill>
                <a:srgbClr val="132C40"/>
              </a:solidFill>
            </a:endParaRPr>
          </a:p>
        </p:txBody>
      </p:sp>
      <p:sp>
        <p:nvSpPr>
          <p:cNvPr id="144" name="Google Shape;144;p27"/>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45" name="Google Shape;145;p27"/>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3</a:t>
            </a:fld>
            <a:endParaRPr sz="1000" b="0" i="0" u="none" strike="noStrike" cap="none">
              <a:solidFill>
                <a:schemeClr val="lt1"/>
              </a:solidFill>
              <a:latin typeface="Arial"/>
              <a:ea typeface="Arial"/>
              <a:cs typeface="Arial"/>
              <a:sym typeface="Arial"/>
            </a:endParaRPr>
          </a:p>
        </p:txBody>
      </p:sp>
      <p:sp>
        <p:nvSpPr>
          <p:cNvPr id="146" name="Google Shape;146;p27"/>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7"/>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48" name="Google Shape;148;p27"/>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49" name="Google Shape;149;p27"/>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50" name="Google Shape;150;p27"/>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51" name="Google Shape;151;p27"/>
          <p:cNvPicPr preferRelativeResize="0"/>
          <p:nvPr/>
        </p:nvPicPr>
        <p:blipFill rotWithShape="1">
          <a:blip r:embed="rId3">
            <a:alphaModFix/>
          </a:blip>
          <a:srcRect/>
          <a:stretch/>
        </p:blipFill>
        <p:spPr>
          <a:xfrm>
            <a:off x="530730" y="656240"/>
            <a:ext cx="539947" cy="5399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8"/>
          <p:cNvSpPr txBox="1">
            <a:spLocks noGrp="1"/>
          </p:cNvSpPr>
          <p:nvPr>
            <p:ph type="title"/>
          </p:nvPr>
        </p:nvSpPr>
        <p:spPr>
          <a:xfrm>
            <a:off x="456817" y="148648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ПРОБЛЕМА</a:t>
            </a:r>
            <a:endParaRPr sz="3000">
              <a:solidFill>
                <a:schemeClr val="dk1"/>
              </a:solidFill>
            </a:endParaRPr>
          </a:p>
        </p:txBody>
      </p:sp>
      <p:sp>
        <p:nvSpPr>
          <p:cNvPr id="157" name="Google Shape;157;p28"/>
          <p:cNvSpPr txBox="1">
            <a:spLocks noGrp="1"/>
          </p:cNvSpPr>
          <p:nvPr>
            <p:ph type="body" idx="1"/>
          </p:nvPr>
        </p:nvSpPr>
        <p:spPr>
          <a:xfrm>
            <a:off x="530725" y="1984300"/>
            <a:ext cx="7758900" cy="2913000"/>
          </a:xfrm>
          <a:prstGeom prst="rect">
            <a:avLst/>
          </a:prstGeom>
          <a:noFill/>
          <a:ln>
            <a:noFill/>
          </a:ln>
        </p:spPr>
        <p:txBody>
          <a:bodyPr spcFirstLastPara="1" wrap="square" lIns="58300" tIns="58300" rIns="58300" bIns="58300" anchor="t" anchorCtr="0">
            <a:spAutoFit/>
          </a:bodyPr>
          <a:lstStyle/>
          <a:p>
            <a:pPr marL="101600" lvl="0" indent="0" algn="l" rtl="0">
              <a:lnSpc>
                <a:spcPct val="115000"/>
              </a:lnSpc>
              <a:spcBef>
                <a:spcPts val="0"/>
              </a:spcBef>
              <a:spcAft>
                <a:spcPts val="0"/>
              </a:spcAft>
              <a:buSzPts val="1800"/>
              <a:buNone/>
            </a:pPr>
            <a:r>
              <a:rPr lang="ru" sz="1600">
                <a:latin typeface="Calibri"/>
                <a:ea typeface="Calibri"/>
                <a:cs typeface="Calibri"/>
                <a:sym typeface="Calibri"/>
              </a:rPr>
              <a:t>Мы привыкли считать, что использование одного лишь порошка при стирке способно полностью очистить наши вещи, вывести неприятный запах или жирные пятна. Но это не так. Оптимальный результат достигается при использовании порошка в сочетании с кондиционером для одежды и пятновыводителем. В противном случае у потребителя есть риск, к примеру, не отстирать пятно на платье после пролитого бокала вина за ужином, или пятен от сока травы после игры ребенка на детской площадке. Или же чистящее средство выведет визуально видимые пятна, но не справится с неприятным запахом после тренировки в зале. Именно поэтому потребители вдобавок к покупке порошка  интересуются приобретением различных дополнительных средств либо выбрасывают вещь, которую не получилось отстирать.</a:t>
            </a:r>
            <a:endParaRPr sz="2200">
              <a:solidFill>
                <a:srgbClr val="132C40"/>
              </a:solidFill>
            </a:endParaRPr>
          </a:p>
        </p:txBody>
      </p:sp>
      <p:sp>
        <p:nvSpPr>
          <p:cNvPr id="158" name="Google Shape;158;p28"/>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59" name="Google Shape;159;p28"/>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4</a:t>
            </a:fld>
            <a:endParaRPr sz="1000" b="0" i="0" u="none" strike="noStrike" cap="none">
              <a:solidFill>
                <a:schemeClr val="lt1"/>
              </a:solidFill>
              <a:latin typeface="Arial"/>
              <a:ea typeface="Arial"/>
              <a:cs typeface="Arial"/>
              <a:sym typeface="Arial"/>
            </a:endParaRPr>
          </a:p>
        </p:txBody>
      </p:sp>
      <p:sp>
        <p:nvSpPr>
          <p:cNvPr id="160" name="Google Shape;160;p28"/>
          <p:cNvSpPr/>
          <p:nvPr/>
        </p:nvSpPr>
        <p:spPr>
          <a:xfrm>
            <a:off x="456818" y="582319"/>
            <a:ext cx="687900" cy="6879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28"/>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62" name="Google Shape;162;p28"/>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63" name="Google Shape;163;p28"/>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64" name="Google Shape;164;p28"/>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65" name="Google Shape;165;p28"/>
          <p:cNvPicPr preferRelativeResize="0"/>
          <p:nvPr/>
        </p:nvPicPr>
        <p:blipFill rotWithShape="1">
          <a:blip r:embed="rId3">
            <a:alphaModFix/>
          </a:blip>
          <a:srcRect/>
          <a:stretch/>
        </p:blipFill>
        <p:spPr>
          <a:xfrm>
            <a:off x="530725" y="656236"/>
            <a:ext cx="539947" cy="539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9"/>
          <p:cNvSpPr txBox="1">
            <a:spLocks noGrp="1"/>
          </p:cNvSpPr>
          <p:nvPr>
            <p:ph type="title"/>
          </p:nvPr>
        </p:nvSpPr>
        <p:spPr>
          <a:xfrm>
            <a:off x="456817" y="154363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РЕШЕНИЕ</a:t>
            </a:r>
            <a:endParaRPr sz="3000">
              <a:solidFill>
                <a:schemeClr val="dk1"/>
              </a:solidFill>
            </a:endParaRPr>
          </a:p>
        </p:txBody>
      </p:sp>
      <p:sp>
        <p:nvSpPr>
          <p:cNvPr id="171" name="Google Shape;171;p29"/>
          <p:cNvSpPr txBox="1">
            <a:spLocks noGrp="1"/>
          </p:cNvSpPr>
          <p:nvPr>
            <p:ph type="body" idx="1"/>
          </p:nvPr>
        </p:nvSpPr>
        <p:spPr>
          <a:xfrm>
            <a:off x="401718" y="2123218"/>
            <a:ext cx="7993200" cy="2382974"/>
          </a:xfrm>
          <a:prstGeom prst="rect">
            <a:avLst/>
          </a:prstGeom>
          <a:noFill/>
          <a:ln>
            <a:noFill/>
          </a:ln>
        </p:spPr>
        <p:txBody>
          <a:bodyPr spcFirstLastPara="1" wrap="square" lIns="58300" tIns="58300" rIns="58300" bIns="58300" anchor="t" anchorCtr="0">
            <a:spAutoFit/>
          </a:bodyPr>
          <a:lstStyle/>
          <a:p>
            <a:pPr marL="0" lvl="0" indent="0" algn="l" rtl="0">
              <a:lnSpc>
                <a:spcPct val="115000"/>
              </a:lnSpc>
              <a:spcBef>
                <a:spcPts val="0"/>
              </a:spcBef>
              <a:spcAft>
                <a:spcPts val="0"/>
              </a:spcAft>
              <a:buSzPts val="1200"/>
              <a:buNone/>
            </a:pPr>
            <a:r>
              <a:rPr lang="ru" sz="1600" dirty="0">
                <a:solidFill>
                  <a:srgbClr val="132C40"/>
                </a:solidFill>
              </a:rPr>
              <a:t>Для того, чтобы минимизировать затраты потребителя на дополнительные средства, наша команда решила создать инновационные капсулы для стиральных машин. В их составе есть 5 продуктов для полного цикла стирки в равных пропорциях: гель для стирки, кондиционер, отбеливатель, ароматизатор и пятновыводитель. При использовании такого средства, у потребителя нет необходимости покупать дополнительные. Причём одна такая капсула в разы эффективнее отстирывает трудные пятна даже при минимальной температуре.</a:t>
            </a:r>
            <a:endParaRPr sz="1600" dirty="0">
              <a:solidFill>
                <a:srgbClr val="132C40"/>
              </a:solidFill>
            </a:endParaRPr>
          </a:p>
          <a:p>
            <a:pPr marL="0" lvl="0" indent="0" algn="l" rtl="0">
              <a:lnSpc>
                <a:spcPct val="115000"/>
              </a:lnSpc>
              <a:spcBef>
                <a:spcPts val="0"/>
              </a:spcBef>
              <a:spcAft>
                <a:spcPts val="0"/>
              </a:spcAft>
              <a:buSzPts val="1200"/>
              <a:buNone/>
            </a:pPr>
            <a:endParaRPr sz="1600" dirty="0">
              <a:solidFill>
                <a:srgbClr val="132C40"/>
              </a:solidFill>
            </a:endParaRPr>
          </a:p>
        </p:txBody>
      </p:sp>
      <p:sp>
        <p:nvSpPr>
          <p:cNvPr id="172" name="Google Shape;172;p29"/>
          <p:cNvSpPr/>
          <p:nvPr/>
        </p:nvSpPr>
        <p:spPr>
          <a:xfrm>
            <a:off x="-5084" y="4774004"/>
            <a:ext cx="406800" cy="380100"/>
          </a:xfrm>
          <a:prstGeom prst="rect">
            <a:avLst/>
          </a:prstGeom>
          <a:solidFill>
            <a:srgbClr val="FD493D"/>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73" name="Google Shape;173;p29"/>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5</a:t>
            </a:fld>
            <a:endParaRPr sz="1000" b="0" i="0" u="none" strike="noStrike" cap="none">
              <a:solidFill>
                <a:schemeClr val="lt1"/>
              </a:solidFill>
              <a:latin typeface="Arial"/>
              <a:ea typeface="Arial"/>
              <a:cs typeface="Arial"/>
              <a:sym typeface="Arial"/>
            </a:endParaRPr>
          </a:p>
        </p:txBody>
      </p:sp>
      <p:sp>
        <p:nvSpPr>
          <p:cNvPr id="174" name="Google Shape;174;p29"/>
          <p:cNvSpPr/>
          <p:nvPr/>
        </p:nvSpPr>
        <p:spPr>
          <a:xfrm>
            <a:off x="456818" y="582319"/>
            <a:ext cx="687900" cy="687900"/>
          </a:xfrm>
          <a:prstGeom prst="rect">
            <a:avLst/>
          </a:prstGeom>
          <a:solidFill>
            <a:schemeClr val="accen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29"/>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76" name="Google Shape;176;p29"/>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77" name="Google Shape;177;p29"/>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178" name="Google Shape;178;p29"/>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179" name="Google Shape;179;p29"/>
          <p:cNvPicPr preferRelativeResize="0"/>
          <p:nvPr/>
        </p:nvPicPr>
        <p:blipFill rotWithShape="1">
          <a:blip r:embed="rId3">
            <a:alphaModFix/>
          </a:blip>
          <a:srcRect/>
          <a:stretch/>
        </p:blipFill>
        <p:spPr>
          <a:xfrm>
            <a:off x="530721" y="656236"/>
            <a:ext cx="539947" cy="5399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432332" y="445031"/>
            <a:ext cx="7976100" cy="10413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800"/>
              <a:buNone/>
            </a:pPr>
            <a:r>
              <a:rPr lang="ru" sz="3000">
                <a:solidFill>
                  <a:schemeClr val="dk1"/>
                </a:solidFill>
              </a:rPr>
              <a:t>ЦЕННОСТЬ, ЦЕННОСТНОЕ ПРЕДЛОЖЕНИЕ</a:t>
            </a:r>
            <a:endParaRPr sz="3000">
              <a:solidFill>
                <a:schemeClr val="dk1"/>
              </a:solidFill>
            </a:endParaRPr>
          </a:p>
        </p:txBody>
      </p:sp>
      <p:sp>
        <p:nvSpPr>
          <p:cNvPr id="185" name="Google Shape;185;p30"/>
          <p:cNvSpPr txBox="1"/>
          <p:nvPr/>
        </p:nvSpPr>
        <p:spPr>
          <a:xfrm>
            <a:off x="300250" y="1548475"/>
            <a:ext cx="7976100" cy="4063500"/>
          </a:xfrm>
          <a:prstGeom prst="rect">
            <a:avLst/>
          </a:prstGeom>
          <a:noFill/>
          <a:ln>
            <a:noFill/>
          </a:ln>
        </p:spPr>
        <p:txBody>
          <a:bodyPr spcFirstLastPara="1" wrap="square" lIns="91425" tIns="91425" rIns="91425" bIns="91425" anchor="ctr" anchorCtr="0">
            <a:spAutoFit/>
          </a:bodyPr>
          <a:lstStyle/>
          <a:p>
            <a:pPr marL="0" lvl="0" indent="0" algn="l" rtl="0">
              <a:lnSpc>
                <a:spcPct val="115000"/>
              </a:lnSpc>
              <a:spcBef>
                <a:spcPts val="1200"/>
              </a:spcBef>
              <a:spcAft>
                <a:spcPts val="0"/>
              </a:spcAft>
              <a:buClr>
                <a:schemeClr val="dk2"/>
              </a:buClr>
              <a:buSzPts val="1100"/>
              <a:buFont typeface="Arial"/>
              <a:buNone/>
            </a:pPr>
            <a:r>
              <a:rPr lang="ru" sz="1500">
                <a:solidFill>
                  <a:schemeClr val="dk2"/>
                </a:solidFill>
                <a:latin typeface="Raleway"/>
                <a:ea typeface="Raleway"/>
                <a:cs typeface="Raleway"/>
                <a:sym typeface="Raleway"/>
              </a:rPr>
              <a:t>Во-первых, капсулы хранятся в плотно закрытых пластиковых упаковках, что исключает возможность их попадания к детям или животным. Судя по социологическому опросу, который мы провели до начала проектной деятельности, люди выбирают  закрытый тип хранения моющего средства именно по вышеуказанной причине.</a:t>
            </a:r>
            <a:endParaRPr sz="1500">
              <a:solidFill>
                <a:schemeClr val="dk2"/>
              </a:solidFill>
              <a:latin typeface="Raleway"/>
              <a:ea typeface="Raleway"/>
              <a:cs typeface="Raleway"/>
              <a:sym typeface="Raleway"/>
            </a:endParaRPr>
          </a:p>
          <a:p>
            <a:pPr marL="0" lvl="0" indent="0" algn="l" rtl="0">
              <a:lnSpc>
                <a:spcPct val="115000"/>
              </a:lnSpc>
              <a:spcBef>
                <a:spcPts val="1200"/>
              </a:spcBef>
              <a:spcAft>
                <a:spcPts val="0"/>
              </a:spcAft>
              <a:buClr>
                <a:schemeClr val="dk2"/>
              </a:buClr>
              <a:buSzPts val="1100"/>
              <a:buFont typeface="Arial"/>
              <a:buNone/>
            </a:pPr>
            <a:r>
              <a:rPr lang="ru" sz="1500">
                <a:solidFill>
                  <a:schemeClr val="dk2"/>
                </a:solidFill>
                <a:latin typeface="Raleway"/>
                <a:ea typeface="Raleway"/>
                <a:cs typeface="Raleway"/>
                <a:sym typeface="Raleway"/>
              </a:rPr>
              <a:t>Во-вторых, потенциальному потребителю важно соотношение цены и качества. В данном случае капсулы, которые мы предлагаем, помогают людям, которые используют их при стирке, добиваться лучшего эффекта после стирки, удалять неприятный запах, пятна, восстанавливать цвет одежды. Такой эффект при использовании обычного стирального порошка или геля для стирки достигается только с использованием дополнительных чистящих средств.</a:t>
            </a:r>
            <a:endParaRPr sz="1500">
              <a:solidFill>
                <a:schemeClr val="dk2"/>
              </a:solidFill>
              <a:latin typeface="Raleway"/>
              <a:ea typeface="Raleway"/>
              <a:cs typeface="Raleway"/>
              <a:sym typeface="Raleway"/>
            </a:endParaRPr>
          </a:p>
          <a:p>
            <a:pPr marL="0" lvl="0" indent="0" algn="l" rtl="0">
              <a:lnSpc>
                <a:spcPct val="115000"/>
              </a:lnSpc>
              <a:spcBef>
                <a:spcPts val="1200"/>
              </a:spcBef>
              <a:spcAft>
                <a:spcPts val="0"/>
              </a:spcAft>
              <a:buClr>
                <a:schemeClr val="dk2"/>
              </a:buClr>
              <a:buSzPts val="1100"/>
              <a:buFont typeface="Arial"/>
              <a:buNone/>
            </a:pPr>
            <a:r>
              <a:rPr lang="ru" sz="1500">
                <a:solidFill>
                  <a:schemeClr val="dk2"/>
                </a:solidFill>
                <a:latin typeface="Raleway"/>
                <a:ea typeface="Raleway"/>
                <a:cs typeface="Raleway"/>
                <a:sym typeface="Raleway"/>
              </a:rPr>
              <a:t> </a:t>
            </a:r>
            <a:endParaRPr sz="1500">
              <a:solidFill>
                <a:schemeClr val="dk2"/>
              </a:solidFill>
              <a:latin typeface="Raleway"/>
              <a:ea typeface="Raleway"/>
              <a:cs typeface="Raleway"/>
              <a:sym typeface="Raleway"/>
            </a:endParaRPr>
          </a:p>
          <a:p>
            <a:pPr marL="0" marR="0" lvl="0" indent="0" algn="l" rtl="0">
              <a:lnSpc>
                <a:spcPct val="115000"/>
              </a:lnSpc>
              <a:spcBef>
                <a:spcPts val="1200"/>
              </a:spcBef>
              <a:spcAft>
                <a:spcPts val="1200"/>
              </a:spcAft>
              <a:buClr>
                <a:srgbClr val="000000"/>
              </a:buClr>
              <a:buSzPts val="1200"/>
              <a:buFont typeface="Arial"/>
              <a:buNone/>
            </a:pPr>
            <a:endParaRPr sz="1500">
              <a:solidFill>
                <a:schemeClr val="dk2"/>
              </a:solidFill>
              <a:latin typeface="Raleway"/>
              <a:ea typeface="Raleway"/>
              <a:cs typeface="Raleway"/>
              <a:sym typeface="Raleway"/>
            </a:endParaRPr>
          </a:p>
        </p:txBody>
      </p:sp>
      <p:sp>
        <p:nvSpPr>
          <p:cNvPr id="186" name="Google Shape;186;p30"/>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87" name="Google Shape;187;p30"/>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6</a:t>
            </a:fld>
            <a:endParaRPr sz="1000" b="0" i="0" u="none" strike="noStrike" cap="none">
              <a:solidFill>
                <a:schemeClr val="lt1"/>
              </a:solidFill>
              <a:latin typeface="Arial"/>
              <a:ea typeface="Arial"/>
              <a:cs typeface="Arial"/>
              <a:sym typeface="Arial"/>
            </a:endParaRPr>
          </a:p>
        </p:txBody>
      </p:sp>
      <p:sp>
        <p:nvSpPr>
          <p:cNvPr id="188" name="Google Shape;188;p30"/>
          <p:cNvSpPr txBox="1"/>
          <p:nvPr/>
        </p:nvSpPr>
        <p:spPr>
          <a:xfrm>
            <a:off x="3864150" y="3198375"/>
            <a:ext cx="91500" cy="1041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1"/>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94" name="Google Shape;194;p31"/>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7</a:t>
            </a:fld>
            <a:endParaRPr sz="1000" b="0" i="0" u="none" strike="noStrike" cap="none">
              <a:solidFill>
                <a:schemeClr val="lt1"/>
              </a:solidFill>
              <a:latin typeface="Arial"/>
              <a:ea typeface="Arial"/>
              <a:cs typeface="Arial"/>
              <a:sym typeface="Arial"/>
            </a:endParaRPr>
          </a:p>
        </p:txBody>
      </p:sp>
      <p:sp>
        <p:nvSpPr>
          <p:cNvPr id="195" name="Google Shape;195;p31"/>
          <p:cNvSpPr/>
          <p:nvPr/>
        </p:nvSpPr>
        <p:spPr>
          <a:xfrm>
            <a:off x="456818" y="1270144"/>
            <a:ext cx="1568400" cy="510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31"/>
          <p:cNvSpPr txBox="1"/>
          <p:nvPr/>
        </p:nvSpPr>
        <p:spPr>
          <a:xfrm>
            <a:off x="488944" y="2340288"/>
            <a:ext cx="6936600" cy="147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00"/>
              <a:buFont typeface="Arial"/>
              <a:buNone/>
            </a:pPr>
            <a:r>
              <a:rPr lang="ru" sz="1500">
                <a:solidFill>
                  <a:schemeClr val="dk1"/>
                </a:solidFill>
                <a:latin typeface="Raleway SemiBold"/>
                <a:ea typeface="Raleway SemiBold"/>
                <a:cs typeface="Raleway SemiBold"/>
                <a:sym typeface="Raleway SemiBold"/>
              </a:rPr>
              <a:t>Мы работаем на рынке В2С</a:t>
            </a:r>
            <a:endParaRPr sz="1500">
              <a:solidFill>
                <a:schemeClr val="dk1"/>
              </a:solidFill>
              <a:latin typeface="Raleway SemiBold"/>
              <a:ea typeface="Raleway SemiBold"/>
              <a:cs typeface="Raleway SemiBold"/>
              <a:sym typeface="Raleway SemiBold"/>
            </a:endParaRPr>
          </a:p>
          <a:p>
            <a:pPr marL="0" marR="0" lvl="0" indent="0" algn="l" rtl="0">
              <a:lnSpc>
                <a:spcPct val="115000"/>
              </a:lnSpc>
              <a:spcBef>
                <a:spcPts val="0"/>
              </a:spcBef>
              <a:spcAft>
                <a:spcPts val="0"/>
              </a:spcAft>
              <a:buClr>
                <a:srgbClr val="000000"/>
              </a:buClr>
              <a:buSzPts val="1200"/>
              <a:buFont typeface="Arial"/>
              <a:buNone/>
            </a:pPr>
            <a:r>
              <a:rPr lang="ru" sz="1500">
                <a:solidFill>
                  <a:schemeClr val="dk1"/>
                </a:solidFill>
                <a:latin typeface="Raleway SemiBold"/>
                <a:ea typeface="Raleway SemiBold"/>
                <a:cs typeface="Raleway SemiBold"/>
                <a:sym typeface="Raleway SemiBold"/>
              </a:rPr>
              <a:t>Наша ЦА-55300 человек</a:t>
            </a:r>
            <a:endParaRPr sz="1500">
              <a:solidFill>
                <a:schemeClr val="dk1"/>
              </a:solidFill>
              <a:latin typeface="Raleway SemiBold"/>
              <a:ea typeface="Raleway SemiBold"/>
              <a:cs typeface="Raleway SemiBold"/>
              <a:sym typeface="Raleway SemiBold"/>
            </a:endParaRPr>
          </a:p>
          <a:p>
            <a:pPr marL="0" marR="0" lvl="0" indent="0" algn="l" rtl="0">
              <a:lnSpc>
                <a:spcPct val="115000"/>
              </a:lnSpc>
              <a:spcBef>
                <a:spcPts val="0"/>
              </a:spcBef>
              <a:spcAft>
                <a:spcPts val="0"/>
              </a:spcAft>
              <a:buClr>
                <a:srgbClr val="000000"/>
              </a:buClr>
              <a:buSzPts val="1200"/>
              <a:buFont typeface="Arial"/>
              <a:buNone/>
            </a:pPr>
            <a:r>
              <a:rPr lang="ru" sz="1500">
                <a:solidFill>
                  <a:schemeClr val="dk1"/>
                </a:solidFill>
                <a:latin typeface="Raleway SemiBold"/>
                <a:ea typeface="Raleway SemiBold"/>
                <a:cs typeface="Raleway SemiBold"/>
                <a:sym typeface="Raleway SemiBold"/>
              </a:rPr>
              <a:t>Наше решение будет стоить 400 рублей- 22 120 000</a:t>
            </a:r>
            <a:endParaRPr sz="1500">
              <a:solidFill>
                <a:schemeClr val="dk1"/>
              </a:solidFill>
              <a:latin typeface="Raleway SemiBold"/>
              <a:ea typeface="Raleway SemiBold"/>
              <a:cs typeface="Raleway SemiBold"/>
              <a:sym typeface="Raleway SemiBold"/>
            </a:endParaRPr>
          </a:p>
          <a:p>
            <a:pPr marL="0" marR="0" lvl="0" indent="0" algn="l" rtl="0">
              <a:lnSpc>
                <a:spcPct val="115000"/>
              </a:lnSpc>
              <a:spcBef>
                <a:spcPts val="0"/>
              </a:spcBef>
              <a:spcAft>
                <a:spcPts val="0"/>
              </a:spcAft>
              <a:buClr>
                <a:srgbClr val="000000"/>
              </a:buClr>
              <a:buSzPts val="1200"/>
              <a:buFont typeface="Arial"/>
              <a:buNone/>
            </a:pPr>
            <a:r>
              <a:rPr lang="ru" sz="1500">
                <a:solidFill>
                  <a:schemeClr val="dk1"/>
                </a:solidFill>
                <a:latin typeface="Raleway SemiBold"/>
                <a:ea typeface="Raleway SemiBold"/>
                <a:cs typeface="Raleway SemiBold"/>
                <a:sym typeface="Raleway SemiBold"/>
              </a:rPr>
              <a:t>Сегменты А и В -4959000+44 240 000=49 199 000</a:t>
            </a:r>
            <a:endParaRPr sz="1500">
              <a:solidFill>
                <a:schemeClr val="dk1"/>
              </a:solidFill>
              <a:latin typeface="Raleway SemiBold"/>
              <a:ea typeface="Raleway SemiBold"/>
              <a:cs typeface="Raleway SemiBold"/>
              <a:sym typeface="Raleway SemiBold"/>
            </a:endParaRPr>
          </a:p>
          <a:p>
            <a:pPr marL="0" marR="0" lvl="0" indent="0" algn="l" rtl="0">
              <a:lnSpc>
                <a:spcPct val="115000"/>
              </a:lnSpc>
              <a:spcBef>
                <a:spcPts val="0"/>
              </a:spcBef>
              <a:spcAft>
                <a:spcPts val="0"/>
              </a:spcAft>
              <a:buClr>
                <a:srgbClr val="000000"/>
              </a:buClr>
              <a:buSzPts val="1200"/>
              <a:buFont typeface="Arial"/>
              <a:buNone/>
            </a:pPr>
            <a:r>
              <a:rPr lang="ru" sz="1500">
                <a:solidFill>
                  <a:schemeClr val="dk1"/>
                </a:solidFill>
                <a:latin typeface="Raleway SemiBold"/>
                <a:ea typeface="Raleway SemiBold"/>
                <a:cs typeface="Raleway SemiBold"/>
                <a:sym typeface="Raleway SemiBold"/>
              </a:rPr>
              <a:t>Сможем заработать в первый год- 4959000</a:t>
            </a:r>
            <a:endParaRPr sz="1500">
              <a:solidFill>
                <a:schemeClr val="dk1"/>
              </a:solidFill>
              <a:latin typeface="Raleway SemiBold"/>
              <a:ea typeface="Raleway SemiBold"/>
              <a:cs typeface="Raleway SemiBold"/>
              <a:sym typeface="Raleway SemiBold"/>
            </a:endParaRPr>
          </a:p>
        </p:txBody>
      </p:sp>
      <p:sp>
        <p:nvSpPr>
          <p:cNvPr id="197" name="Google Shape;197;p31"/>
          <p:cNvSpPr txBox="1">
            <a:spLocks noGrp="1"/>
          </p:cNvSpPr>
          <p:nvPr>
            <p:ph type="title"/>
          </p:nvPr>
        </p:nvSpPr>
        <p:spPr>
          <a:xfrm>
            <a:off x="456817" y="1257881"/>
            <a:ext cx="4655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700"/>
              <a:buNone/>
            </a:pPr>
            <a:r>
              <a:rPr lang="ru" sz="3000">
                <a:solidFill>
                  <a:schemeClr val="lt1"/>
                </a:solidFill>
              </a:rPr>
              <a:t>РЫНОК</a:t>
            </a:r>
            <a:endParaRPr sz="3000">
              <a:solidFill>
                <a:schemeClr val="lt1"/>
              </a:solidFill>
            </a:endParaRPr>
          </a:p>
        </p:txBody>
      </p:sp>
      <p:sp>
        <p:nvSpPr>
          <p:cNvPr id="198" name="Google Shape;198;p31"/>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199" name="Google Shape;199;p31"/>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00" name="Google Shape;200;p31"/>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01" name="Google Shape;201;p31"/>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2"/>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07" name="Google Shape;207;p32"/>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8</a:t>
            </a:fld>
            <a:endParaRPr sz="1000" b="0" i="0" u="none" strike="noStrike" cap="none">
              <a:solidFill>
                <a:schemeClr val="lt1"/>
              </a:solidFill>
              <a:latin typeface="Arial"/>
              <a:ea typeface="Arial"/>
              <a:cs typeface="Arial"/>
              <a:sym typeface="Arial"/>
            </a:endParaRPr>
          </a:p>
        </p:txBody>
      </p:sp>
      <p:sp>
        <p:nvSpPr>
          <p:cNvPr id="208" name="Google Shape;208;p32"/>
          <p:cNvSpPr/>
          <p:nvPr/>
        </p:nvSpPr>
        <p:spPr>
          <a:xfrm>
            <a:off x="456826" y="1270150"/>
            <a:ext cx="2846700" cy="510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32"/>
          <p:cNvSpPr txBox="1"/>
          <p:nvPr/>
        </p:nvSpPr>
        <p:spPr>
          <a:xfrm>
            <a:off x="457194" y="2340288"/>
            <a:ext cx="6936600" cy="892522"/>
          </a:xfrm>
          <a:prstGeom prst="rect">
            <a:avLst/>
          </a:prstGeom>
          <a:noFill/>
          <a:ln>
            <a:noFill/>
          </a:ln>
        </p:spPr>
        <p:txBody>
          <a:bodyPr spcFirstLastPara="1" wrap="square" lIns="91425" tIns="91425" rIns="91425" bIns="91425" anchor="t" anchorCtr="0">
            <a:spAutoFit/>
          </a:bodyPr>
          <a:lstStyle/>
          <a:p>
            <a:pPr marL="457200" marR="0" lvl="0" indent="-323850" algn="l" rtl="0">
              <a:lnSpc>
                <a:spcPct val="115000"/>
              </a:lnSpc>
              <a:spcBef>
                <a:spcPts val="0"/>
              </a:spcBef>
              <a:spcAft>
                <a:spcPts val="0"/>
              </a:spcAft>
              <a:buClr>
                <a:srgbClr val="132C40"/>
              </a:buClr>
              <a:buSzPts val="1500"/>
              <a:buFont typeface="Raleway"/>
              <a:buChar char="●"/>
            </a:pPr>
            <a:r>
              <a:rPr lang="ru" sz="2000" dirty="0">
                <a:solidFill>
                  <a:schemeClr val="dk2"/>
                </a:solidFill>
                <a:highlight>
                  <a:srgbClr val="FFFFFF"/>
                </a:highlight>
                <a:latin typeface="Roboto"/>
                <a:ea typeface="Roboto"/>
                <a:cs typeface="Roboto"/>
                <a:sym typeface="Roboto"/>
              </a:rPr>
              <a:t>1)1.Основные конкуренты: ариэль,персил,тайд 2 косвенные конкуренты :maiq,сорти,лоск,бимакс </a:t>
            </a:r>
            <a:endParaRPr sz="2000" dirty="0">
              <a:solidFill>
                <a:schemeClr val="dk2"/>
              </a:solidFill>
              <a:highlight>
                <a:srgbClr val="FFFFFF"/>
              </a:highlight>
              <a:latin typeface="Roboto"/>
              <a:ea typeface="Roboto"/>
              <a:cs typeface="Roboto"/>
              <a:sym typeface="Roboto"/>
            </a:endParaRPr>
          </a:p>
        </p:txBody>
      </p:sp>
      <p:sp>
        <p:nvSpPr>
          <p:cNvPr id="210" name="Google Shape;210;p32"/>
          <p:cNvSpPr txBox="1">
            <a:spLocks noGrp="1"/>
          </p:cNvSpPr>
          <p:nvPr>
            <p:ph type="title"/>
          </p:nvPr>
        </p:nvSpPr>
        <p:spPr>
          <a:xfrm>
            <a:off x="456825" y="1235650"/>
            <a:ext cx="2846700" cy="579600"/>
          </a:xfrm>
          <a:prstGeom prst="rect">
            <a:avLst/>
          </a:prstGeom>
          <a:noFill/>
          <a:ln>
            <a:noFill/>
          </a:ln>
        </p:spPr>
        <p:txBody>
          <a:bodyPr spcFirstLastPara="1" wrap="square" lIns="58300" tIns="58300" rIns="58300" bIns="58300" anchor="t" anchorCtr="0">
            <a:spAutoFit/>
          </a:bodyPr>
          <a:lstStyle/>
          <a:p>
            <a:pPr marL="0" marR="0" lvl="0" indent="0" algn="l" rtl="0">
              <a:lnSpc>
                <a:spcPct val="100000"/>
              </a:lnSpc>
              <a:spcBef>
                <a:spcPts val="0"/>
              </a:spcBef>
              <a:spcAft>
                <a:spcPts val="0"/>
              </a:spcAft>
              <a:buSzPts val="2700"/>
              <a:buNone/>
            </a:pPr>
            <a:r>
              <a:rPr lang="ru" sz="3000">
                <a:solidFill>
                  <a:schemeClr val="lt1"/>
                </a:solidFill>
              </a:rPr>
              <a:t>КОНКУРЕНТЫ</a:t>
            </a:r>
            <a:endParaRPr sz="3000">
              <a:solidFill>
                <a:schemeClr val="lt1"/>
              </a:solidFill>
            </a:endParaRPr>
          </a:p>
        </p:txBody>
      </p:sp>
      <p:sp>
        <p:nvSpPr>
          <p:cNvPr id="211" name="Google Shape;211;p32"/>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12" name="Google Shape;212;p32"/>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13" name="Google Shape;213;p32"/>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14" name="Google Shape;214;p32"/>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18"/>
        <p:cNvGrpSpPr/>
        <p:nvPr/>
      </p:nvGrpSpPr>
      <p:grpSpPr>
        <a:xfrm>
          <a:off x="0" y="0"/>
          <a:ext cx="0" cy="0"/>
          <a:chOff x="0" y="0"/>
          <a:chExt cx="0" cy="0"/>
        </a:xfrm>
      </p:grpSpPr>
      <p:sp>
        <p:nvSpPr>
          <p:cNvPr id="219" name="Google Shape;219;p33"/>
          <p:cNvSpPr txBox="1"/>
          <p:nvPr/>
        </p:nvSpPr>
        <p:spPr>
          <a:xfrm>
            <a:off x="224715" y="947487"/>
            <a:ext cx="6936600" cy="1212000"/>
          </a:xfrm>
          <a:prstGeom prst="rect">
            <a:avLst/>
          </a:prstGeom>
          <a:noFill/>
          <a:ln>
            <a:noFill/>
          </a:ln>
        </p:spPr>
        <p:txBody>
          <a:bodyPr spcFirstLastPara="1" wrap="square" lIns="91425" tIns="91425" rIns="91425" bIns="91425" anchor="t" anchorCtr="0">
            <a:spAutoFit/>
          </a:bodyPr>
          <a:lstStyle/>
          <a:p>
            <a:pPr marL="457200" marR="0" lvl="0" indent="-304800" algn="l" rtl="0">
              <a:lnSpc>
                <a:spcPct val="115000"/>
              </a:lnSpc>
              <a:spcBef>
                <a:spcPts val="0"/>
              </a:spcBef>
              <a:spcAft>
                <a:spcPts val="0"/>
              </a:spcAft>
              <a:buClr>
                <a:schemeClr val="dk1"/>
              </a:buClr>
              <a:buSzPts val="1200"/>
              <a:buFont typeface="Raleway SemiBold"/>
              <a:buChar char="-"/>
            </a:pPr>
            <a:r>
              <a:rPr lang="ru" sz="1500" dirty="0">
                <a:solidFill>
                  <a:schemeClr val="dk1"/>
                </a:solidFill>
                <a:latin typeface="Raleway SemiBold"/>
                <a:ea typeface="Raleway SemiBold"/>
                <a:cs typeface="Raleway SemiBold"/>
                <a:sym typeface="Raleway SemiBold"/>
              </a:rPr>
              <a:t>закупка материалов</a:t>
            </a:r>
            <a:endParaRPr sz="1500" dirty="0">
              <a:solidFill>
                <a:schemeClr val="dk1"/>
              </a:solidFill>
              <a:latin typeface="Raleway SemiBold"/>
              <a:ea typeface="Raleway SemiBold"/>
              <a:cs typeface="Raleway SemiBold"/>
              <a:sym typeface="Raleway SemiBold"/>
            </a:endParaRPr>
          </a:p>
          <a:p>
            <a:pPr marL="457200" marR="0" lvl="0" indent="-323850" algn="l" rtl="0">
              <a:lnSpc>
                <a:spcPct val="115000"/>
              </a:lnSpc>
              <a:spcBef>
                <a:spcPts val="0"/>
              </a:spcBef>
              <a:spcAft>
                <a:spcPts val="0"/>
              </a:spcAft>
              <a:buClr>
                <a:schemeClr val="dk1"/>
              </a:buClr>
              <a:buSzPts val="1500"/>
              <a:buFont typeface="Raleway SemiBold"/>
              <a:buChar char="-"/>
            </a:pPr>
            <a:r>
              <a:rPr lang="ru" sz="1500" dirty="0">
                <a:solidFill>
                  <a:schemeClr val="dk1"/>
                </a:solidFill>
                <a:latin typeface="Raleway SemiBold"/>
                <a:ea typeface="Raleway SemiBold"/>
                <a:cs typeface="Raleway SemiBold"/>
                <a:sym typeface="Raleway SemiBold"/>
              </a:rPr>
              <a:t>производство под своим брендом</a:t>
            </a:r>
            <a:endParaRPr sz="1500" dirty="0">
              <a:solidFill>
                <a:schemeClr val="dk1"/>
              </a:solidFill>
              <a:latin typeface="Raleway SemiBold"/>
              <a:ea typeface="Raleway SemiBold"/>
              <a:cs typeface="Raleway SemiBold"/>
              <a:sym typeface="Raleway SemiBold"/>
            </a:endParaRPr>
          </a:p>
          <a:p>
            <a:pPr marL="457200" marR="0" lvl="0" indent="-323850" algn="l" rtl="0">
              <a:lnSpc>
                <a:spcPct val="115000"/>
              </a:lnSpc>
              <a:spcBef>
                <a:spcPts val="0"/>
              </a:spcBef>
              <a:spcAft>
                <a:spcPts val="0"/>
              </a:spcAft>
              <a:buClr>
                <a:schemeClr val="dk1"/>
              </a:buClr>
              <a:buSzPts val="1500"/>
              <a:buFont typeface="Raleway SemiBold"/>
              <a:buChar char="-"/>
            </a:pPr>
            <a:r>
              <a:rPr lang="ru" sz="1500" dirty="0">
                <a:solidFill>
                  <a:schemeClr val="dk1"/>
                </a:solidFill>
                <a:latin typeface="Raleway SemiBold"/>
                <a:ea typeface="Raleway SemiBold"/>
                <a:cs typeface="Raleway SemiBold"/>
                <a:sym typeface="Raleway SemiBold"/>
              </a:rPr>
              <a:t>продажа</a:t>
            </a:r>
            <a:endParaRPr sz="1500" dirty="0">
              <a:solidFill>
                <a:schemeClr val="dk1"/>
              </a:solidFill>
              <a:latin typeface="Raleway SemiBold"/>
              <a:ea typeface="Raleway SemiBold"/>
              <a:cs typeface="Raleway SemiBold"/>
              <a:sym typeface="Raleway SemiBold"/>
            </a:endParaRPr>
          </a:p>
          <a:p>
            <a:pPr marL="457200" marR="0" lvl="0" indent="0" algn="l" rtl="0">
              <a:lnSpc>
                <a:spcPct val="115000"/>
              </a:lnSpc>
              <a:spcBef>
                <a:spcPts val="0"/>
              </a:spcBef>
              <a:spcAft>
                <a:spcPts val="0"/>
              </a:spcAft>
              <a:buNone/>
            </a:pPr>
            <a:r>
              <a:rPr lang="ru" sz="1500" dirty="0">
                <a:solidFill>
                  <a:schemeClr val="dk1"/>
                </a:solidFill>
                <a:latin typeface="Raleway SemiBold"/>
                <a:ea typeface="Raleway SemiBold"/>
                <a:cs typeface="Raleway SemiBold"/>
                <a:sym typeface="Raleway SemiBold"/>
              </a:rPr>
              <a:t> </a:t>
            </a:r>
            <a:endParaRPr sz="1500" dirty="0">
              <a:solidFill>
                <a:schemeClr val="dk1"/>
              </a:solidFill>
              <a:latin typeface="Raleway SemiBold"/>
              <a:ea typeface="Raleway SemiBold"/>
              <a:cs typeface="Raleway SemiBold"/>
              <a:sym typeface="Raleway SemiBold"/>
            </a:endParaRPr>
          </a:p>
        </p:txBody>
      </p:sp>
      <p:sp>
        <p:nvSpPr>
          <p:cNvPr id="220" name="Google Shape;220;p33"/>
          <p:cNvSpPr/>
          <p:nvPr/>
        </p:nvSpPr>
        <p:spPr>
          <a:xfrm>
            <a:off x="-5084" y="4774004"/>
            <a:ext cx="406800" cy="380100"/>
          </a:xfrm>
          <a:prstGeom prst="rect">
            <a:avLst/>
          </a:prstGeom>
          <a:solidFill>
            <a:schemeClr val="dk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21" name="Google Shape;221;p33"/>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9</a:t>
            </a:fld>
            <a:endParaRPr sz="1000" b="0" i="0" u="none" strike="noStrike" cap="none">
              <a:solidFill>
                <a:schemeClr val="lt1"/>
              </a:solidFill>
              <a:latin typeface="Arial"/>
              <a:ea typeface="Arial"/>
              <a:cs typeface="Arial"/>
              <a:sym typeface="Arial"/>
            </a:endParaRPr>
          </a:p>
        </p:txBody>
      </p:sp>
      <p:sp>
        <p:nvSpPr>
          <p:cNvPr id="222" name="Google Shape;222;p33"/>
          <p:cNvSpPr/>
          <p:nvPr/>
        </p:nvSpPr>
        <p:spPr>
          <a:xfrm>
            <a:off x="243737" y="269200"/>
            <a:ext cx="3862696" cy="5946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23" name="Google Shape;223;p33"/>
          <p:cNvSpPr txBox="1">
            <a:spLocks noGrp="1"/>
          </p:cNvSpPr>
          <p:nvPr>
            <p:ph type="title"/>
          </p:nvPr>
        </p:nvSpPr>
        <p:spPr>
          <a:xfrm>
            <a:off x="619520" y="262117"/>
            <a:ext cx="4604100" cy="6465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000" dirty="0">
                <a:solidFill>
                  <a:schemeClr val="lt1"/>
                </a:solidFill>
              </a:rPr>
              <a:t>БИЗНЕС-МОДЕЛЬ*</a:t>
            </a:r>
            <a:endParaRPr sz="3000" dirty="0">
              <a:solidFill>
                <a:schemeClr val="lt1"/>
              </a:solidFill>
            </a:endParaRPr>
          </a:p>
        </p:txBody>
      </p:sp>
      <p:sp>
        <p:nvSpPr>
          <p:cNvPr id="224" name="Google Shape;224;p33"/>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25" name="Google Shape;225;p33"/>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26" name="Google Shape;226;p33"/>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27" name="Google Shape;227;p33"/>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28" name="Google Shape;228;p33"/>
          <p:cNvSpPr txBox="1"/>
          <p:nvPr/>
        </p:nvSpPr>
        <p:spPr>
          <a:xfrm>
            <a:off x="407625" y="4527900"/>
            <a:ext cx="80916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5" name="video-25-11-23-02-16">
            <a:hlinkClick r:id="" action="ppaction://media"/>
            <a:extLst>
              <a:ext uri="{FF2B5EF4-FFF2-40B4-BE49-F238E27FC236}">
                <a16:creationId xmlns:a16="http://schemas.microsoft.com/office/drawing/2014/main" xmlns="" id="{270C73A9-F166-451B-9CBD-8B86AF3AB5A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6039" y="1961372"/>
            <a:ext cx="4947581" cy="2783016"/>
          </a:xfrm>
          <a:prstGeom prst="rect">
            <a:avLst/>
          </a:prstGeom>
        </p:spPr>
      </p:pic>
      <p:pic>
        <p:nvPicPr>
          <p:cNvPr id="7" name="Рисунок 6">
            <a:extLst>
              <a:ext uri="{FF2B5EF4-FFF2-40B4-BE49-F238E27FC236}">
                <a16:creationId xmlns:a16="http://schemas.microsoft.com/office/drawing/2014/main" xmlns="" id="{120FBD7D-7352-4068-A745-0AC6923007B1}"/>
              </a:ext>
            </a:extLst>
          </p:cNvPr>
          <p:cNvPicPr>
            <a:picLocks noChangeAspect="1"/>
          </p:cNvPicPr>
          <p:nvPr/>
        </p:nvPicPr>
        <p:blipFill>
          <a:blip r:embed="rId6"/>
          <a:stretch>
            <a:fillRect/>
          </a:stretch>
        </p:blipFill>
        <p:spPr>
          <a:xfrm>
            <a:off x="5512574" y="720168"/>
            <a:ext cx="3201992" cy="39933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456817" y="1257881"/>
            <a:ext cx="4655700" cy="6003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b="1">
                <a:latin typeface="Raleway"/>
                <a:ea typeface="Raleway"/>
                <a:cs typeface="Raleway"/>
                <a:sym typeface="Raleway"/>
              </a:rPr>
              <a:t>ТЕКУЩИЕ РЕЗУЛЬТАТЫ</a:t>
            </a:r>
            <a:endParaRPr b="1">
              <a:latin typeface="Raleway"/>
              <a:ea typeface="Raleway"/>
              <a:cs typeface="Raleway"/>
              <a:sym typeface="Raleway"/>
            </a:endParaRPr>
          </a:p>
        </p:txBody>
      </p:sp>
      <p:sp>
        <p:nvSpPr>
          <p:cNvPr id="234" name="Google Shape;234;p34"/>
          <p:cNvSpPr txBox="1">
            <a:spLocks noGrp="1"/>
          </p:cNvSpPr>
          <p:nvPr>
            <p:ph type="body" idx="1"/>
          </p:nvPr>
        </p:nvSpPr>
        <p:spPr>
          <a:xfrm>
            <a:off x="456818" y="2340281"/>
            <a:ext cx="7993200" cy="19897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Текущие результаты: </a:t>
            </a:r>
            <a:endParaRPr sz="1700" dirty="0">
              <a:highlight>
                <a:srgbClr val="FFFFFF"/>
              </a:highlight>
              <a:latin typeface="Roboto"/>
              <a:ea typeface="Roboto"/>
              <a:cs typeface="Roboto"/>
              <a:sym typeface="Roboto"/>
            </a:endParaRPr>
          </a:p>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1)Готова идея продукта</a:t>
            </a:r>
            <a:endParaRPr sz="1700" dirty="0">
              <a:highlight>
                <a:srgbClr val="FFFFFF"/>
              </a:highlight>
              <a:latin typeface="Roboto"/>
              <a:ea typeface="Roboto"/>
              <a:cs typeface="Roboto"/>
              <a:sym typeface="Roboto"/>
            </a:endParaRPr>
          </a:p>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2)Выстроен четкий план действий </a:t>
            </a:r>
            <a:endParaRPr sz="1700" dirty="0">
              <a:highlight>
                <a:srgbClr val="FFFFFF"/>
              </a:highlight>
              <a:latin typeface="Roboto"/>
              <a:ea typeface="Roboto"/>
              <a:cs typeface="Roboto"/>
              <a:sym typeface="Roboto"/>
            </a:endParaRPr>
          </a:p>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3)Распределены роли между участниками команды </a:t>
            </a:r>
            <a:endParaRPr sz="1700" dirty="0">
              <a:highlight>
                <a:srgbClr val="FFFFFF"/>
              </a:highlight>
              <a:latin typeface="Roboto"/>
              <a:ea typeface="Roboto"/>
              <a:cs typeface="Roboto"/>
              <a:sym typeface="Roboto"/>
            </a:endParaRPr>
          </a:p>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4) Создан дизайн продукта</a:t>
            </a:r>
            <a:endParaRPr sz="1700" dirty="0">
              <a:highlight>
                <a:srgbClr val="FFFFFF"/>
              </a:highlight>
              <a:latin typeface="Roboto"/>
              <a:ea typeface="Roboto"/>
              <a:cs typeface="Roboto"/>
              <a:sym typeface="Roboto"/>
            </a:endParaRPr>
          </a:p>
          <a:p>
            <a:pPr marL="0" lvl="0" indent="0" algn="l" rtl="0">
              <a:lnSpc>
                <a:spcPct val="115000"/>
              </a:lnSpc>
              <a:spcBef>
                <a:spcPts val="0"/>
              </a:spcBef>
              <a:spcAft>
                <a:spcPts val="0"/>
              </a:spcAft>
              <a:buSzPts val="1200"/>
              <a:buNone/>
            </a:pPr>
            <a:r>
              <a:rPr lang="ru" sz="1700" dirty="0">
                <a:highlight>
                  <a:srgbClr val="FFFFFF"/>
                </a:highlight>
                <a:latin typeface="Roboto"/>
                <a:ea typeface="Roboto"/>
                <a:cs typeface="Roboto"/>
                <a:sym typeface="Roboto"/>
              </a:rPr>
              <a:t>5) Получена собственная формула стиральных капсул</a:t>
            </a:r>
            <a:endParaRPr sz="1700" dirty="0"/>
          </a:p>
        </p:txBody>
      </p:sp>
      <p:sp>
        <p:nvSpPr>
          <p:cNvPr id="235" name="Google Shape;235;p34"/>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36" name="Google Shape;236;p34"/>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37" name="Google Shape;237;p34"/>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38" name="Google Shape;238;p34"/>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3" name="Рисунок 2">
            <a:extLst>
              <a:ext uri="{FF2B5EF4-FFF2-40B4-BE49-F238E27FC236}">
                <a16:creationId xmlns:a16="http://schemas.microsoft.com/office/drawing/2014/main" xmlns="" id="{AF70567E-B438-4F26-BBF2-A3012DD66389}"/>
              </a:ext>
            </a:extLst>
          </p:cNvPr>
          <p:cNvPicPr>
            <a:picLocks noChangeAspect="1"/>
          </p:cNvPicPr>
          <p:nvPr/>
        </p:nvPicPr>
        <p:blipFill>
          <a:blip r:embed="rId3"/>
          <a:stretch>
            <a:fillRect/>
          </a:stretch>
        </p:blipFill>
        <p:spPr>
          <a:xfrm>
            <a:off x="6051971" y="475472"/>
            <a:ext cx="2278710" cy="3038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txBox="1">
            <a:spLocks noGrp="1"/>
          </p:cNvSpPr>
          <p:nvPr>
            <p:ph type="title"/>
          </p:nvPr>
        </p:nvSpPr>
        <p:spPr>
          <a:xfrm>
            <a:off x="456817" y="278156"/>
            <a:ext cx="4655700" cy="646500"/>
          </a:xfrm>
          <a:prstGeom prst="rect">
            <a:avLst/>
          </a:prstGeom>
          <a:noFill/>
          <a:ln>
            <a:noFill/>
          </a:ln>
        </p:spPr>
        <p:txBody>
          <a:bodyPr spcFirstLastPara="1" wrap="square" lIns="91425" tIns="91425" rIns="91425" bIns="91425" anchor="ctr" anchorCtr="0">
            <a:spAutoFit/>
          </a:bodyPr>
          <a:lstStyle/>
          <a:p>
            <a:pPr marL="0" lvl="0" indent="0" algn="l" rtl="0">
              <a:lnSpc>
                <a:spcPct val="100000"/>
              </a:lnSpc>
              <a:spcBef>
                <a:spcPts val="0"/>
              </a:spcBef>
              <a:spcAft>
                <a:spcPts val="0"/>
              </a:spcAft>
              <a:buSzPts val="2700"/>
              <a:buNone/>
            </a:pPr>
            <a:r>
              <a:rPr lang="ru" sz="3000">
                <a:solidFill>
                  <a:schemeClr val="dk1"/>
                </a:solidFill>
              </a:rPr>
              <a:t>КОМАНДА СТАРТАПА</a:t>
            </a:r>
            <a:endParaRPr sz="3000">
              <a:solidFill>
                <a:schemeClr val="dk1"/>
              </a:solidFill>
            </a:endParaRPr>
          </a:p>
        </p:txBody>
      </p:sp>
      <p:graphicFrame>
        <p:nvGraphicFramePr>
          <p:cNvPr id="244" name="Google Shape;244;p35"/>
          <p:cNvGraphicFramePr/>
          <p:nvPr/>
        </p:nvGraphicFramePr>
        <p:xfrm>
          <a:off x="456810" y="921625"/>
          <a:ext cx="7532025" cy="2941230"/>
        </p:xfrm>
        <a:graphic>
          <a:graphicData uri="http://schemas.openxmlformats.org/drawingml/2006/table">
            <a:tbl>
              <a:tblPr>
                <a:noFill/>
                <a:tableStyleId>{C0818C80-A029-4BDD-B862-91AE51D492B0}</a:tableStyleId>
              </a:tblPr>
              <a:tblGrid>
                <a:gridCol w="2510675">
                  <a:extLst>
                    <a:ext uri="{9D8B030D-6E8A-4147-A177-3AD203B41FA5}">
                      <a16:colId xmlns:a16="http://schemas.microsoft.com/office/drawing/2014/main" xmlns="" val="20000"/>
                    </a:ext>
                  </a:extLst>
                </a:gridCol>
                <a:gridCol w="2510675">
                  <a:extLst>
                    <a:ext uri="{9D8B030D-6E8A-4147-A177-3AD203B41FA5}">
                      <a16:colId xmlns:a16="http://schemas.microsoft.com/office/drawing/2014/main" xmlns="" val="20001"/>
                    </a:ext>
                  </a:extLst>
                </a:gridCol>
                <a:gridCol w="2510675">
                  <a:extLst>
                    <a:ext uri="{9D8B030D-6E8A-4147-A177-3AD203B41FA5}">
                      <a16:colId xmlns:a16="http://schemas.microsoft.com/office/drawing/2014/main" xmlns="" val="20002"/>
                    </a:ext>
                  </a:extLst>
                </a:gridCol>
              </a:tblGrid>
              <a:tr h="381000">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РОЛЬ</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ФАМИЛИЯ ИМЯ</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u="none" strike="noStrike" cap="none">
                          <a:solidFill>
                            <a:srgbClr val="132C40"/>
                          </a:solidFill>
                          <a:latin typeface="Raleway SemiBold"/>
                          <a:ea typeface="Raleway SemiBold"/>
                          <a:cs typeface="Raleway SemiBold"/>
                          <a:sym typeface="Raleway SemiBold"/>
                        </a:rPr>
                        <a:t>ФОТО</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4"/>
                    </a:solidFill>
                  </a:tcPr>
                </a:tc>
                <a:extLst>
                  <a:ext uri="{0D108BD9-81ED-4DB2-BD59-A6C34878D82A}">
                    <a16:rowId xmlns:a16="http://schemas.microsoft.com/office/drawing/2014/main" xmlns="" val="10000"/>
                  </a:ext>
                </a:extLst>
              </a:tr>
              <a:tr h="439675">
                <a:tc>
                  <a:txBody>
                    <a:bodyPr/>
                    <a:lstStyle/>
                    <a:p>
                      <a:pPr marL="0" marR="0" lvl="0" indent="0" algn="l" rtl="0">
                        <a:lnSpc>
                          <a:spcPct val="115000"/>
                        </a:lnSpc>
                        <a:spcBef>
                          <a:spcPts val="0"/>
                        </a:spcBef>
                        <a:spcAft>
                          <a:spcPts val="0"/>
                        </a:spcAft>
                        <a:buClr>
                          <a:schemeClr val="dk1"/>
                        </a:buClr>
                        <a:buSzPts val="1100"/>
                        <a:buFont typeface="Arial"/>
                        <a:buNone/>
                      </a:pPr>
                      <a:r>
                        <a:rPr lang="ru" sz="1200">
                          <a:solidFill>
                            <a:schemeClr val="dk2"/>
                          </a:solidFill>
                          <a:latin typeface="Raleway"/>
                          <a:ea typeface="Raleway"/>
                          <a:cs typeface="Raleway"/>
                          <a:sym typeface="Raleway"/>
                        </a:rPr>
                        <a:t>Лидер, спикер,инженер</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Ладушина Марина</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xmlns="" val="10001"/>
                  </a:ext>
                </a:extLst>
              </a:tr>
              <a:tr h="439675">
                <a:tc>
                  <a:txBody>
                    <a:bodyPr/>
                    <a:lstStyle/>
                    <a:p>
                      <a:pPr marL="0" lvl="0" indent="0" algn="l" rtl="0">
                        <a:lnSpc>
                          <a:spcPct val="115000"/>
                        </a:lnSpc>
                        <a:spcBef>
                          <a:spcPts val="0"/>
                        </a:spcBef>
                        <a:spcAft>
                          <a:spcPts val="0"/>
                        </a:spcAft>
                        <a:buClr>
                          <a:schemeClr val="dk1"/>
                        </a:buClr>
                        <a:buSzPts val="1100"/>
                        <a:buFont typeface="Arial"/>
                        <a:buNone/>
                      </a:pPr>
                      <a:r>
                        <a:rPr lang="ru" sz="1200">
                          <a:solidFill>
                            <a:schemeClr val="dk2"/>
                          </a:solidFill>
                          <a:latin typeface="Raleway"/>
                          <a:ea typeface="Raleway"/>
                          <a:cs typeface="Raleway"/>
                          <a:sym typeface="Raleway"/>
                        </a:rPr>
                        <a:t>Продажник, инженер и фиксатор</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Садыкова Айзиля</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xmlns="" val="10002"/>
                  </a:ext>
                </a:extLst>
              </a:tr>
              <a:tr h="439675">
                <a:tc>
                  <a:txBody>
                    <a:bodyPr/>
                    <a:lstStyle/>
                    <a:p>
                      <a:pPr marL="0" marR="0" lvl="0" indent="0" algn="l" rtl="0">
                        <a:lnSpc>
                          <a:spcPct val="115000"/>
                        </a:lnSpc>
                        <a:spcBef>
                          <a:spcPts val="0"/>
                        </a:spcBef>
                        <a:spcAft>
                          <a:spcPts val="0"/>
                        </a:spcAft>
                        <a:buClr>
                          <a:schemeClr val="dk1"/>
                        </a:buClr>
                        <a:buSzPts val="1100"/>
                        <a:buFont typeface="Arial"/>
                        <a:buNone/>
                      </a:pPr>
                      <a:r>
                        <a:rPr lang="ru" sz="1200">
                          <a:solidFill>
                            <a:schemeClr val="dk2"/>
                          </a:solidFill>
                          <a:latin typeface="Raleway"/>
                          <a:ea typeface="Raleway"/>
                          <a:cs typeface="Raleway"/>
                          <a:sym typeface="Raleway"/>
                        </a:rPr>
                        <a:t>Дизайнер, разработчик,маркетолог</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ru" sz="1100">
                          <a:solidFill>
                            <a:srgbClr val="132C40"/>
                          </a:solidFill>
                          <a:latin typeface="Raleway SemiBold"/>
                          <a:ea typeface="Raleway SemiBold"/>
                          <a:cs typeface="Raleway SemiBold"/>
                          <a:sym typeface="Raleway SemiBold"/>
                        </a:rPr>
                        <a:t>Петрова Регина</a:t>
                      </a: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solidFill>
                          <a:srgbClr val="132C40"/>
                        </a:solidFill>
                        <a:latin typeface="Raleway SemiBold"/>
                        <a:ea typeface="Raleway SemiBold"/>
                        <a:cs typeface="Raleway SemiBold"/>
                        <a:sym typeface="Raleway SemiBo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tcPr>
                </a:tc>
                <a:extLst>
                  <a:ext uri="{0D108BD9-81ED-4DB2-BD59-A6C34878D82A}">
                    <a16:rowId xmlns:a16="http://schemas.microsoft.com/office/drawing/2014/main" xmlns="" val="10003"/>
                  </a:ext>
                </a:extLst>
              </a:tr>
            </a:tbl>
          </a:graphicData>
        </a:graphic>
      </p:graphicFrame>
      <p:sp>
        <p:nvSpPr>
          <p:cNvPr id="245" name="Google Shape;245;p35"/>
          <p:cNvSpPr/>
          <p:nvPr/>
        </p:nvSpPr>
        <p:spPr>
          <a:xfrm>
            <a:off x="-5084" y="4774004"/>
            <a:ext cx="406800" cy="380100"/>
          </a:xfrm>
          <a:prstGeom prst="rect">
            <a:avLst/>
          </a:prstGeom>
          <a:solidFill>
            <a:schemeClr val="accent4"/>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46" name="Google Shape;246;p35"/>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11</a:t>
            </a:fld>
            <a:endParaRPr sz="1000" b="0" i="0" u="none" strike="noStrike" cap="none">
              <a:solidFill>
                <a:schemeClr val="lt1"/>
              </a:solidFill>
              <a:latin typeface="Arial"/>
              <a:ea typeface="Arial"/>
              <a:cs typeface="Arial"/>
              <a:sym typeface="Arial"/>
            </a:endParaRPr>
          </a:p>
        </p:txBody>
      </p:sp>
      <p:sp>
        <p:nvSpPr>
          <p:cNvPr id="247" name="Google Shape;247;p35"/>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48" name="Google Shape;248;p35"/>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49" name="Google Shape;249;p35"/>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50" name="Google Shape;250;p35"/>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pic>
        <p:nvPicPr>
          <p:cNvPr id="251" name="Google Shape;251;p35"/>
          <p:cNvPicPr preferRelativeResize="0"/>
          <p:nvPr/>
        </p:nvPicPr>
        <p:blipFill>
          <a:blip r:embed="rId3">
            <a:alphaModFix/>
          </a:blip>
          <a:stretch>
            <a:fillRect/>
          </a:stretch>
        </p:blipFill>
        <p:spPr>
          <a:xfrm>
            <a:off x="6460950" y="1302625"/>
            <a:ext cx="601549" cy="869924"/>
          </a:xfrm>
          <a:prstGeom prst="rect">
            <a:avLst/>
          </a:prstGeom>
          <a:noFill/>
          <a:ln>
            <a:noFill/>
          </a:ln>
        </p:spPr>
      </p:pic>
      <p:pic>
        <p:nvPicPr>
          <p:cNvPr id="252" name="Google Shape;252;p35"/>
          <p:cNvPicPr preferRelativeResize="0"/>
          <p:nvPr/>
        </p:nvPicPr>
        <p:blipFill>
          <a:blip r:embed="rId4">
            <a:alphaModFix/>
          </a:blip>
          <a:stretch>
            <a:fillRect/>
          </a:stretch>
        </p:blipFill>
        <p:spPr>
          <a:xfrm>
            <a:off x="6535363" y="2994549"/>
            <a:ext cx="677628" cy="902550"/>
          </a:xfrm>
          <a:prstGeom prst="rect">
            <a:avLst/>
          </a:prstGeom>
          <a:noFill/>
          <a:ln>
            <a:noFill/>
          </a:ln>
        </p:spPr>
      </p:pic>
      <p:pic>
        <p:nvPicPr>
          <p:cNvPr id="253" name="Google Shape;253;p35"/>
          <p:cNvPicPr preferRelativeResize="0"/>
          <p:nvPr/>
        </p:nvPicPr>
        <p:blipFill>
          <a:blip r:embed="rId5">
            <a:alphaModFix/>
          </a:blip>
          <a:stretch>
            <a:fillRect/>
          </a:stretch>
        </p:blipFill>
        <p:spPr>
          <a:xfrm>
            <a:off x="6310450" y="2172550"/>
            <a:ext cx="902550" cy="822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6"/>
          <p:cNvSpPr txBox="1">
            <a:spLocks noGrp="1"/>
          </p:cNvSpPr>
          <p:nvPr>
            <p:ph type="title"/>
          </p:nvPr>
        </p:nvSpPr>
        <p:spPr>
          <a:xfrm>
            <a:off x="1544617" y="582331"/>
            <a:ext cx="4655700" cy="548700"/>
          </a:xfrm>
          <a:prstGeom prst="rect">
            <a:avLst/>
          </a:prstGeom>
          <a:noFill/>
          <a:ln>
            <a:noFill/>
          </a:ln>
        </p:spPr>
        <p:txBody>
          <a:bodyPr spcFirstLastPara="1" wrap="square" lIns="58300" tIns="58300" rIns="58300" bIns="58300" anchor="t" anchorCtr="0">
            <a:spAutoFit/>
          </a:bodyPr>
          <a:lstStyle/>
          <a:p>
            <a:pPr marL="0" lvl="0" indent="0" algn="l" rtl="0">
              <a:lnSpc>
                <a:spcPct val="100000"/>
              </a:lnSpc>
              <a:spcBef>
                <a:spcPts val="0"/>
              </a:spcBef>
              <a:spcAft>
                <a:spcPts val="0"/>
              </a:spcAft>
              <a:buSzPts val="2800"/>
              <a:buNone/>
            </a:pPr>
            <a:r>
              <a:rPr lang="ru" sz="2800">
                <a:solidFill>
                  <a:schemeClr val="dk1"/>
                </a:solidFill>
              </a:rPr>
              <a:t>ПЛАНЫ РАЗВИТИЯ</a:t>
            </a:r>
            <a:endParaRPr sz="2800">
              <a:solidFill>
                <a:schemeClr val="dk1"/>
              </a:solidFill>
            </a:endParaRPr>
          </a:p>
        </p:txBody>
      </p:sp>
      <p:sp>
        <p:nvSpPr>
          <p:cNvPr id="259" name="Google Shape;259;p36"/>
          <p:cNvSpPr txBox="1">
            <a:spLocks noGrp="1"/>
          </p:cNvSpPr>
          <p:nvPr>
            <p:ph type="body" idx="1"/>
          </p:nvPr>
        </p:nvSpPr>
        <p:spPr>
          <a:xfrm>
            <a:off x="456825" y="1433725"/>
            <a:ext cx="7973700" cy="896700"/>
          </a:xfrm>
          <a:prstGeom prst="rect">
            <a:avLst/>
          </a:prstGeom>
          <a:noFill/>
          <a:ln>
            <a:noFill/>
          </a:ln>
        </p:spPr>
        <p:txBody>
          <a:bodyPr spcFirstLastPara="1" wrap="square" lIns="58300" tIns="58300" rIns="58300" bIns="58300" anchor="t" anchorCtr="0">
            <a:noAutofit/>
          </a:bodyPr>
          <a:lstStyle/>
          <a:p>
            <a:pPr marL="457200" marR="0" lvl="0" indent="-361950" algn="l" rtl="0">
              <a:lnSpc>
                <a:spcPct val="115000"/>
              </a:lnSpc>
              <a:spcBef>
                <a:spcPts val="0"/>
              </a:spcBef>
              <a:spcAft>
                <a:spcPts val="0"/>
              </a:spcAft>
              <a:buClr>
                <a:schemeClr val="dk1"/>
              </a:buClr>
              <a:buSzPts val="2100"/>
              <a:buFont typeface="Raleway"/>
              <a:buChar char="●"/>
            </a:pPr>
            <a:r>
              <a:rPr lang="ru" sz="2100" dirty="0">
                <a:solidFill>
                  <a:srgbClr val="132C40"/>
                </a:solidFill>
              </a:rPr>
              <a:t>Планы развития, основные укрупненные задачи</a:t>
            </a:r>
            <a:endParaRPr sz="2100" dirty="0">
              <a:solidFill>
                <a:srgbClr val="132C40"/>
              </a:solidFill>
            </a:endParaRPr>
          </a:p>
          <a:p>
            <a:pPr marL="457200" lvl="0" indent="0" algn="l" rtl="0">
              <a:lnSpc>
                <a:spcPct val="115000"/>
              </a:lnSpc>
              <a:spcBef>
                <a:spcPts val="0"/>
              </a:spcBef>
              <a:spcAft>
                <a:spcPts val="0"/>
              </a:spcAft>
              <a:buNone/>
            </a:pPr>
            <a:r>
              <a:rPr lang="ru" sz="2200" dirty="0">
                <a:highlight>
                  <a:srgbClr val="FFFFFF"/>
                </a:highlight>
                <a:latin typeface="Roboto"/>
                <a:ea typeface="Roboto"/>
                <a:cs typeface="Roboto"/>
                <a:sym typeface="Roboto"/>
              </a:rPr>
              <a:t>1.Разработка самой капсулы до середины ноября </a:t>
            </a:r>
            <a:endParaRPr sz="2200" dirty="0">
              <a:highlight>
                <a:srgbClr val="FFFFFF"/>
              </a:highlight>
              <a:latin typeface="Roboto"/>
              <a:ea typeface="Roboto"/>
              <a:cs typeface="Roboto"/>
              <a:sym typeface="Roboto"/>
            </a:endParaRPr>
          </a:p>
          <a:p>
            <a:pPr marL="457200" lvl="0" indent="0" algn="l" rtl="0">
              <a:lnSpc>
                <a:spcPct val="115000"/>
              </a:lnSpc>
              <a:spcBef>
                <a:spcPts val="0"/>
              </a:spcBef>
              <a:spcAft>
                <a:spcPts val="0"/>
              </a:spcAft>
              <a:buNone/>
            </a:pPr>
            <a:r>
              <a:rPr lang="ru" sz="2200" dirty="0">
                <a:highlight>
                  <a:srgbClr val="FFFFFF"/>
                </a:highlight>
                <a:latin typeface="Roboto"/>
                <a:ea typeface="Roboto"/>
                <a:cs typeface="Roboto"/>
                <a:sym typeface="Roboto"/>
              </a:rPr>
              <a:t>2.Создание дизайна упаковки,его доработка конец ноября </a:t>
            </a:r>
            <a:endParaRPr sz="2200" dirty="0">
              <a:highlight>
                <a:srgbClr val="FFFFFF"/>
              </a:highlight>
              <a:latin typeface="Roboto"/>
              <a:ea typeface="Roboto"/>
              <a:cs typeface="Roboto"/>
              <a:sym typeface="Roboto"/>
            </a:endParaRPr>
          </a:p>
          <a:p>
            <a:pPr marL="457200" lvl="0" indent="0" algn="l" rtl="0">
              <a:lnSpc>
                <a:spcPct val="115000"/>
              </a:lnSpc>
              <a:spcBef>
                <a:spcPts val="0"/>
              </a:spcBef>
              <a:spcAft>
                <a:spcPts val="0"/>
              </a:spcAft>
              <a:buNone/>
            </a:pPr>
            <a:r>
              <a:rPr lang="ru" sz="2200" dirty="0">
                <a:highlight>
                  <a:srgbClr val="FFFFFF"/>
                </a:highlight>
                <a:latin typeface="Roboto"/>
                <a:ea typeface="Roboto"/>
                <a:cs typeface="Roboto"/>
                <a:sym typeface="Roboto"/>
              </a:rPr>
              <a:t>3.Создание пробной партии стиральных касул конец ноября</a:t>
            </a:r>
            <a:endParaRPr sz="2200" dirty="0">
              <a:highlight>
                <a:srgbClr val="FFFFFF"/>
              </a:highlight>
              <a:latin typeface="Roboto"/>
              <a:ea typeface="Roboto"/>
              <a:cs typeface="Roboto"/>
              <a:sym typeface="Roboto"/>
            </a:endParaRPr>
          </a:p>
          <a:p>
            <a:pPr marL="457200" lvl="0" indent="0" algn="l" rtl="0">
              <a:lnSpc>
                <a:spcPct val="115000"/>
              </a:lnSpc>
              <a:spcBef>
                <a:spcPts val="0"/>
              </a:spcBef>
              <a:spcAft>
                <a:spcPts val="0"/>
              </a:spcAft>
              <a:buNone/>
            </a:pPr>
            <a:r>
              <a:rPr lang="ru" sz="2200" dirty="0">
                <a:highlight>
                  <a:srgbClr val="FFFFFF"/>
                </a:highlight>
                <a:latin typeface="Roboto"/>
                <a:ea typeface="Roboto"/>
                <a:cs typeface="Roboto"/>
                <a:sym typeface="Roboto"/>
              </a:rPr>
              <a:t>4.Готовая страничка товара начало декабря</a:t>
            </a:r>
            <a:r>
              <a:rPr lang="ru" sz="2300" dirty="0">
                <a:solidFill>
                  <a:srgbClr val="132C40"/>
                </a:solidFill>
              </a:rPr>
              <a:t> .</a:t>
            </a:r>
            <a:endParaRPr sz="2300" dirty="0">
              <a:solidFill>
                <a:srgbClr val="132C40"/>
              </a:solidFill>
            </a:endParaRPr>
          </a:p>
        </p:txBody>
      </p:sp>
      <p:sp>
        <p:nvSpPr>
          <p:cNvPr id="260" name="Google Shape;260;p36"/>
          <p:cNvSpPr/>
          <p:nvPr/>
        </p:nvSpPr>
        <p:spPr>
          <a:xfrm>
            <a:off x="-5084" y="4774004"/>
            <a:ext cx="406800" cy="380100"/>
          </a:xfrm>
          <a:prstGeom prst="rect">
            <a:avLst/>
          </a:prstGeom>
          <a:solidFill>
            <a:schemeClr val="dk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61" name="Google Shape;261;p36"/>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12</a:t>
            </a:fld>
            <a:endParaRPr sz="1000" b="0" i="0" u="none" strike="noStrike" cap="none">
              <a:solidFill>
                <a:schemeClr val="lt1"/>
              </a:solidFill>
              <a:latin typeface="Arial"/>
              <a:ea typeface="Arial"/>
              <a:cs typeface="Arial"/>
              <a:sym typeface="Arial"/>
            </a:endParaRPr>
          </a:p>
        </p:txBody>
      </p:sp>
      <p:sp>
        <p:nvSpPr>
          <p:cNvPr id="262" name="Google Shape;262;p36"/>
          <p:cNvSpPr/>
          <p:nvPr/>
        </p:nvSpPr>
        <p:spPr>
          <a:xfrm>
            <a:off x="456818" y="582319"/>
            <a:ext cx="687900" cy="687900"/>
          </a:xfrm>
          <a:prstGeom prst="rect">
            <a:avLst/>
          </a:prstGeom>
          <a:solidFill>
            <a:schemeClr val="dk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63" name="Google Shape;263;p36"/>
          <p:cNvPicPr preferRelativeResize="0"/>
          <p:nvPr/>
        </p:nvPicPr>
        <p:blipFill rotWithShape="1">
          <a:blip r:embed="rId3">
            <a:alphaModFix/>
          </a:blip>
          <a:srcRect/>
          <a:stretch/>
        </p:blipFill>
        <p:spPr>
          <a:xfrm>
            <a:off x="530715" y="656236"/>
            <a:ext cx="539947" cy="539947"/>
          </a:xfrm>
          <a:prstGeom prst="rect">
            <a:avLst/>
          </a:prstGeom>
          <a:noFill/>
          <a:ln>
            <a:noFill/>
          </a:ln>
        </p:spPr>
      </p:pic>
      <p:sp>
        <p:nvSpPr>
          <p:cNvPr id="264" name="Google Shape;264;p36"/>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65" name="Google Shape;265;p36"/>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6" name="Google Shape;266;p36"/>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67" name="Google Shape;267;p36"/>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title"/>
          </p:nvPr>
        </p:nvSpPr>
        <p:spPr>
          <a:xfrm>
            <a:off x="456817" y="1543631"/>
            <a:ext cx="4655700" cy="841800"/>
          </a:xfrm>
          <a:prstGeom prst="rect">
            <a:avLst/>
          </a:prstGeom>
          <a:noFill/>
          <a:ln>
            <a:noFill/>
          </a:ln>
        </p:spPr>
        <p:txBody>
          <a:bodyPr spcFirstLastPara="1" wrap="square" lIns="58300" tIns="58300" rIns="58300" bIns="58300" anchor="t" anchorCtr="0">
            <a:noAutofit/>
          </a:bodyPr>
          <a:lstStyle/>
          <a:p>
            <a:pPr marL="0" lvl="0" indent="0" algn="l" rtl="0">
              <a:lnSpc>
                <a:spcPct val="100000"/>
              </a:lnSpc>
              <a:spcBef>
                <a:spcPts val="0"/>
              </a:spcBef>
              <a:spcAft>
                <a:spcPts val="0"/>
              </a:spcAft>
              <a:buSzPts val="2800"/>
              <a:buNone/>
            </a:pPr>
            <a:r>
              <a:rPr lang="ru" sz="3000">
                <a:solidFill>
                  <a:schemeClr val="dk1"/>
                </a:solidFill>
              </a:rPr>
              <a:t>КОНТАКТЫ ЛИДЕРА</a:t>
            </a:r>
            <a:endParaRPr sz="3000">
              <a:solidFill>
                <a:schemeClr val="dk1"/>
              </a:solidFill>
            </a:endParaRPr>
          </a:p>
        </p:txBody>
      </p:sp>
      <p:sp>
        <p:nvSpPr>
          <p:cNvPr id="273" name="Google Shape;273;p37"/>
          <p:cNvSpPr txBox="1">
            <a:spLocks noGrp="1"/>
          </p:cNvSpPr>
          <p:nvPr>
            <p:ph type="body" idx="1"/>
          </p:nvPr>
        </p:nvSpPr>
        <p:spPr>
          <a:xfrm>
            <a:off x="456826" y="2454575"/>
            <a:ext cx="4190700" cy="2062500"/>
          </a:xfrm>
          <a:prstGeom prst="rect">
            <a:avLst/>
          </a:prstGeom>
          <a:noFill/>
          <a:ln>
            <a:noFill/>
          </a:ln>
        </p:spPr>
        <p:txBody>
          <a:bodyPr spcFirstLastPara="1" wrap="square" lIns="58300" tIns="58300" rIns="58300" bIns="58300" anchor="t" anchorCtr="0">
            <a:noAutofit/>
          </a:bodyPr>
          <a:lstStyle/>
          <a:p>
            <a:pPr marL="406400" lvl="0" indent="-203200" algn="l" rtl="0">
              <a:lnSpc>
                <a:spcPct val="115000"/>
              </a:lnSpc>
              <a:spcBef>
                <a:spcPts val="0"/>
              </a:spcBef>
              <a:spcAft>
                <a:spcPts val="0"/>
              </a:spcAft>
              <a:buSzPts val="1400"/>
              <a:buNone/>
            </a:pPr>
            <a:r>
              <a:rPr lang="ru" sz="2000">
                <a:solidFill>
                  <a:srgbClr val="132C40"/>
                </a:solidFill>
              </a:rPr>
              <a:t>Ладушина Марина</a:t>
            </a:r>
            <a:endParaRPr sz="2000">
              <a:solidFill>
                <a:srgbClr val="132C40"/>
              </a:solidFill>
            </a:endParaRPr>
          </a:p>
          <a:p>
            <a:pPr marL="406400" lvl="0" indent="-203200" algn="l" rtl="0">
              <a:lnSpc>
                <a:spcPct val="115000"/>
              </a:lnSpc>
              <a:spcBef>
                <a:spcPts val="0"/>
              </a:spcBef>
              <a:spcAft>
                <a:spcPts val="0"/>
              </a:spcAft>
              <a:buSzPts val="1400"/>
              <a:buNone/>
            </a:pPr>
            <a:r>
              <a:rPr lang="ru" sz="2000">
                <a:solidFill>
                  <a:srgbClr val="132C40"/>
                </a:solidFill>
              </a:rPr>
              <a:t>почта:</a:t>
            </a:r>
            <a:r>
              <a:rPr lang="ru" sz="2000" u="sng">
                <a:solidFill>
                  <a:schemeClr val="hlink"/>
                </a:solidFill>
                <a:hlinkClick r:id="rId3"/>
              </a:rPr>
              <a:t>ladushina.marina@bk.ru</a:t>
            </a:r>
            <a:endParaRPr sz="2000">
              <a:solidFill>
                <a:srgbClr val="132C40"/>
              </a:solidFill>
            </a:endParaRPr>
          </a:p>
          <a:p>
            <a:pPr marL="406400" lvl="0" indent="-203200" algn="l" rtl="0">
              <a:lnSpc>
                <a:spcPct val="115000"/>
              </a:lnSpc>
              <a:spcBef>
                <a:spcPts val="0"/>
              </a:spcBef>
              <a:spcAft>
                <a:spcPts val="0"/>
              </a:spcAft>
              <a:buSzPts val="1400"/>
              <a:buNone/>
            </a:pPr>
            <a:r>
              <a:rPr lang="ru" sz="2000">
                <a:solidFill>
                  <a:srgbClr val="132C40"/>
                </a:solidFill>
              </a:rPr>
              <a:t>тг:@llasssley</a:t>
            </a:r>
            <a:endParaRPr sz="2000">
              <a:solidFill>
                <a:srgbClr val="132C40"/>
              </a:solidFill>
            </a:endParaRPr>
          </a:p>
        </p:txBody>
      </p:sp>
      <p:sp>
        <p:nvSpPr>
          <p:cNvPr id="274" name="Google Shape;274;p37"/>
          <p:cNvSpPr/>
          <p:nvPr/>
        </p:nvSpPr>
        <p:spPr>
          <a:xfrm>
            <a:off x="-5084" y="4774004"/>
            <a:ext cx="406800" cy="3801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75" name="Google Shape;275;p37"/>
          <p:cNvSpPr txBox="1"/>
          <p:nvPr/>
        </p:nvSpPr>
        <p:spPr>
          <a:xfrm>
            <a:off x="-5081" y="4889325"/>
            <a:ext cx="406800" cy="14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ru" sz="1000" b="0" i="0" u="none" strike="noStrike" cap="none">
                <a:solidFill>
                  <a:schemeClr val="lt1"/>
                </a:solidFill>
                <a:latin typeface="Arial"/>
                <a:ea typeface="Arial"/>
                <a:cs typeface="Arial"/>
                <a:sym typeface="Arial"/>
              </a:rPr>
              <a:t>13</a:t>
            </a:fld>
            <a:endParaRPr sz="1000" b="0" i="0" u="none" strike="noStrike" cap="none">
              <a:solidFill>
                <a:schemeClr val="lt1"/>
              </a:solidFill>
              <a:latin typeface="Arial"/>
              <a:ea typeface="Arial"/>
              <a:cs typeface="Arial"/>
              <a:sym typeface="Arial"/>
            </a:endParaRPr>
          </a:p>
        </p:txBody>
      </p:sp>
      <p:sp>
        <p:nvSpPr>
          <p:cNvPr id="276" name="Google Shape;276;p37"/>
          <p:cNvSpPr/>
          <p:nvPr/>
        </p:nvSpPr>
        <p:spPr>
          <a:xfrm>
            <a:off x="456818" y="582319"/>
            <a:ext cx="687900" cy="687900"/>
          </a:xfrm>
          <a:prstGeom prst="rect">
            <a:avLst/>
          </a:prstGeom>
          <a:solidFill>
            <a:schemeClr val="accent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7" name="Google Shape;277;p37"/>
          <p:cNvPicPr preferRelativeResize="0"/>
          <p:nvPr/>
        </p:nvPicPr>
        <p:blipFill rotWithShape="1">
          <a:blip r:embed="rId4">
            <a:alphaModFix/>
          </a:blip>
          <a:srcRect/>
          <a:stretch/>
        </p:blipFill>
        <p:spPr>
          <a:xfrm>
            <a:off x="530726" y="656231"/>
            <a:ext cx="539947" cy="539947"/>
          </a:xfrm>
          <a:prstGeom prst="rect">
            <a:avLst/>
          </a:prstGeom>
          <a:noFill/>
          <a:ln>
            <a:noFill/>
          </a:ln>
        </p:spPr>
      </p:pic>
      <p:sp>
        <p:nvSpPr>
          <p:cNvPr id="278" name="Google Shape;278;p37"/>
          <p:cNvSpPr/>
          <p:nvPr/>
        </p:nvSpPr>
        <p:spPr>
          <a:xfrm>
            <a:off x="8788235" y="0"/>
            <a:ext cx="354900" cy="2088600"/>
          </a:xfrm>
          <a:prstGeom prst="rect">
            <a:avLst/>
          </a:prstGeom>
          <a:solidFill>
            <a:srgbClr val="FCAF1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CAF17"/>
              </a:buClr>
              <a:buSzPts val="1300"/>
              <a:buFont typeface="Calibri"/>
              <a:buNone/>
            </a:pPr>
            <a:endParaRPr sz="1300" b="0" i="0" u="none" strike="noStrike" cap="none">
              <a:solidFill>
                <a:srgbClr val="000000"/>
              </a:solidFill>
              <a:latin typeface="Helvetica Neue"/>
              <a:ea typeface="Helvetica Neue"/>
              <a:cs typeface="Helvetica Neue"/>
              <a:sym typeface="Helvetica Neue"/>
            </a:endParaRPr>
          </a:p>
        </p:txBody>
      </p:sp>
      <p:sp>
        <p:nvSpPr>
          <p:cNvPr id="279" name="Google Shape;279;p37"/>
          <p:cNvSpPr/>
          <p:nvPr/>
        </p:nvSpPr>
        <p:spPr>
          <a:xfrm>
            <a:off x="8788179" y="4333388"/>
            <a:ext cx="354900" cy="822000"/>
          </a:xfrm>
          <a:prstGeom prst="rect">
            <a:avLst/>
          </a:prstGeom>
          <a:solidFill>
            <a:srgbClr val="FF2F2D"/>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80" name="Google Shape;280;p37"/>
          <p:cNvSpPr/>
          <p:nvPr/>
        </p:nvSpPr>
        <p:spPr>
          <a:xfrm>
            <a:off x="8788179" y="2088579"/>
            <a:ext cx="354900" cy="1159500"/>
          </a:xfrm>
          <a:prstGeom prst="rect">
            <a:avLst/>
          </a:prstGeom>
          <a:solidFill>
            <a:srgbClr val="8F00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
        <p:nvSpPr>
          <p:cNvPr id="281" name="Google Shape;281;p37"/>
          <p:cNvSpPr/>
          <p:nvPr/>
        </p:nvSpPr>
        <p:spPr>
          <a:xfrm>
            <a:off x="8788179" y="3248117"/>
            <a:ext cx="354900" cy="1085100"/>
          </a:xfrm>
          <a:prstGeom prst="rect">
            <a:avLst/>
          </a:prstGeom>
          <a:solidFill>
            <a:srgbClr val="ADDAE3"/>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FD493D"/>
              </a:buClr>
              <a:buSzPts val="1300"/>
              <a:buFont typeface="Helvetica Neue"/>
              <a:buNone/>
            </a:pPr>
            <a:endParaRPr sz="13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8F00FF"/>
      </a:dk1>
      <a:lt1>
        <a:srgbClr val="FFFFFF"/>
      </a:lt1>
      <a:dk2>
        <a:srgbClr val="000000"/>
      </a:dk2>
      <a:lt2>
        <a:srgbClr val="000000"/>
      </a:lt2>
      <a:accent1>
        <a:srgbClr val="FBB3C1"/>
      </a:accent1>
      <a:accent2>
        <a:srgbClr val="FCAF17"/>
      </a:accent2>
      <a:accent3>
        <a:srgbClr val="FD493D"/>
      </a:accent3>
      <a:accent4>
        <a:srgbClr val="DBE6FD"/>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631</Words>
  <Application>Microsoft Office PowerPoint</Application>
  <PresentationFormat>Экран (16:9)</PresentationFormat>
  <Paragraphs>80</Paragraphs>
  <Slides>13</Slides>
  <Notes>13</Notes>
  <HiddenSlides>0</HiddenSlides>
  <MMClips>1</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13</vt:i4>
      </vt:variant>
    </vt:vector>
  </HeadingPairs>
  <TitlesOfParts>
    <vt:vector size="22" baseType="lpstr">
      <vt:lpstr>Arial</vt:lpstr>
      <vt:lpstr>Calibri</vt:lpstr>
      <vt:lpstr>Century Gothic</vt:lpstr>
      <vt:lpstr>Helvetica Neue</vt:lpstr>
      <vt:lpstr>Raleway</vt:lpstr>
      <vt:lpstr>Raleway SemiBold</vt:lpstr>
      <vt:lpstr>Roboto</vt:lpstr>
      <vt:lpstr>Simple Light</vt:lpstr>
      <vt:lpstr>Simple Light</vt:lpstr>
      <vt:lpstr> Капсулы для стирки</vt:lpstr>
      <vt:lpstr>Презентация PowerPoint</vt:lpstr>
      <vt:lpstr>ЦЕЛЕВАЯ АУДИТОРИЯ</vt:lpstr>
      <vt:lpstr>ПРОБЛЕМА</vt:lpstr>
      <vt:lpstr>РЕШЕНИЕ</vt:lpstr>
      <vt:lpstr>ЦЕННОСТЬ, ЦЕННОСТНОЕ ПРЕДЛОЖЕНИЕ</vt:lpstr>
      <vt:lpstr>РЫНОК</vt:lpstr>
      <vt:lpstr>КОНКУРЕНТЫ</vt:lpstr>
      <vt:lpstr>БИЗНЕС-МОДЕЛЬ*</vt:lpstr>
      <vt:lpstr>ТЕКУЩИЕ РЕЗУЛЬТАТЫ</vt:lpstr>
      <vt:lpstr>КОМАНДА СТАРТАПА</vt:lpstr>
      <vt:lpstr>ПЛАНЫ РАЗВИТИЯ</vt:lpstr>
      <vt:lpstr>КОНТАКТЫ ЛИДЕРА</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Капсулы для стирки</dc:title>
  <dc:creator>Бизнес-инкубатор 2</dc:creator>
  <cp:lastModifiedBy>BI</cp:lastModifiedBy>
  <cp:revision>1</cp:revision>
  <dcterms:modified xsi:type="dcterms:W3CDTF">2023-11-29T10:38:43Z</dcterms:modified>
</cp:coreProperties>
</file>