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906000" cy="6858000" type="A4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4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417B85"/>
            </a:solidFill>
            <a:ln w="0">
              <a:noFill/>
            </a:ln>
          </c:spPr>
          <c:dPt>
            <c:idx val="0"/>
            <c:bubble3D val="0"/>
            <c:spPr>
              <a:solidFill>
                <a:srgbClr val="80808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226A-4DD8-90E2-D8723FA284E7}"/>
              </c:ext>
            </c:extLst>
          </c:dPt>
          <c:dPt>
            <c:idx val="1"/>
            <c:bubble3D val="0"/>
            <c:spPr>
              <a:solidFill>
                <a:srgbClr val="71A2C3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226A-4DD8-90E2-D8723FA284E7}"/>
              </c:ext>
            </c:extLst>
          </c:dPt>
          <c:dLbls>
            <c:dLbl>
              <c:idx val="0"/>
              <c:spPr/>
              <c:txPr>
                <a:bodyPr wrap="square"/>
                <a:lstStyle/>
                <a:p>
                  <a:pPr>
                    <a:defRPr sz="1800" b="0" strike="noStrike" spc="-1">
                      <a:solidFill>
                        <a:srgbClr val="0C0C0C"/>
                      </a:solidFill>
                      <a:latin typeface="Calibri"/>
                      <a:ea typeface="DejaVu San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26A-4DD8-90E2-D8723FA284E7}"/>
                </c:ext>
              </c:extLst>
            </c:dLbl>
            <c:dLbl>
              <c:idx val="1"/>
              <c:spPr/>
              <c:txPr>
                <a:bodyPr wrap="square"/>
                <a:lstStyle/>
                <a:p>
                  <a:pPr>
                    <a:defRPr sz="1800" b="0" strike="noStrike" spc="-1">
                      <a:solidFill>
                        <a:srgbClr val="0C0C0C"/>
                      </a:solidFill>
                      <a:latin typeface="Calibri"/>
                      <a:ea typeface="DejaVu San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6A-4DD8-90E2-D8723FA284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800" b="0" strike="noStrike" spc="-1">
                    <a:solidFill>
                      <a:srgbClr val="0C0C0C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6A-4DD8-90E2-D8723FA28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9360">
      <a:solidFill>
        <a:srgbClr val="D9D9D9"/>
      </a:solidFill>
      <a:round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7CA6A-8A8F-44BC-8295-4E103DFF61A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73163" y="1336675"/>
            <a:ext cx="521335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9F18B-56D5-4342-BA3E-2C74FD591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950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99F18B-56D5-4342-BA3E-2C74FD5919C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657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ая соединительная линия 25"/>
          <p:cNvSpPr/>
          <p:nvPr/>
        </p:nvSpPr>
        <p:spPr>
          <a:xfrm>
            <a:off x="682200" y="4303800"/>
            <a:ext cx="2709000" cy="360"/>
          </a:xfrm>
          <a:prstGeom prst="line">
            <a:avLst/>
          </a:prstGeom>
          <a:ln>
            <a:solidFill>
              <a:srgbClr val="0C0C0C">
                <a:alpha val="3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" name="Прямая соединительная линия 26"/>
          <p:cNvSpPr/>
          <p:nvPr/>
        </p:nvSpPr>
        <p:spPr>
          <a:xfrm>
            <a:off x="682200" y="4303800"/>
            <a:ext cx="526680" cy="360"/>
          </a:xfrm>
          <a:prstGeom prst="line">
            <a:avLst/>
          </a:prstGeom>
          <a:ln>
            <a:solidFill>
              <a:srgbClr val="0C0C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0" name="Изображение 9"/>
          <p:cNvPicPr/>
          <p:nvPr/>
        </p:nvPicPr>
        <p:blipFill>
          <a:blip r:embed="rId14"/>
          <a:srcRect b="32673"/>
          <a:stretch/>
        </p:blipFill>
        <p:spPr>
          <a:xfrm>
            <a:off x="680760" y="852840"/>
            <a:ext cx="1851480" cy="345240"/>
          </a:xfrm>
          <a:prstGeom prst="rect">
            <a:avLst/>
          </a:prstGeom>
          <a:ln w="0">
            <a:noFill/>
          </a:ln>
        </p:spPr>
      </p:pic>
      <p:grpSp>
        <p:nvGrpSpPr>
          <p:cNvPr id="41" name="Группа 11"/>
          <p:cNvGrpSpPr/>
          <p:nvPr/>
        </p:nvGrpSpPr>
        <p:grpSpPr>
          <a:xfrm>
            <a:off x="702720" y="709560"/>
            <a:ext cx="526680" cy="360"/>
            <a:chOff x="702720" y="709560"/>
            <a:chExt cx="526680" cy="360"/>
          </a:xfrm>
        </p:grpSpPr>
        <p:sp>
          <p:nvSpPr>
            <p:cNvPr id="42" name="Прямая соединительная линия 15"/>
            <p:cNvSpPr/>
            <p:nvPr/>
          </p:nvSpPr>
          <p:spPr>
            <a:xfrm>
              <a:off x="702720" y="709560"/>
              <a:ext cx="526680" cy="360"/>
            </a:xfrm>
            <a:prstGeom prst="line">
              <a:avLst/>
            </a:prstGeom>
            <a:ln>
              <a:solidFill>
                <a:srgbClr val="0C0C0C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3" name="Прямая соединительная линия 19"/>
            <p:cNvSpPr/>
            <p:nvPr/>
          </p:nvSpPr>
          <p:spPr>
            <a:xfrm>
              <a:off x="702720" y="709560"/>
              <a:ext cx="215640" cy="360"/>
            </a:xfrm>
            <a:prstGeom prst="line">
              <a:avLst/>
            </a:prstGeom>
            <a:ln>
              <a:solidFill>
                <a:srgbClr val="0C0C0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chart" Target="../charts/chart1.xml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Заголовок 1"/>
          <p:cNvSpPr/>
          <p:nvPr/>
        </p:nvSpPr>
        <p:spPr>
          <a:xfrm>
            <a:off x="275760" y="1627560"/>
            <a:ext cx="9070920" cy="21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9240" algn="ctr">
              <a:spcBef>
                <a:spcPts val="629"/>
              </a:spcBef>
            </a:pPr>
            <a:r>
              <a:rPr lang="ru-RU" sz="3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Технология создания тонко-</a:t>
            </a:r>
            <a:endParaRPr lang="ru-RU" sz="3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240" algn="ctr">
              <a:spcBef>
                <a:spcPts val="629"/>
              </a:spcBef>
            </a:pPr>
            <a:r>
              <a:rPr lang="ru-RU" sz="3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пленочных защитных покрытий </a:t>
            </a:r>
            <a:endParaRPr lang="ru-RU" sz="3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240" algn="ctr">
              <a:spcBef>
                <a:spcPts val="629"/>
              </a:spcBef>
            </a:pPr>
            <a:r>
              <a:rPr lang="ru-RU" sz="3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 заданными свойствами</a:t>
            </a:r>
            <a:endParaRPr lang="ru-RU" sz="3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240">
              <a:lnSpc>
                <a:spcPct val="111000"/>
              </a:lnSpc>
              <a:spcBef>
                <a:spcPts val="629"/>
              </a:spcBef>
            </a:pPr>
            <a:r>
              <a:rPr dirty="0"/>
              <a:t/>
            </a:r>
            <a:br>
              <a:rPr dirty="0"/>
            </a:br>
            <a:endParaRPr lang="ru-RU" sz="3600" b="0" strike="noStrike" spc="-1" dirty="0">
              <a:latin typeface="Arial"/>
            </a:endParaRPr>
          </a:p>
        </p:txBody>
      </p:sp>
      <p:sp>
        <p:nvSpPr>
          <p:cNvPr id="83" name="Нижний колонтитул 3"/>
          <p:cNvSpPr/>
          <p:nvPr/>
        </p:nvSpPr>
        <p:spPr>
          <a:xfrm>
            <a:off x="636480" y="6137640"/>
            <a:ext cx="278676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3880" tIns="42120" rIns="83880" bIns="4212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3B4759"/>
                </a:solidFill>
                <a:latin typeface="Calibri"/>
                <a:ea typeface="DejaVu Sans"/>
              </a:rPr>
              <a:t>2023, РГРТУ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84" name="TextBox 3"/>
          <p:cNvSpPr/>
          <p:nvPr/>
        </p:nvSpPr>
        <p:spPr>
          <a:xfrm>
            <a:off x="618480" y="5271840"/>
            <a:ext cx="9285840" cy="57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6120">
              <a:lnSpc>
                <a:spcPct val="100000"/>
              </a:lnSpc>
            </a:pPr>
            <a:r>
              <a:rPr lang="ru-RU" sz="1600" b="1" strike="noStrike" spc="-7">
                <a:solidFill>
                  <a:srgbClr val="2E536C"/>
                </a:solidFill>
                <a:latin typeface="Lato Black"/>
                <a:ea typeface="DejaVu Sans"/>
              </a:rPr>
              <a:t>Акселерационная программа: </a:t>
            </a:r>
            <a:endParaRPr lang="ru-RU" sz="1600" b="0" strike="noStrike" spc="-1">
              <a:latin typeface="Arial"/>
            </a:endParaRPr>
          </a:p>
          <a:p>
            <a:pPr marL="6120">
              <a:lnSpc>
                <a:spcPct val="100000"/>
              </a:lnSpc>
            </a:pPr>
            <a:r>
              <a:rPr lang="ru-RU" sz="1600" b="1" strike="noStrike" spc="-7">
                <a:solidFill>
                  <a:srgbClr val="2E536C"/>
                </a:solidFill>
                <a:latin typeface="Lato Black"/>
                <a:ea typeface="DejaVu Sans"/>
              </a:rPr>
              <a:t>Школа студенческого технологического предпринимательства «Мой стартап»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85" name="Рисунок 4"/>
          <p:cNvPicPr/>
          <p:nvPr/>
        </p:nvPicPr>
        <p:blipFill>
          <a:blip r:embed="rId2"/>
          <a:stretch/>
        </p:blipFill>
        <p:spPr>
          <a:xfrm>
            <a:off x="7964640" y="5845320"/>
            <a:ext cx="1660320" cy="948960"/>
          </a:xfrm>
          <a:prstGeom prst="rect">
            <a:avLst/>
          </a:prstGeom>
          <a:ln w="0">
            <a:noFill/>
          </a:ln>
        </p:spPr>
      </p:pic>
      <p:grpSp>
        <p:nvGrpSpPr>
          <p:cNvPr id="86" name="Группа 11"/>
          <p:cNvGrpSpPr/>
          <p:nvPr/>
        </p:nvGrpSpPr>
        <p:grpSpPr>
          <a:xfrm>
            <a:off x="7634520" y="55800"/>
            <a:ext cx="2261160" cy="2882880"/>
            <a:chOff x="7634520" y="55800"/>
            <a:chExt cx="2261160" cy="2882880"/>
          </a:xfrm>
        </p:grpSpPr>
        <p:grpSp>
          <p:nvGrpSpPr>
            <p:cNvPr id="87" name="object 10"/>
            <p:cNvGrpSpPr/>
            <p:nvPr/>
          </p:nvGrpSpPr>
          <p:grpSpPr>
            <a:xfrm>
              <a:off x="7634520" y="55800"/>
              <a:ext cx="2260800" cy="2293200"/>
              <a:chOff x="7634520" y="55800"/>
              <a:chExt cx="2260800" cy="2293200"/>
            </a:xfrm>
          </p:grpSpPr>
          <p:sp>
            <p:nvSpPr>
              <p:cNvPr id="88" name="object 11"/>
              <p:cNvSpPr/>
              <p:nvPr/>
            </p:nvSpPr>
            <p:spPr>
              <a:xfrm>
                <a:off x="7964640" y="68400"/>
                <a:ext cx="1930680" cy="2280600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9" name="object 12"/>
              <p:cNvSpPr/>
              <p:nvPr/>
            </p:nvSpPr>
            <p:spPr>
              <a:xfrm>
                <a:off x="7634520" y="55800"/>
                <a:ext cx="1712160" cy="998280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noFill/>
              <a:ln w="41883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90" name="object 13"/>
            <p:cNvSpPr/>
            <p:nvPr/>
          </p:nvSpPr>
          <p:spPr>
            <a:xfrm>
              <a:off x="8981640" y="2489400"/>
              <a:ext cx="914040" cy="449280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91" name="Группа 20"/>
          <p:cNvGrpSpPr/>
          <p:nvPr/>
        </p:nvGrpSpPr>
        <p:grpSpPr>
          <a:xfrm>
            <a:off x="717120" y="5971680"/>
            <a:ext cx="4545000" cy="19800"/>
            <a:chOff x="717120" y="5971680"/>
            <a:chExt cx="4545000" cy="19800"/>
          </a:xfrm>
        </p:grpSpPr>
        <p:sp>
          <p:nvSpPr>
            <p:cNvPr id="92" name="Прямая соединительная линия 17"/>
            <p:cNvSpPr/>
            <p:nvPr/>
          </p:nvSpPr>
          <p:spPr>
            <a:xfrm flipV="1">
              <a:off x="717120" y="5971680"/>
              <a:ext cx="4545000" cy="19440"/>
            </a:xfrm>
            <a:prstGeom prst="line">
              <a:avLst/>
            </a:prstGeom>
            <a:ln>
              <a:solidFill>
                <a:srgbClr val="2E53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93" name="Прямая соединительная линия 19"/>
            <p:cNvSpPr/>
            <p:nvPr/>
          </p:nvSpPr>
          <p:spPr>
            <a:xfrm>
              <a:off x="730440" y="5991120"/>
              <a:ext cx="1645200" cy="360"/>
            </a:xfrm>
            <a:prstGeom prst="line">
              <a:avLst/>
            </a:prstGeom>
            <a:ln w="28575">
              <a:solidFill>
                <a:srgbClr val="2E53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94" name="Группа 21"/>
          <p:cNvGrpSpPr/>
          <p:nvPr/>
        </p:nvGrpSpPr>
        <p:grpSpPr>
          <a:xfrm>
            <a:off x="699120" y="4971240"/>
            <a:ext cx="4545000" cy="19440"/>
            <a:chOff x="699120" y="4971240"/>
            <a:chExt cx="4545000" cy="19440"/>
          </a:xfrm>
        </p:grpSpPr>
        <p:sp>
          <p:nvSpPr>
            <p:cNvPr id="95" name="Прямая соединительная линия 22"/>
            <p:cNvSpPr/>
            <p:nvPr/>
          </p:nvSpPr>
          <p:spPr>
            <a:xfrm flipV="1">
              <a:off x="699120" y="4971240"/>
              <a:ext cx="4545000" cy="19080"/>
            </a:xfrm>
            <a:prstGeom prst="line">
              <a:avLst/>
            </a:prstGeom>
            <a:ln>
              <a:solidFill>
                <a:srgbClr val="2E53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96" name="Прямая соединительная линия 23"/>
            <p:cNvSpPr/>
            <p:nvPr/>
          </p:nvSpPr>
          <p:spPr>
            <a:xfrm>
              <a:off x="712440" y="4990320"/>
              <a:ext cx="1644840" cy="360"/>
            </a:xfrm>
            <a:prstGeom prst="line">
              <a:avLst/>
            </a:prstGeom>
            <a:ln w="28575">
              <a:solidFill>
                <a:srgbClr val="2E53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97" name="Прямоугольник 24"/>
          <p:cNvSpPr/>
          <p:nvPr/>
        </p:nvSpPr>
        <p:spPr>
          <a:xfrm>
            <a:off x="540000" y="3959640"/>
            <a:ext cx="6203520" cy="900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9240">
              <a:lnSpc>
                <a:spcPct val="111000"/>
              </a:lnSpc>
              <a:spcBef>
                <a:spcPts val="629"/>
              </a:spcBef>
            </a:pPr>
            <a:r>
              <a:rPr lang="ru-RU" sz="1600" b="0" strike="noStrike" spc="-4">
                <a:solidFill>
                  <a:srgbClr val="2E536C"/>
                </a:solidFill>
                <a:latin typeface="Times New Roman"/>
                <a:ea typeface="DejaVu Sans"/>
              </a:rPr>
              <a:t>Рынок НТИ: «</a:t>
            </a:r>
            <a:r>
              <a:rPr lang="en-US" sz="1600" b="0" strike="noStrike" spc="-4">
                <a:solidFill>
                  <a:srgbClr val="2E536C"/>
                </a:solidFill>
                <a:latin typeface="Times New Roman"/>
                <a:ea typeface="DejaVu Sans"/>
              </a:rPr>
              <a:t>TechNet</a:t>
            </a:r>
            <a:r>
              <a:rPr lang="ru-RU" sz="1600" b="0" strike="noStrike" spc="-4">
                <a:solidFill>
                  <a:srgbClr val="2E536C"/>
                </a:solidFill>
                <a:latin typeface="Times New Roman"/>
                <a:ea typeface="DejaVu Sans"/>
              </a:rPr>
              <a:t>»</a:t>
            </a:r>
            <a:r>
              <a:t/>
            </a:r>
            <a:br/>
            <a:r>
              <a:rPr lang="ru-RU" sz="1600" b="0" strike="noStrike" spc="-4">
                <a:solidFill>
                  <a:srgbClr val="2E536C"/>
                </a:solidFill>
                <a:latin typeface="Times New Roman"/>
                <a:ea typeface="DejaVu Sans"/>
              </a:rPr>
              <a:t>Сквозные технологии: «Новые производственные технологии»</a:t>
            </a:r>
            <a:r>
              <a:rPr lang="en-US" sz="1600" b="0" strike="noStrike" spc="-4">
                <a:solidFill>
                  <a:srgbClr val="2E536C"/>
                </a:solidFill>
                <a:latin typeface="Times New Roman"/>
                <a:ea typeface="DejaVu Sans"/>
              </a:rPr>
              <a:t>, </a:t>
            </a:r>
            <a:r>
              <a:rPr lang="ru-RU" sz="1600" b="0" strike="noStrike" spc="-4">
                <a:solidFill>
                  <a:srgbClr val="2E536C"/>
                </a:solidFill>
                <a:latin typeface="Times New Roman"/>
                <a:ea typeface="DejaVu Sans"/>
              </a:rPr>
              <a:t>«технологии получения и обработки функциональных материалов»</a:t>
            </a:r>
            <a:endParaRPr lang="ru-RU" sz="1600" b="0" strike="noStrike" spc="-1">
              <a:latin typeface="Times New Roman"/>
            </a:endParaRPr>
          </a:p>
        </p:txBody>
      </p:sp>
      <p:pic>
        <p:nvPicPr>
          <p:cNvPr id="98" name="Рисунок 27"/>
          <p:cNvPicPr/>
          <p:nvPr/>
        </p:nvPicPr>
        <p:blipFill>
          <a:blip r:embed="rId3"/>
          <a:stretch/>
        </p:blipFill>
        <p:spPr>
          <a:xfrm>
            <a:off x="179280" y="29520"/>
            <a:ext cx="3575520" cy="1531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3"/>
          <p:cNvSpPr/>
          <p:nvPr/>
        </p:nvSpPr>
        <p:spPr>
          <a:xfrm>
            <a:off x="640080" y="208080"/>
            <a:ext cx="143136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1" strike="noStrike" spc="-1">
                <a:solidFill>
                  <a:srgbClr val="0C0C0C"/>
                </a:solidFill>
                <a:latin typeface="Calibri"/>
                <a:ea typeface="DejaVu Sans"/>
              </a:rPr>
              <a:t>Профиль проекта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00" name="Прямая соединительная линия 6"/>
          <p:cNvSpPr/>
          <p:nvPr/>
        </p:nvSpPr>
        <p:spPr>
          <a:xfrm>
            <a:off x="380880" y="754200"/>
            <a:ext cx="914400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1" name="Shape 185" descr="C:\Users\pankratov.in\YandexDisk\!NTI\DOCS\ProjectPresentation\icons\PNG\256\19.png"/>
          <p:cNvPicPr/>
          <p:nvPr/>
        </p:nvPicPr>
        <p:blipFill>
          <a:blip r:embed="rId2"/>
          <a:stretch/>
        </p:blipFill>
        <p:spPr>
          <a:xfrm>
            <a:off x="290160" y="840960"/>
            <a:ext cx="428760" cy="410040"/>
          </a:xfrm>
          <a:prstGeom prst="rect">
            <a:avLst/>
          </a:prstGeom>
          <a:ln w="0">
            <a:noFill/>
          </a:ln>
        </p:spPr>
      </p:pic>
      <p:sp>
        <p:nvSpPr>
          <p:cNvPr id="102" name="TextBox 8"/>
          <p:cNvSpPr/>
          <p:nvPr/>
        </p:nvSpPr>
        <p:spPr>
          <a:xfrm>
            <a:off x="900000" y="1154160"/>
            <a:ext cx="111132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0" strike="noStrike" spc="-1">
                <a:solidFill>
                  <a:srgbClr val="0C0C0C"/>
                </a:solidFill>
                <a:latin typeface="Calibri"/>
                <a:ea typeface="DejaVu Sans"/>
              </a:rPr>
              <a:t>Цель проекта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03" name="Прямая соединительная линия 12"/>
          <p:cNvSpPr/>
          <p:nvPr/>
        </p:nvSpPr>
        <p:spPr>
          <a:xfrm flipH="1">
            <a:off x="380880" y="3017520"/>
            <a:ext cx="518904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4" name="TextBox 19"/>
          <p:cNvSpPr/>
          <p:nvPr/>
        </p:nvSpPr>
        <p:spPr>
          <a:xfrm>
            <a:off x="985680" y="3132000"/>
            <a:ext cx="153468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0" strike="noStrike" spc="-1">
                <a:solidFill>
                  <a:srgbClr val="0C0C0C"/>
                </a:solidFill>
                <a:latin typeface="Calibri"/>
                <a:ea typeface="DejaVu Sans"/>
              </a:rPr>
              <a:t>Результаты проекта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05" name="Прямая соединительная линия 21"/>
          <p:cNvSpPr/>
          <p:nvPr/>
        </p:nvSpPr>
        <p:spPr>
          <a:xfrm flipH="1">
            <a:off x="375120" y="5229000"/>
            <a:ext cx="914976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6" name="Shape 186" descr="C:\Users\pankratov.in\YandexDisk\!NTI\DOCS\ProjectPresentation\icons\PNG\256\246.png"/>
          <p:cNvPicPr/>
          <p:nvPr/>
        </p:nvPicPr>
        <p:blipFill>
          <a:blip r:embed="rId3"/>
          <a:stretch/>
        </p:blipFill>
        <p:spPr>
          <a:xfrm>
            <a:off x="583560" y="5299920"/>
            <a:ext cx="647640" cy="647640"/>
          </a:xfrm>
          <a:prstGeom prst="rect">
            <a:avLst/>
          </a:prstGeom>
          <a:ln w="0">
            <a:noFill/>
          </a:ln>
        </p:spPr>
      </p:pic>
      <p:sp>
        <p:nvSpPr>
          <p:cNvPr id="107" name="Shape 180"/>
          <p:cNvSpPr/>
          <p:nvPr/>
        </p:nvSpPr>
        <p:spPr>
          <a:xfrm>
            <a:off x="1440000" y="5388840"/>
            <a:ext cx="4500000" cy="2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0" strike="noStrike" spc="-1" dirty="0">
                <a:solidFill>
                  <a:srgbClr val="0C0C0C"/>
                </a:solidFill>
                <a:latin typeface="Calibri"/>
                <a:ea typeface="DejaVu Sans"/>
              </a:rPr>
              <a:t>Общая стоимость проекта (рублей)</a:t>
            </a:r>
            <a:endParaRPr lang="ru-RU" sz="1290" b="0" strike="noStrike" spc="-1" dirty="0">
              <a:latin typeface="Arial"/>
            </a:endParaRPr>
          </a:p>
        </p:txBody>
      </p:sp>
      <p:sp>
        <p:nvSpPr>
          <p:cNvPr id="108" name="Shape 189"/>
          <p:cNvSpPr/>
          <p:nvPr/>
        </p:nvSpPr>
        <p:spPr>
          <a:xfrm>
            <a:off x="4987080" y="5400360"/>
            <a:ext cx="1132920" cy="31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90" b="1" strike="noStrike" spc="-1">
                <a:solidFill>
                  <a:srgbClr val="0C0C0C"/>
                </a:solidFill>
                <a:latin typeface="Calibri"/>
                <a:ea typeface="Calibri"/>
              </a:rPr>
              <a:t>410</a:t>
            </a:r>
            <a:r>
              <a:rPr lang="ru-RU" sz="1290" b="1" strike="noStrike" spc="-1">
                <a:solidFill>
                  <a:srgbClr val="0C0C0C"/>
                </a:solidFill>
                <a:latin typeface="Calibri"/>
                <a:ea typeface="Calibri"/>
              </a:rPr>
              <a:t> 000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09" name="Shape 190"/>
          <p:cNvSpPr/>
          <p:nvPr/>
        </p:nvSpPr>
        <p:spPr>
          <a:xfrm>
            <a:off x="4028760" y="5956065"/>
            <a:ext cx="182628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150" b="1" strike="noStrike" spc="-1">
                <a:solidFill>
                  <a:srgbClr val="417B85"/>
                </a:solidFill>
                <a:latin typeface="Calibri"/>
                <a:ea typeface="Calibri"/>
              </a:rPr>
              <a:t>Привлекаемые средства</a:t>
            </a:r>
            <a:r>
              <a:t/>
            </a:r>
            <a:br/>
            <a:r>
              <a:rPr lang="en-US" sz="1150" b="1" strike="noStrike" spc="-1">
                <a:solidFill>
                  <a:srgbClr val="417B85"/>
                </a:solidFill>
                <a:latin typeface="Calibri"/>
                <a:ea typeface="Calibri"/>
              </a:rPr>
              <a:t>410 </a:t>
            </a:r>
            <a:r>
              <a:rPr lang="ru-RU" sz="1150" b="1" strike="noStrike" spc="-1">
                <a:solidFill>
                  <a:srgbClr val="417B85"/>
                </a:solidFill>
                <a:latin typeface="Calibri"/>
                <a:ea typeface="Calibri"/>
              </a:rPr>
              <a:t>000</a:t>
            </a:r>
            <a:endParaRPr lang="ru-RU" sz="1150" b="0" strike="noStrike" spc="-1">
              <a:latin typeface="Arial"/>
            </a:endParaRPr>
          </a:p>
        </p:txBody>
      </p:sp>
      <p:graphicFrame>
        <p:nvGraphicFramePr>
          <p:cNvPr id="110" name="Диаграмма 31"/>
          <p:cNvGraphicFramePr/>
          <p:nvPr/>
        </p:nvGraphicFramePr>
        <p:xfrm>
          <a:off x="3170520" y="5753880"/>
          <a:ext cx="963720" cy="914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1" name="Shape 208"/>
          <p:cNvSpPr/>
          <p:nvPr/>
        </p:nvSpPr>
        <p:spPr>
          <a:xfrm>
            <a:off x="478080" y="1440000"/>
            <a:ext cx="4987800" cy="124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 algn="just">
              <a:lnSpc>
                <a:spcPct val="115000"/>
              </a:lnSpc>
            </a:pPr>
            <a:r>
              <a:rPr lang="ru-RU" sz="13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Создание масштабируемого продукта, обеспечивающего защиту стеклянных поверхностей от влаги и пыли</a:t>
            </a:r>
            <a:r>
              <a:rPr lang="en-US" sz="13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, </a:t>
            </a:r>
            <a:r>
              <a:rPr lang="ru-RU" sz="13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который просто наносится на поверхность. Создание удобной и простой технологии изготовления защитного покрытия.</a:t>
            </a:r>
            <a:endParaRPr lang="ru-RU" sz="1300" b="0" strike="noStrike" spc="-1">
              <a:latin typeface="Arial"/>
            </a:endParaRPr>
          </a:p>
          <a:p>
            <a:pPr algn="just">
              <a:lnSpc>
                <a:spcPct val="115000"/>
              </a:lnSpc>
            </a:pPr>
            <a:endParaRPr lang="ru-RU" sz="1300" b="0" strike="noStrike" spc="-1">
              <a:latin typeface="Arial"/>
            </a:endParaRPr>
          </a:p>
        </p:txBody>
      </p:sp>
      <p:sp>
        <p:nvSpPr>
          <p:cNvPr id="112" name="Shape 208"/>
          <p:cNvSpPr/>
          <p:nvPr/>
        </p:nvSpPr>
        <p:spPr>
          <a:xfrm>
            <a:off x="581040" y="3551760"/>
            <a:ext cx="4987800" cy="167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 algn="just">
              <a:lnSpc>
                <a:spcPct val="115000"/>
              </a:lnSpc>
            </a:pPr>
            <a:r>
              <a:rPr lang="ru-RU" sz="13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Создание масштабируемого тонкопленочного продукта на основе </a:t>
            </a:r>
            <a:r>
              <a:rPr lang="en-US" sz="13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ZnO</a:t>
            </a:r>
            <a:r>
              <a:rPr lang="ru-RU" sz="13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, обеспечивающего защиту стеклянных поверхностей от влаги и пыли</a:t>
            </a:r>
            <a:r>
              <a:rPr lang="en-US" sz="13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.  </a:t>
            </a:r>
            <a:r>
              <a:rPr lang="ru-RU" sz="1300" b="0" strike="noStrike" spc="-1">
                <a:solidFill>
                  <a:srgbClr val="0C0C0C"/>
                </a:solidFill>
                <a:latin typeface="Times New Roman"/>
                <a:ea typeface="DejaVu Sans"/>
              </a:rPr>
              <a:t>Нанесение защитного покрытия осуществляется через баллон с пульверизатором или тюбик. Технология изготовления осуществляется с помощью золь-гель метода.</a:t>
            </a:r>
            <a:endParaRPr lang="ru-RU" sz="1300" b="0" strike="noStrike" spc="-1">
              <a:latin typeface="Arial"/>
            </a:endParaRPr>
          </a:p>
          <a:p>
            <a:pPr algn="just">
              <a:lnSpc>
                <a:spcPct val="115000"/>
              </a:lnSpc>
            </a:pPr>
            <a:endParaRPr lang="ru-RU" sz="1300" b="0" strike="noStrike" spc="-1">
              <a:latin typeface="Arial"/>
            </a:endParaRPr>
          </a:p>
        </p:txBody>
      </p:sp>
      <p:pic>
        <p:nvPicPr>
          <p:cNvPr id="113" name="Shape 177" descr="C:\Users\pankratov.in\YandexDisk\!NTI\DOCS\ProjectPresentation\icons\PNG\256\330.png"/>
          <p:cNvPicPr/>
          <p:nvPr/>
        </p:nvPicPr>
        <p:blipFill>
          <a:blip r:embed="rId5"/>
          <a:stretch/>
        </p:blipFill>
        <p:spPr>
          <a:xfrm>
            <a:off x="543600" y="3120480"/>
            <a:ext cx="410400" cy="401400"/>
          </a:xfrm>
          <a:prstGeom prst="rect">
            <a:avLst/>
          </a:prstGeom>
          <a:ln w="0">
            <a:noFill/>
          </a:ln>
        </p:spPr>
      </p:pic>
      <p:sp>
        <p:nvSpPr>
          <p:cNvPr id="114" name="TextBox 44"/>
          <p:cNvSpPr/>
          <p:nvPr/>
        </p:nvSpPr>
        <p:spPr>
          <a:xfrm>
            <a:off x="5688000" y="772200"/>
            <a:ext cx="138564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0" strike="noStrike" spc="-1">
                <a:solidFill>
                  <a:srgbClr val="0C0C0C"/>
                </a:solidFill>
                <a:latin typeface="Calibri"/>
                <a:ea typeface="DejaVu Sans"/>
              </a:rPr>
              <a:t>Команда проекта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15" name="Shape 275"/>
          <p:cNvSpPr/>
          <p:nvPr/>
        </p:nvSpPr>
        <p:spPr>
          <a:xfrm>
            <a:off x="8308800" y="1095480"/>
            <a:ext cx="1707840" cy="37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000" b="1" strike="noStrike" spc="-1">
                <a:solidFill>
                  <a:srgbClr val="003462"/>
                </a:solidFill>
                <a:latin typeface="Calibri"/>
                <a:ea typeface="Calibri"/>
              </a:rPr>
              <a:t>Кирилл Зайцев</a:t>
            </a:r>
            <a:r>
              <a:t/>
            </a:r>
            <a:br/>
            <a:r>
              <a:rPr lang="ru-RU" sz="930" b="0" strike="noStrike" spc="-1">
                <a:solidFill>
                  <a:srgbClr val="0C0C0C"/>
                </a:solidFill>
                <a:latin typeface="Calibri"/>
                <a:ea typeface="Calibri"/>
              </a:rPr>
              <a:t>Техническая часть</a:t>
            </a:r>
            <a:r>
              <a:rPr lang="en-US" sz="930" b="0" strike="noStrike" spc="-1">
                <a:solidFill>
                  <a:srgbClr val="0C0C0C"/>
                </a:solidFill>
                <a:latin typeface="Calibri"/>
                <a:ea typeface="Calibri"/>
              </a:rPr>
              <a:t>, </a:t>
            </a:r>
            <a:r>
              <a:rPr lang="ru-RU" sz="930" b="0" strike="noStrike" spc="-1">
                <a:solidFill>
                  <a:srgbClr val="0C0C0C"/>
                </a:solidFill>
                <a:latin typeface="Calibri"/>
                <a:ea typeface="Calibri"/>
              </a:rPr>
              <a:t>исследователь</a:t>
            </a:r>
            <a:endParaRPr lang="ru-RU" sz="930" b="0" strike="noStrike" spc="-1">
              <a:latin typeface="Arial"/>
            </a:endParaRPr>
          </a:p>
        </p:txBody>
      </p:sp>
      <p:sp>
        <p:nvSpPr>
          <p:cNvPr id="116" name="Shape 280"/>
          <p:cNvSpPr/>
          <p:nvPr/>
        </p:nvSpPr>
        <p:spPr>
          <a:xfrm>
            <a:off x="8140320" y="1413720"/>
            <a:ext cx="1397880" cy="30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Shape 275"/>
          <p:cNvSpPr/>
          <p:nvPr/>
        </p:nvSpPr>
        <p:spPr>
          <a:xfrm>
            <a:off x="6392520" y="1201320"/>
            <a:ext cx="1700280" cy="37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000" b="1" strike="noStrike" spc="-1">
                <a:solidFill>
                  <a:srgbClr val="003462"/>
                </a:solidFill>
                <a:latin typeface="Calibri"/>
                <a:ea typeface="DejaVu Sans"/>
              </a:rPr>
              <a:t>Юрий Гудков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18" name="Shape 280"/>
          <p:cNvSpPr/>
          <p:nvPr/>
        </p:nvSpPr>
        <p:spPr>
          <a:xfrm>
            <a:off x="6229080" y="1484280"/>
            <a:ext cx="1308240" cy="30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" name="Shape 275"/>
          <p:cNvSpPr/>
          <p:nvPr/>
        </p:nvSpPr>
        <p:spPr>
          <a:xfrm>
            <a:off x="6072120" y="1856160"/>
            <a:ext cx="1584360" cy="37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000" b="1" strike="noStrike" spc="-1">
                <a:solidFill>
                  <a:srgbClr val="003462"/>
                </a:solidFill>
                <a:latin typeface="Calibri"/>
                <a:ea typeface="Calibri"/>
              </a:rPr>
              <a:t>Анастасия Зименкова</a:t>
            </a:r>
            <a:r>
              <a:t/>
            </a:r>
            <a:br/>
            <a:r>
              <a:rPr lang="ru-RU" sz="1000" b="0" strike="noStrike" spc="-1">
                <a:solidFill>
                  <a:srgbClr val="0C0C0C"/>
                </a:solidFill>
                <a:latin typeface="Calibri"/>
                <a:ea typeface="Calibri"/>
              </a:rPr>
              <a:t>Экономическая часть, экономист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20" name="Shape 280"/>
          <p:cNvSpPr/>
          <p:nvPr/>
        </p:nvSpPr>
        <p:spPr>
          <a:xfrm>
            <a:off x="6229080" y="2193480"/>
            <a:ext cx="1308240" cy="308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1" name="Shape 275"/>
          <p:cNvSpPr/>
          <p:nvPr/>
        </p:nvSpPr>
        <p:spPr>
          <a:xfrm>
            <a:off x="8277840" y="1850040"/>
            <a:ext cx="1492920" cy="37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000" b="1" strike="noStrike" spc="-1">
                <a:solidFill>
                  <a:srgbClr val="003462"/>
                </a:solidFill>
                <a:latin typeface="Calibri"/>
                <a:ea typeface="Calibri"/>
              </a:rPr>
              <a:t>Кристина Зацепина</a:t>
            </a:r>
            <a:r>
              <a:t/>
            </a:r>
            <a:br/>
            <a:r>
              <a:rPr lang="ru-RU" sz="1000" b="0" strike="noStrike" spc="-1">
                <a:solidFill>
                  <a:srgbClr val="0C0C0C"/>
                </a:solidFill>
                <a:latin typeface="Calibri"/>
                <a:ea typeface="Calibri"/>
              </a:rPr>
              <a:t>Экономическая часть, маркетолог</a:t>
            </a:r>
            <a:endParaRPr lang="ru-RU" sz="1000" b="0" strike="noStrike" spc="-1">
              <a:latin typeface="Arial"/>
            </a:endParaRPr>
          </a:p>
        </p:txBody>
      </p:sp>
      <p:sp>
        <p:nvSpPr>
          <p:cNvPr id="122" name="Shape 280"/>
          <p:cNvSpPr/>
          <p:nvPr/>
        </p:nvSpPr>
        <p:spPr>
          <a:xfrm>
            <a:off x="8028720" y="2356920"/>
            <a:ext cx="1344600" cy="306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3" name="Rounded Rectangle 2099"/>
          <p:cNvSpPr/>
          <p:nvPr/>
        </p:nvSpPr>
        <p:spPr>
          <a:xfrm>
            <a:off x="6375600" y="1444680"/>
            <a:ext cx="1196280" cy="226080"/>
          </a:xfrm>
          <a:prstGeom prst="roundRect">
            <a:avLst>
              <a:gd name="adj" fmla="val 25436"/>
            </a:avLst>
          </a:prstGeom>
          <a:solidFill>
            <a:srgbClr val="D1E2EB">
              <a:alpha val="71000"/>
            </a:srgbClr>
          </a:solidFill>
          <a:ln w="6350">
            <a:solidFill>
              <a:srgbClr val="457DA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560" rIns="0" bIns="2556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930" b="0" strike="noStrike" spc="-1">
                <a:solidFill>
                  <a:srgbClr val="0C0C0C"/>
                </a:solidFill>
                <a:latin typeface="Calibri"/>
                <a:ea typeface="Calibri"/>
              </a:rPr>
              <a:t>Руководитель проекта</a:t>
            </a:r>
            <a:endParaRPr lang="ru-RU" sz="930" b="0" strike="noStrike" spc="-1">
              <a:latin typeface="Arial"/>
            </a:endParaRPr>
          </a:p>
        </p:txBody>
      </p:sp>
      <p:sp>
        <p:nvSpPr>
          <p:cNvPr id="124" name="Прямоугольник 58"/>
          <p:cNvSpPr/>
          <p:nvPr/>
        </p:nvSpPr>
        <p:spPr>
          <a:xfrm>
            <a:off x="5581440" y="2700000"/>
            <a:ext cx="4137840" cy="28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>
            <a:spAutoFit/>
          </a:bodyPr>
          <a:lstStyle/>
          <a:p>
            <a:pPr>
              <a:lnSpc>
                <a:spcPct val="100000"/>
              </a:lnSpc>
              <a:spcBef>
                <a:spcPts val="428"/>
              </a:spcBef>
            </a:pPr>
            <a:r>
              <a:rPr lang="ru-RU" sz="1430" b="0" strike="noStrike" spc="-1">
                <a:solidFill>
                  <a:srgbClr val="0C0C0C"/>
                </a:solidFill>
                <a:latin typeface="Calibri"/>
                <a:ea typeface="DejaVu Sans"/>
              </a:rPr>
              <a:t>Компания-инициатор</a:t>
            </a:r>
            <a:endParaRPr lang="ru-RU" sz="1430" b="0" strike="noStrike" spc="-1">
              <a:latin typeface="Arial"/>
            </a:endParaRPr>
          </a:p>
        </p:txBody>
      </p:sp>
      <p:sp>
        <p:nvSpPr>
          <p:cNvPr id="125" name="Shape 179"/>
          <p:cNvSpPr/>
          <p:nvPr/>
        </p:nvSpPr>
        <p:spPr>
          <a:xfrm>
            <a:off x="5940000" y="3420000"/>
            <a:ext cx="3373920" cy="107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>
              <a:lnSpc>
                <a:spcPct val="100000"/>
              </a:lnSpc>
            </a:pPr>
            <a:r>
              <a:t/>
            </a:r>
            <a:br/>
            <a:r>
              <a:rPr lang="ru-RU" sz="1200" b="0" strike="noStrike" spc="-1">
                <a:solidFill>
                  <a:srgbClr val="0C0C0C"/>
                </a:solidFill>
                <a:latin typeface="Times New Roman"/>
                <a:ea typeface="Calibri"/>
              </a:rPr>
              <a:t>Этап 1. Разработка проекта и опытного образца: 2023-2024 гг.</a:t>
            </a:r>
            <a:endParaRPr lang="ru-RU" sz="1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28"/>
              </a:spcBef>
            </a:pPr>
            <a:r>
              <a:rPr lang="ru-RU" sz="1200" b="0" strike="noStrike" spc="-1">
                <a:solidFill>
                  <a:srgbClr val="0C0C0C"/>
                </a:solidFill>
                <a:latin typeface="Times New Roman"/>
                <a:ea typeface="Calibri"/>
              </a:rPr>
              <a:t>Этап 2. Производство и продвижение: 2024 г.</a:t>
            </a:r>
            <a:endParaRPr lang="ru-RU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00" b="0" strike="noStrike" spc="-1">
              <a:latin typeface="Arial"/>
            </a:endParaRPr>
          </a:p>
        </p:txBody>
      </p:sp>
      <p:pic>
        <p:nvPicPr>
          <p:cNvPr id="126" name="Shape 191" descr="C:\Users\pankratov.in\YandexDisk\!NTI\DOCS\ProjectPresentation\icons\PNG\256\372.png"/>
          <p:cNvPicPr/>
          <p:nvPr/>
        </p:nvPicPr>
        <p:blipFill>
          <a:blip r:embed="rId6"/>
          <a:stretch/>
        </p:blipFill>
        <p:spPr>
          <a:xfrm>
            <a:off x="5768280" y="3060000"/>
            <a:ext cx="531000" cy="544680"/>
          </a:xfrm>
          <a:prstGeom prst="rect">
            <a:avLst/>
          </a:prstGeom>
          <a:ln w="0">
            <a:noFill/>
          </a:ln>
        </p:spPr>
      </p:pic>
      <p:grpSp>
        <p:nvGrpSpPr>
          <p:cNvPr id="127" name="Shape 203"/>
          <p:cNvGrpSpPr/>
          <p:nvPr/>
        </p:nvGrpSpPr>
        <p:grpSpPr>
          <a:xfrm>
            <a:off x="5725080" y="3060000"/>
            <a:ext cx="214200" cy="262440"/>
            <a:chOff x="5725080" y="3060000"/>
            <a:chExt cx="214200" cy="262440"/>
          </a:xfrm>
        </p:grpSpPr>
        <p:sp>
          <p:nvSpPr>
            <p:cNvPr id="128" name="Shape 204"/>
            <p:cNvSpPr/>
            <p:nvPr/>
          </p:nvSpPr>
          <p:spPr>
            <a:xfrm>
              <a:off x="5768280" y="3130920"/>
              <a:ext cx="122400" cy="122400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9" name="Shape 205"/>
            <p:cNvSpPr/>
            <p:nvPr/>
          </p:nvSpPr>
          <p:spPr>
            <a:xfrm>
              <a:off x="5725080" y="3060000"/>
              <a:ext cx="214200" cy="262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5160" tIns="32760" rIns="65160" bIns="32760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290" b="0" strike="noStrike" spc="-1">
                  <a:solidFill>
                    <a:srgbClr val="0C0C0C"/>
                  </a:solidFill>
                  <a:latin typeface="Calibri"/>
                  <a:ea typeface="Calibri"/>
                </a:rPr>
                <a:t>Р</a:t>
              </a:r>
              <a:endParaRPr lang="ru-RU" sz="1290" b="0" strike="noStrike" spc="-1">
                <a:latin typeface="Arial"/>
              </a:endParaRPr>
            </a:p>
          </p:txBody>
        </p:sp>
        <p:sp>
          <p:nvSpPr>
            <p:cNvPr id="130" name="Shape 206"/>
            <p:cNvSpPr/>
            <p:nvPr/>
          </p:nvSpPr>
          <p:spPr>
            <a:xfrm>
              <a:off x="5794560" y="3217320"/>
              <a:ext cx="6264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525" cap="rnd">
              <a:solidFill>
                <a:srgbClr val="0C0C0C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31" name="Прямоугольник 69"/>
          <p:cNvSpPr/>
          <p:nvPr/>
        </p:nvSpPr>
        <p:spPr>
          <a:xfrm>
            <a:off x="6480000" y="3133800"/>
            <a:ext cx="119196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0" strike="noStrike" spc="-1">
                <a:solidFill>
                  <a:srgbClr val="0C0C0C"/>
                </a:solidFill>
                <a:latin typeface="Calibri"/>
                <a:ea typeface="DejaVu Sans"/>
              </a:rPr>
              <a:t>Сроки проекта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32" name="Прямая соединительная линия 71"/>
          <p:cNvSpPr/>
          <p:nvPr/>
        </p:nvSpPr>
        <p:spPr>
          <a:xfrm>
            <a:off x="5759640" y="2982960"/>
            <a:ext cx="396036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" name="Прямая соединительная линия 73"/>
          <p:cNvSpPr/>
          <p:nvPr/>
        </p:nvSpPr>
        <p:spPr>
          <a:xfrm>
            <a:off x="5564520" y="805680"/>
            <a:ext cx="360" cy="447480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" name="TextBox 1"/>
          <p:cNvSpPr/>
          <p:nvPr/>
        </p:nvSpPr>
        <p:spPr>
          <a:xfrm>
            <a:off x="640080" y="0"/>
            <a:ext cx="73836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7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создания тонкопленочных защитных покрытий с заданными свойствами</a:t>
            </a:r>
            <a:endParaRPr lang="ru-RU" sz="1570" b="0" strike="noStrike" spc="-1">
              <a:latin typeface="Arial"/>
            </a:endParaRPr>
          </a:p>
        </p:txBody>
      </p:sp>
      <p:sp>
        <p:nvSpPr>
          <p:cNvPr id="135" name="Shape 190"/>
          <p:cNvSpPr/>
          <p:nvPr/>
        </p:nvSpPr>
        <p:spPr>
          <a:xfrm>
            <a:off x="6914160" y="6332400"/>
            <a:ext cx="166932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150" b="0" strike="noStrike" spc="-1">
                <a:solidFill>
                  <a:srgbClr val="417B85"/>
                </a:solidFill>
                <a:latin typeface="Calibri"/>
                <a:ea typeface="Calibri"/>
              </a:rPr>
              <a:t>Грант</a:t>
            </a:r>
            <a:r>
              <a:t/>
            </a:r>
            <a:br/>
            <a:r>
              <a:rPr lang="ru-RU" sz="1150" b="1" strike="noStrike" spc="-1">
                <a:solidFill>
                  <a:srgbClr val="417B85"/>
                </a:solidFill>
                <a:latin typeface="Calibri"/>
                <a:ea typeface="Calibri"/>
              </a:rPr>
              <a:t>400</a:t>
            </a:r>
            <a:r>
              <a:rPr lang="en-US" sz="1150" b="1" strike="noStrike" spc="-1">
                <a:solidFill>
                  <a:srgbClr val="417B85"/>
                </a:solidFill>
                <a:latin typeface="Calibri"/>
                <a:ea typeface="Calibri"/>
              </a:rPr>
              <a:t> </a:t>
            </a:r>
            <a:r>
              <a:rPr lang="ru-RU" sz="1150" b="1" strike="noStrike" spc="-1">
                <a:solidFill>
                  <a:srgbClr val="417B85"/>
                </a:solidFill>
                <a:latin typeface="Calibri"/>
                <a:ea typeface="Calibri"/>
              </a:rPr>
              <a:t>000</a:t>
            </a:r>
            <a:endParaRPr lang="ru-RU" sz="1150" b="0" strike="noStrike" spc="-1">
              <a:latin typeface="Arial"/>
            </a:endParaRPr>
          </a:p>
        </p:txBody>
      </p:sp>
      <p:sp>
        <p:nvSpPr>
          <p:cNvPr id="136" name="Shape 190"/>
          <p:cNvSpPr/>
          <p:nvPr/>
        </p:nvSpPr>
        <p:spPr>
          <a:xfrm>
            <a:off x="6627960" y="5493240"/>
            <a:ext cx="226152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5160" tIns="32760" rIns="65160" bIns="3276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150" b="0" strike="noStrike" spc="-1">
                <a:solidFill>
                  <a:srgbClr val="417B85"/>
                </a:solidFill>
                <a:latin typeface="Calibri"/>
                <a:ea typeface="Calibri"/>
              </a:rPr>
              <a:t>Взнос в уставной капитал</a:t>
            </a:r>
            <a:r>
              <a:t/>
            </a:r>
            <a:br/>
            <a:r>
              <a:rPr lang="ru-RU" sz="1150" b="1" strike="noStrike" spc="-1">
                <a:solidFill>
                  <a:srgbClr val="417B85"/>
                </a:solidFill>
                <a:latin typeface="Calibri"/>
                <a:ea typeface="Calibri"/>
              </a:rPr>
              <a:t>10</a:t>
            </a:r>
            <a:r>
              <a:rPr lang="en-US" sz="1150" b="1" strike="noStrike" spc="-1">
                <a:solidFill>
                  <a:srgbClr val="417B85"/>
                </a:solidFill>
                <a:latin typeface="Calibri"/>
                <a:ea typeface="Calibri"/>
              </a:rPr>
              <a:t> </a:t>
            </a:r>
            <a:r>
              <a:rPr lang="ru-RU" sz="1150" b="1" strike="noStrike" spc="-1">
                <a:solidFill>
                  <a:srgbClr val="417B85"/>
                </a:solidFill>
                <a:latin typeface="Calibri"/>
                <a:ea typeface="Calibri"/>
              </a:rPr>
              <a:t>000</a:t>
            </a:r>
            <a:endParaRPr lang="ru-RU" sz="1150" b="0" strike="noStrike" spc="-1">
              <a:latin typeface="Arial"/>
            </a:endParaRPr>
          </a:p>
        </p:txBody>
      </p:sp>
      <p:sp>
        <p:nvSpPr>
          <p:cNvPr id="137" name="Прямая со стрелкой 5"/>
          <p:cNvSpPr/>
          <p:nvPr/>
        </p:nvSpPr>
        <p:spPr>
          <a:xfrm flipV="1">
            <a:off x="5855040" y="5670000"/>
            <a:ext cx="838800" cy="486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8E708F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" name="Прямая со стрелкой 10"/>
          <p:cNvSpPr/>
          <p:nvPr/>
        </p:nvSpPr>
        <p:spPr>
          <a:xfrm>
            <a:off x="5855040" y="6159240"/>
            <a:ext cx="838800" cy="4158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8E708F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9" name="Рисунок 138"/>
          <p:cNvPicPr/>
          <p:nvPr/>
        </p:nvPicPr>
        <p:blipFill>
          <a:blip r:embed="rId7"/>
          <a:srcRect r="7276"/>
          <a:stretch/>
        </p:blipFill>
        <p:spPr>
          <a:xfrm>
            <a:off x="5634000" y="1856160"/>
            <a:ext cx="437400" cy="542520"/>
          </a:xfrm>
          <a:prstGeom prst="rect">
            <a:avLst/>
          </a:prstGeom>
          <a:ln w="0">
            <a:noFill/>
          </a:ln>
        </p:spPr>
      </p:pic>
      <p:pic>
        <p:nvPicPr>
          <p:cNvPr id="140" name="Рисунок 139"/>
          <p:cNvPicPr/>
          <p:nvPr/>
        </p:nvPicPr>
        <p:blipFill>
          <a:blip r:embed="rId8"/>
          <a:stretch/>
        </p:blipFill>
        <p:spPr>
          <a:xfrm>
            <a:off x="7645320" y="1881000"/>
            <a:ext cx="633960" cy="620640"/>
          </a:xfrm>
          <a:prstGeom prst="rect">
            <a:avLst/>
          </a:prstGeom>
          <a:ln w="0">
            <a:noFill/>
          </a:ln>
        </p:spPr>
      </p:pic>
      <p:pic>
        <p:nvPicPr>
          <p:cNvPr id="141" name="Рисунок 43"/>
          <p:cNvPicPr/>
          <p:nvPr/>
        </p:nvPicPr>
        <p:blipFill>
          <a:blip r:embed="rId9"/>
          <a:stretch/>
        </p:blipFill>
        <p:spPr>
          <a:xfrm>
            <a:off x="5623560" y="1114200"/>
            <a:ext cx="704160" cy="564840"/>
          </a:xfrm>
          <a:prstGeom prst="rect">
            <a:avLst/>
          </a:prstGeom>
          <a:ln w="0">
            <a:noFill/>
          </a:ln>
        </p:spPr>
      </p:pic>
      <p:pic>
        <p:nvPicPr>
          <p:cNvPr id="142" name="Рисунок 44"/>
          <p:cNvPicPr/>
          <p:nvPr/>
        </p:nvPicPr>
        <p:blipFill>
          <a:blip r:embed="rId10"/>
          <a:stretch/>
        </p:blipFill>
        <p:spPr>
          <a:xfrm>
            <a:off x="7687440" y="1040040"/>
            <a:ext cx="540720" cy="622440"/>
          </a:xfrm>
          <a:prstGeom prst="rect">
            <a:avLst/>
          </a:prstGeom>
          <a:ln w="0">
            <a:noFill/>
          </a:ln>
        </p:spPr>
      </p:pic>
      <p:sp>
        <p:nvSpPr>
          <p:cNvPr id="143" name="Прямоугольник 1"/>
          <p:cNvSpPr/>
          <p:nvPr/>
        </p:nvSpPr>
        <p:spPr>
          <a:xfrm>
            <a:off x="666720" y="4241880"/>
            <a:ext cx="2752200" cy="63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3"/>
          <p:cNvSpPr/>
          <p:nvPr/>
        </p:nvSpPr>
        <p:spPr>
          <a:xfrm>
            <a:off x="593640" y="360000"/>
            <a:ext cx="174528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1" strike="noStrike" spc="-1">
                <a:solidFill>
                  <a:srgbClr val="0C0C0C"/>
                </a:solidFill>
                <a:latin typeface="Calibri"/>
                <a:ea typeface="DejaVu Sans"/>
              </a:rPr>
              <a:t>Актуальность проекта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45" name="Прямая соединительная линия 6"/>
          <p:cNvSpPr/>
          <p:nvPr/>
        </p:nvSpPr>
        <p:spPr>
          <a:xfrm>
            <a:off x="380880" y="754200"/>
            <a:ext cx="825912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" name="Скругленный прямоугольник 7"/>
          <p:cNvSpPr/>
          <p:nvPr/>
        </p:nvSpPr>
        <p:spPr>
          <a:xfrm>
            <a:off x="413399" y="1196998"/>
            <a:ext cx="5604066" cy="4694513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" name="TextBox 4"/>
          <p:cNvSpPr/>
          <p:nvPr/>
        </p:nvSpPr>
        <p:spPr>
          <a:xfrm>
            <a:off x="690480" y="1197000"/>
            <a:ext cx="8484120" cy="39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" name="TextBox 5"/>
          <p:cNvSpPr/>
          <p:nvPr/>
        </p:nvSpPr>
        <p:spPr>
          <a:xfrm>
            <a:off x="491934" y="1180080"/>
            <a:ext cx="5525531" cy="40323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Тонкопленочные защитные покрытия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, </a:t>
            </a:r>
            <a:r>
              <a:rPr lang="ru-RU" sz="1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наносимые на стекла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,</a:t>
            </a:r>
            <a:r>
              <a:rPr lang="ru-RU" sz="1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из-за своих особых свойств повышают комфорт и безопасность зданий и сооружений. Их использование повышает степень защиты от нежелательных внешних воздействий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, </a:t>
            </a:r>
            <a:r>
              <a:rPr lang="ru-RU" sz="1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 также механическую прочность стекла и локализацию осколков при его разрушении. Вместе с этим может создаваться комфортное энергоэффективное естественное освещение. 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 России находится множество многоэтажных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, </a:t>
            </a:r>
            <a:r>
              <a:rPr lang="ru-RU" sz="1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высотных зданий. На больших высотах затруднительно очищать стекла от загрязнений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, </a:t>
            </a:r>
            <a:r>
              <a:rPr lang="ru-RU" sz="1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поэтому лучшим вариантом является использование тонкопленочных защитных покрытий. Также такие покрытия значительно экономят время людей при очистке стекла и повышают его </a:t>
            </a:r>
            <a:r>
              <a:rPr lang="ru-RU" sz="1600" b="0" strike="noStrike" spc="-1" dirty="0" err="1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энергоэффективность</a:t>
            </a:r>
            <a:r>
              <a:rPr lang="ru-RU" sz="1600" b="0" strike="noStrike" spc="-1" dirty="0">
                <a:solidFill>
                  <a:srgbClr val="0C0C0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9" name="Picture 102_0" descr="C:\Users\pankratov.in\YandexDisk\!NTI\DOCS\ProjectPresentation\icons\PNG\256\501.png"/>
          <p:cNvPicPr/>
          <p:nvPr/>
        </p:nvPicPr>
        <p:blipFill>
          <a:blip r:embed="rId2"/>
          <a:stretch/>
        </p:blipFill>
        <p:spPr>
          <a:xfrm>
            <a:off x="8820000" y="180000"/>
            <a:ext cx="794880" cy="794880"/>
          </a:xfrm>
          <a:prstGeom prst="rect">
            <a:avLst/>
          </a:prstGeom>
          <a:ln w="0">
            <a:noFill/>
          </a:ln>
        </p:spPr>
      </p:pic>
      <p:sp>
        <p:nvSpPr>
          <p:cNvPr id="151" name="Прямая соединительная линия 3"/>
          <p:cNvSpPr/>
          <p:nvPr/>
        </p:nvSpPr>
        <p:spPr>
          <a:xfrm>
            <a:off x="690480" y="4221720"/>
            <a:ext cx="360" cy="121680"/>
          </a:xfrm>
          <a:prstGeom prst="line">
            <a:avLst/>
          </a:prstGeom>
          <a:ln>
            <a:solidFill>
              <a:srgbClr val="000000">
                <a:lumMod val="50000"/>
                <a:lumOff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3" name="TextBox 1_13"/>
          <p:cNvSpPr/>
          <p:nvPr/>
        </p:nvSpPr>
        <p:spPr>
          <a:xfrm>
            <a:off x="589680" y="0"/>
            <a:ext cx="73836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7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создания тонкопленочных защитных покрытий с заданными свойствами</a:t>
            </a:r>
            <a:endParaRPr lang="ru-RU" sz="1570" b="0" strike="noStrike" spc="-1"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63736" y="6435823"/>
            <a:ext cx="3782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mykaleidoscope.ru/x/uploads/posts/2022-09/1663421118_1-mykaleidoscope-ru-p-sovremennie-neboskrebi-krasivo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720" y="1196998"/>
            <a:ext cx="3444160" cy="469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66750" y="4295775"/>
            <a:ext cx="2752725" cy="47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90480" y="4221720"/>
            <a:ext cx="0" cy="1478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Box 3"/>
          <p:cNvSpPr/>
          <p:nvPr/>
        </p:nvSpPr>
        <p:spPr>
          <a:xfrm>
            <a:off x="540000" y="312480"/>
            <a:ext cx="90396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1" strike="noStrike" spc="-1">
                <a:solidFill>
                  <a:srgbClr val="0C0C0C"/>
                </a:solidFill>
                <a:latin typeface="Calibri"/>
                <a:ea typeface="DejaVu Sans"/>
              </a:rPr>
              <a:t>Проблема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55" name="Прямая соединительная линия 6"/>
          <p:cNvSpPr/>
          <p:nvPr/>
        </p:nvSpPr>
        <p:spPr>
          <a:xfrm>
            <a:off x="380880" y="754200"/>
            <a:ext cx="807912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Текст 10"/>
          <p:cNvSpPr/>
          <p:nvPr/>
        </p:nvSpPr>
        <p:spPr>
          <a:xfrm>
            <a:off x="381960" y="1260000"/>
            <a:ext cx="4295548" cy="2725200"/>
          </a:xfrm>
          <a:prstGeom prst="rect">
            <a:avLst/>
          </a:prstGeom>
          <a:noFill/>
          <a:ln w="0">
            <a:solidFill>
              <a:srgbClr val="A6A6A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15000"/>
              </a:lnSpc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Решает проблему загрязнения стеклянной поверхности окон пылью, влагой.</a:t>
            </a:r>
            <a:endParaRPr lang="ru-RU" sz="18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Таким образом, данная технология решает проблему широкого класса потребителей, так как окна находятся практически в любом доме, здании, на любом заводе и т.д. 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57" name="Текст 15"/>
          <p:cNvSpPr/>
          <p:nvPr/>
        </p:nvSpPr>
        <p:spPr>
          <a:xfrm>
            <a:off x="5127840" y="1260000"/>
            <a:ext cx="4231440" cy="2725200"/>
          </a:xfrm>
          <a:prstGeom prst="rect">
            <a:avLst/>
          </a:prstGeom>
          <a:noFill/>
          <a:ln w="0">
            <a:solidFill>
              <a:srgbClr val="A6A6A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" name="TextBox 2"/>
          <p:cNvSpPr/>
          <p:nvPr/>
        </p:nvSpPr>
        <p:spPr>
          <a:xfrm>
            <a:off x="5127840" y="1260000"/>
            <a:ext cx="4318560" cy="261342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8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Так как какая-то часть пыли</a:t>
            </a:r>
            <a:r>
              <a:rPr lang="en-US" sz="18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, </a:t>
            </a:r>
            <a:r>
              <a:rPr lang="ru-RU" sz="18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влаги все же остается на стеклянной поверхности</a:t>
            </a:r>
            <a:r>
              <a:rPr lang="en-US" sz="18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, </a:t>
            </a:r>
            <a:r>
              <a:rPr lang="ru-RU" sz="18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 полностью покрытие от нее избавиться не может</a:t>
            </a:r>
            <a:r>
              <a:rPr lang="en-US" sz="18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, </a:t>
            </a:r>
            <a:r>
              <a:rPr lang="ru-RU" sz="18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но значительно замедляет процесс накопления загрязнителей (т.е. окно придется очищать гораздо реже) и позволяет гораздо быстрее от них избавляться.  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159" name="Picture 227_0" descr="C:\Users\pankratov.in\YandexDisk\!NTI\DOCS\ProjectPresentation\icons\PNG\256\381.png"/>
          <p:cNvPicPr/>
          <p:nvPr/>
        </p:nvPicPr>
        <p:blipFill>
          <a:blip r:embed="rId2"/>
          <a:stretch/>
        </p:blipFill>
        <p:spPr>
          <a:xfrm>
            <a:off x="8651160" y="191160"/>
            <a:ext cx="708120" cy="708120"/>
          </a:xfrm>
          <a:prstGeom prst="rect">
            <a:avLst/>
          </a:prstGeom>
          <a:ln w="0">
            <a:noFill/>
          </a:ln>
        </p:spPr>
      </p:pic>
      <p:sp>
        <p:nvSpPr>
          <p:cNvPr id="160" name="Прямоугольник 2"/>
          <p:cNvSpPr/>
          <p:nvPr/>
        </p:nvSpPr>
        <p:spPr>
          <a:xfrm>
            <a:off x="632880" y="4141080"/>
            <a:ext cx="2804400" cy="30744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1" name="TextBox 1_0"/>
          <p:cNvSpPr/>
          <p:nvPr/>
        </p:nvSpPr>
        <p:spPr>
          <a:xfrm>
            <a:off x="540000" y="0"/>
            <a:ext cx="73836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7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создания тонкопленочных защитных покрытий с заданными свойствами</a:t>
            </a:r>
            <a:endParaRPr lang="ru-RU" sz="1570" b="0" strike="noStrike" spc="-1"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05474" y="6457526"/>
            <a:ext cx="3782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Как правильно мыть окна - Фелик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37" y="4095829"/>
            <a:ext cx="4290771" cy="225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Жители алтайского города пожаловались на угольную пыль, которая загрязняет  окн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840" y="4095829"/>
            <a:ext cx="4268623" cy="224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Box 3"/>
          <p:cNvSpPr/>
          <p:nvPr/>
        </p:nvSpPr>
        <p:spPr>
          <a:xfrm>
            <a:off x="622080" y="329400"/>
            <a:ext cx="254052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1" strike="noStrike" spc="-1">
                <a:solidFill>
                  <a:srgbClr val="0C0C0C"/>
                </a:solidFill>
                <a:latin typeface="Calibri"/>
                <a:ea typeface="DejaVu Sans"/>
              </a:rPr>
              <a:t>Описание продукта и технологии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63" name="Прямая соединительная линия 6"/>
          <p:cNvSpPr/>
          <p:nvPr/>
        </p:nvSpPr>
        <p:spPr>
          <a:xfrm>
            <a:off x="380880" y="754200"/>
            <a:ext cx="843912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" name="TextBox 2"/>
          <p:cNvSpPr/>
          <p:nvPr/>
        </p:nvSpPr>
        <p:spPr>
          <a:xfrm>
            <a:off x="2607120" y="825120"/>
            <a:ext cx="153180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0" strike="noStrike" spc="-1">
                <a:solidFill>
                  <a:srgbClr val="0C0C0C"/>
                </a:solidFill>
                <a:latin typeface="Calibri"/>
                <a:ea typeface="DejaVu Sans"/>
              </a:rPr>
              <a:t>Описание продукта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65" name="Прямая соединительная линия 5"/>
          <p:cNvSpPr/>
          <p:nvPr/>
        </p:nvSpPr>
        <p:spPr>
          <a:xfrm>
            <a:off x="4901398" y="754199"/>
            <a:ext cx="25945" cy="5765246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TextBox 17"/>
          <p:cNvSpPr/>
          <p:nvPr/>
        </p:nvSpPr>
        <p:spPr>
          <a:xfrm>
            <a:off x="6170040" y="826560"/>
            <a:ext cx="154692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проекта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67" name="Скругленный прямоугольник 18"/>
          <p:cNvSpPr/>
          <p:nvPr/>
        </p:nvSpPr>
        <p:spPr>
          <a:xfrm>
            <a:off x="5073480" y="1166040"/>
            <a:ext cx="4615643" cy="2588275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15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 перспективе</a:t>
            </a:r>
            <a:r>
              <a:rPr lang="en-US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: c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начала будут наноситься покрытия из различных 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Times New Roman"/>
                <a:ea typeface="DejaVu Sans"/>
              </a:rPr>
              <a:t>наноматериалов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для достижения необходимых оптический эффектов</a:t>
            </a:r>
            <a:r>
              <a:rPr lang="en-US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,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потом наносится медное покрытие и затем</a:t>
            </a:r>
            <a:r>
              <a:rPr lang="en-US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покрытие на основе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Times New Roman"/>
                <a:ea typeface="DejaVu Sans"/>
              </a:rPr>
              <a:t>ZnO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.</a:t>
            </a:r>
            <a:endParaRPr lang="ru-RU" sz="18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Нанесение главного защитного покрытия будет осуществляться через баллон с пульверизатором.</a:t>
            </a:r>
            <a:endParaRPr lang="ru-RU" sz="1800" b="0" strike="noStrike" spc="-1" dirty="0">
              <a:latin typeface="Arial"/>
            </a:endParaRPr>
          </a:p>
          <a:p>
            <a:pPr algn="just">
              <a:lnSpc>
                <a:spcPct val="115000"/>
              </a:lnSpc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168" name="Скругленный прямоугольник 8"/>
          <p:cNvSpPr/>
          <p:nvPr/>
        </p:nvSpPr>
        <p:spPr>
          <a:xfrm>
            <a:off x="529919" y="1166039"/>
            <a:ext cx="4239275" cy="2588276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Так как </a:t>
            </a:r>
            <a:r>
              <a:rPr lang="en-US" sz="1800" b="0" strike="noStrike" spc="-1" dirty="0" err="1">
                <a:solidFill>
                  <a:srgbClr val="0C0C0C"/>
                </a:solidFill>
                <a:latin typeface="Times New Roman"/>
                <a:ea typeface="DejaVu Sans"/>
              </a:rPr>
              <a:t>ZnO</a:t>
            </a:r>
            <a:r>
              <a:rPr lang="en-US" sz="18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пленка</a:t>
            </a:r>
            <a:r>
              <a:rPr lang="en-US" sz="18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прозрачная и ее можно химически модифицировать (например, для придания гидрофобности), такое покрытие рассматривается, как отличный кандидат для защиты стеклянной поверхности. 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169" name="Picture 70_0" descr="C:\Users\pankratov.in\YandexDisk\!NTI\DOCS\ProjectPresentation\icons\PNG\256\468.png"/>
          <p:cNvPicPr/>
          <p:nvPr/>
        </p:nvPicPr>
        <p:blipFill>
          <a:blip r:embed="rId3"/>
          <a:stretch/>
        </p:blipFill>
        <p:spPr>
          <a:xfrm>
            <a:off x="8744400" y="180000"/>
            <a:ext cx="794880" cy="794880"/>
          </a:xfrm>
          <a:prstGeom prst="rect">
            <a:avLst/>
          </a:prstGeom>
          <a:ln w="0">
            <a:noFill/>
          </a:ln>
        </p:spPr>
      </p:pic>
      <p:sp>
        <p:nvSpPr>
          <p:cNvPr id="170" name="Прямоугольник 1"/>
          <p:cNvSpPr/>
          <p:nvPr/>
        </p:nvSpPr>
        <p:spPr>
          <a:xfrm>
            <a:off x="640080" y="4184640"/>
            <a:ext cx="2801160" cy="19656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1" name="TextBox 1_1"/>
          <p:cNvSpPr/>
          <p:nvPr/>
        </p:nvSpPr>
        <p:spPr>
          <a:xfrm>
            <a:off x="640080" y="0"/>
            <a:ext cx="73836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7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создания тонкопленочных защитных покрытий с заданными свойствами</a:t>
            </a:r>
            <a:endParaRPr lang="ru-RU" sz="1570" b="0" strike="noStrike" spc="-1"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30243" y="6519446"/>
            <a:ext cx="3782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Панорамные окна в загородный дом оптимальные по цене и качеству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19" y="3876451"/>
            <a:ext cx="4239275" cy="264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Панорамные окна - Окна для жизн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480" y="3876451"/>
            <a:ext cx="4615643" cy="264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Box 3_0"/>
          <p:cNvSpPr/>
          <p:nvPr/>
        </p:nvSpPr>
        <p:spPr>
          <a:xfrm>
            <a:off x="622080" y="329400"/>
            <a:ext cx="254052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1" strike="noStrike" spc="-1">
                <a:solidFill>
                  <a:srgbClr val="0C0C0C"/>
                </a:solidFill>
                <a:latin typeface="Calibri"/>
                <a:ea typeface="DejaVu Sans"/>
              </a:rPr>
              <a:t>Описание продукта и технологии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73" name="Прямая соединительная линия 6_0"/>
          <p:cNvSpPr/>
          <p:nvPr/>
        </p:nvSpPr>
        <p:spPr>
          <a:xfrm>
            <a:off x="380880" y="754200"/>
            <a:ext cx="843912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" name="TextBox 2_0"/>
          <p:cNvSpPr/>
          <p:nvPr/>
        </p:nvSpPr>
        <p:spPr>
          <a:xfrm>
            <a:off x="2607120" y="825120"/>
            <a:ext cx="1531800" cy="28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5" name="TextBox 17_0"/>
          <p:cNvSpPr/>
          <p:nvPr/>
        </p:nvSpPr>
        <p:spPr>
          <a:xfrm>
            <a:off x="4320000" y="793800"/>
            <a:ext cx="154692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проекта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76" name="Скругленный прямоугольник 8_0"/>
          <p:cNvSpPr/>
          <p:nvPr/>
        </p:nvSpPr>
        <p:spPr>
          <a:xfrm>
            <a:off x="529920" y="1166040"/>
            <a:ext cx="9141618" cy="5243552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just">
              <a:lnSpc>
                <a:spcPct val="115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77" name="Picture 70_1" descr="C:\Users\pankratov.in\YandexDisk\!NTI\DOCS\ProjectPresentation\icons\PNG\256\468.png"/>
          <p:cNvPicPr/>
          <p:nvPr/>
        </p:nvPicPr>
        <p:blipFill>
          <a:blip r:embed="rId2"/>
          <a:stretch/>
        </p:blipFill>
        <p:spPr>
          <a:xfrm>
            <a:off x="8744400" y="180000"/>
            <a:ext cx="794880" cy="794880"/>
          </a:xfrm>
          <a:prstGeom prst="rect">
            <a:avLst/>
          </a:prstGeom>
          <a:ln w="0">
            <a:noFill/>
          </a:ln>
        </p:spPr>
      </p:pic>
      <p:sp>
        <p:nvSpPr>
          <p:cNvPr id="178" name="TextBox 170"/>
          <p:cNvSpPr/>
          <p:nvPr/>
        </p:nvSpPr>
        <p:spPr>
          <a:xfrm>
            <a:off x="900000" y="1260000"/>
            <a:ext cx="8639640" cy="268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15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Microsoft YaHei"/>
              </a:rPr>
              <a:t>Для получения пленок на поверхности из оксида цинка необходимо: 14,64 г 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Times New Roman"/>
                <a:ea typeface="Microsoft YaHei"/>
              </a:rPr>
              <a:t>гексагидрат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Microsoft YaHei"/>
              </a:rPr>
              <a:t> нитрата цинка добавить к смеси растворителей, т.е. изопропилового спирта и воды в соотношении 1:4. Далее нужно добавить 10 мл глицерина для  поддержания </a:t>
            </a:r>
            <a:r>
              <a:rPr lang="en-US" sz="1600" b="0" strike="noStrike" spc="-1" dirty="0">
                <a:solidFill>
                  <a:srgbClr val="000000"/>
                </a:solidFill>
                <a:latin typeface="Times New Roman"/>
                <a:ea typeface="Microsoft YaHei"/>
              </a:rPr>
              <a:t>pH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Microsoft YaHei"/>
              </a:rPr>
              <a:t> водного раствора на определенном уровне. Смесь постоянно перемешивать при температура 70 °</a:t>
            </a:r>
            <a:r>
              <a:rPr lang="en-US" sz="1600" b="0" strike="noStrike" spc="-1" dirty="0">
                <a:solidFill>
                  <a:srgbClr val="000000"/>
                </a:solidFill>
                <a:latin typeface="Times New Roman"/>
                <a:ea typeface="Microsoft YaHei"/>
              </a:rPr>
              <a:t>C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Microsoft YaHei"/>
              </a:rPr>
              <a:t>. Полученный золь высушивать при 70 °С в течении 24 часов. В случае успешного нанесения можно модифицировать раствор для придания гидрофобности и определенных адгезионных свойств методом подбора состава.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79" name="Прямоугольник 1"/>
          <p:cNvSpPr/>
          <p:nvPr/>
        </p:nvSpPr>
        <p:spPr>
          <a:xfrm>
            <a:off x="640080" y="4140360"/>
            <a:ext cx="1239120" cy="25992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0" name="Рисунок 2"/>
          <p:cNvPicPr/>
          <p:nvPr/>
        </p:nvPicPr>
        <p:blipFill>
          <a:blip r:embed="rId3"/>
          <a:stretch/>
        </p:blipFill>
        <p:spPr>
          <a:xfrm>
            <a:off x="1892520" y="3296520"/>
            <a:ext cx="7434360" cy="2963160"/>
          </a:xfrm>
          <a:prstGeom prst="rect">
            <a:avLst/>
          </a:prstGeom>
          <a:ln w="0">
            <a:noFill/>
          </a:ln>
        </p:spPr>
      </p:pic>
      <p:sp>
        <p:nvSpPr>
          <p:cNvPr id="181" name="TextBox 1_12"/>
          <p:cNvSpPr/>
          <p:nvPr/>
        </p:nvSpPr>
        <p:spPr>
          <a:xfrm>
            <a:off x="640080" y="0"/>
            <a:ext cx="73836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7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создания тонкопленочных защитных покрытий с заданными свойствами</a:t>
            </a:r>
            <a:endParaRPr lang="ru-RU" sz="1570" b="0" strike="noStrike" spc="-1"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62600" y="6482518"/>
            <a:ext cx="3782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Box 3"/>
          <p:cNvSpPr/>
          <p:nvPr/>
        </p:nvSpPr>
        <p:spPr>
          <a:xfrm>
            <a:off x="639360" y="329400"/>
            <a:ext cx="124668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1" strike="noStrike" spc="-1">
                <a:solidFill>
                  <a:srgbClr val="0C0C0C"/>
                </a:solidFill>
                <a:latin typeface="Calibri"/>
                <a:ea typeface="DejaVu Sans"/>
              </a:rPr>
              <a:t>Рынок проекта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83" name="Прямая соединительная линия 6"/>
          <p:cNvSpPr/>
          <p:nvPr/>
        </p:nvSpPr>
        <p:spPr>
          <a:xfrm>
            <a:off x="380880" y="754200"/>
            <a:ext cx="914400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" name="TextBox 17"/>
          <p:cNvSpPr/>
          <p:nvPr/>
        </p:nvSpPr>
        <p:spPr>
          <a:xfrm>
            <a:off x="210960" y="1312200"/>
            <a:ext cx="9508320" cy="408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Целевые рынки</a:t>
            </a:r>
            <a:endParaRPr lang="ru-RU" sz="16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  <a:p>
            <a:pPr marL="285840" indent="-284400" algn="just">
              <a:lnSpc>
                <a:spcPct val="100000"/>
              </a:lnSpc>
              <a:buClr>
                <a:srgbClr val="0C0C0C"/>
              </a:buClr>
              <a:buFont typeface="StarSymbol"/>
              <a:buChar char="-"/>
            </a:pPr>
            <a:r>
              <a:rPr lang="ru-RU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Российский рынок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: </a:t>
            </a:r>
            <a:r>
              <a:rPr lang="en-US" sz="1600" b="0" strike="noStrike" spc="-1" dirty="0" err="1">
                <a:solidFill>
                  <a:srgbClr val="0C0C0C"/>
                </a:solidFill>
                <a:latin typeface="Times New Roman"/>
                <a:ea typeface="DejaVu Sans"/>
              </a:rPr>
              <a:t>Nanofilm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; </a:t>
            </a:r>
            <a:r>
              <a:rPr lang="ru-RU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Зарубежный рынок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: </a:t>
            </a:r>
            <a:r>
              <a:rPr lang="en-US" sz="1600" b="0" strike="noStrike" spc="-1" dirty="0" err="1">
                <a:solidFill>
                  <a:srgbClr val="0C0C0C"/>
                </a:solidFill>
                <a:latin typeface="Times New Roman"/>
                <a:ea typeface="DejaVu Sans"/>
              </a:rPr>
              <a:t>Llumar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, </a:t>
            </a:r>
            <a:r>
              <a:rPr lang="en-US" sz="1600" b="0" strike="noStrike" spc="-1" dirty="0" err="1">
                <a:solidFill>
                  <a:srgbClr val="0C0C0C"/>
                </a:solidFill>
                <a:latin typeface="Times New Roman"/>
                <a:ea typeface="DejaVu Sans"/>
              </a:rPr>
              <a:t>Armolan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, Solar Guard, Commonwealth Laminating &amp; Coating, </a:t>
            </a:r>
            <a:r>
              <a:rPr lang="en-US" sz="1600" b="0" strike="noStrike" spc="-1" dirty="0" err="1">
                <a:solidFill>
                  <a:srgbClr val="0C0C0C"/>
                </a:solidFill>
                <a:latin typeface="Times New Roman"/>
                <a:ea typeface="DejaVu Sans"/>
              </a:rPr>
              <a:t>Garware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 Sun Control</a:t>
            </a:r>
            <a:r>
              <a:rPr lang="ru-RU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.</a:t>
            </a:r>
            <a:endParaRPr lang="ru-RU" sz="16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  <a:p>
            <a:pPr marL="244800" indent="-243360" algn="just">
              <a:lnSpc>
                <a:spcPct val="100000"/>
              </a:lnSpc>
              <a:buClr>
                <a:srgbClr val="0C0C0C"/>
              </a:buClr>
              <a:buFont typeface="StarSymbol"/>
              <a:buChar char="-"/>
            </a:pPr>
            <a:r>
              <a:rPr lang="ru-RU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Динамика рынков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: </a:t>
            </a:r>
            <a:r>
              <a:rPr lang="ru-RU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сложившиеся в настоящее время международные рынки производителей и потребителей в большей степени обладают </a:t>
            </a:r>
            <a:r>
              <a:rPr lang="ru-RU" sz="1600" b="0" strike="noStrike" spc="-1" dirty="0" err="1">
                <a:solidFill>
                  <a:srgbClr val="0C0C0C"/>
                </a:solidFill>
                <a:latin typeface="Times New Roman"/>
                <a:ea typeface="DejaVu Sans"/>
              </a:rPr>
              <a:t>нишевым</a:t>
            </a:r>
            <a:r>
              <a:rPr lang="ru-RU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 характером. </a:t>
            </a:r>
            <a:endParaRPr lang="ru-RU" sz="16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  <a:p>
            <a:pPr marL="244800" indent="-243360" algn="just">
              <a:lnSpc>
                <a:spcPct val="100000"/>
              </a:lnSpc>
              <a:buClr>
                <a:srgbClr val="0C0C0C"/>
              </a:buClr>
              <a:buFont typeface="StarSymbol"/>
              <a:buChar char="-"/>
            </a:pPr>
            <a:r>
              <a:rPr lang="ru-RU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Целевая доля рынков, которую планирует занять проект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: 90 %</a:t>
            </a:r>
            <a:endParaRPr lang="ru-RU" sz="16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  <a:p>
            <a:pPr marL="244800" indent="-243360" algn="just">
              <a:lnSpc>
                <a:spcPct val="100000"/>
              </a:lnSpc>
              <a:buClr>
                <a:srgbClr val="0C0C0C"/>
              </a:buClr>
              <a:buFont typeface="StarSymbol"/>
              <a:buChar char="-"/>
            </a:pPr>
            <a:r>
              <a:rPr lang="ru-RU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Барьеры для выхода на целевые рынки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: </a:t>
            </a:r>
            <a:r>
              <a:rPr lang="ru-RU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баланс в соотношении «цена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/</a:t>
            </a:r>
            <a:r>
              <a:rPr lang="ru-RU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качество»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, </a:t>
            </a:r>
            <a:r>
              <a:rPr lang="ru-RU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затраты на привлечение клиентов</a:t>
            </a:r>
            <a:r>
              <a:rPr lang="en-US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, </a:t>
            </a:r>
            <a:r>
              <a:rPr lang="ru-RU" sz="1600" b="0" strike="noStrike" spc="-1" dirty="0">
                <a:solidFill>
                  <a:srgbClr val="0C0C0C"/>
                </a:solidFill>
                <a:latin typeface="Times New Roman"/>
                <a:ea typeface="DejaVu Sans"/>
              </a:rPr>
              <a:t>финансирование.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85" name="Прямоугольник 1"/>
          <p:cNvSpPr/>
          <p:nvPr/>
        </p:nvSpPr>
        <p:spPr>
          <a:xfrm>
            <a:off x="639360" y="4280040"/>
            <a:ext cx="2852640" cy="63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" name="TextBox 1_2"/>
          <p:cNvSpPr/>
          <p:nvPr/>
        </p:nvSpPr>
        <p:spPr>
          <a:xfrm>
            <a:off x="639360" y="720"/>
            <a:ext cx="73836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7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создания тонкопленочных защитных покрытий с заданными свойствами</a:t>
            </a:r>
            <a:endParaRPr lang="ru-RU" sz="1570" b="0" strike="noStrike" spc="-1"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2866" y="6393094"/>
            <a:ext cx="3782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Box 3"/>
          <p:cNvSpPr/>
          <p:nvPr/>
        </p:nvSpPr>
        <p:spPr>
          <a:xfrm>
            <a:off x="576360" y="360000"/>
            <a:ext cx="104256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1" strike="noStrike" spc="-1">
                <a:solidFill>
                  <a:srgbClr val="0C0C0C"/>
                </a:solidFill>
                <a:latin typeface="Calibri"/>
                <a:ea typeface="DejaVu Sans"/>
              </a:rPr>
              <a:t>Конкуренты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88" name="Прямая соединительная линия 6"/>
          <p:cNvSpPr/>
          <p:nvPr/>
        </p:nvSpPr>
        <p:spPr>
          <a:xfrm>
            <a:off x="380880" y="754200"/>
            <a:ext cx="843912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89" name="Таблица 17"/>
          <p:cNvGraphicFramePr/>
          <p:nvPr/>
        </p:nvGraphicFramePr>
        <p:xfrm>
          <a:off x="313200" y="759240"/>
          <a:ext cx="5099040" cy="5383680"/>
        </p:xfrm>
        <a:graphic>
          <a:graphicData uri="http://schemas.openxmlformats.org/drawingml/2006/table">
            <a:tbl>
              <a:tblPr/>
              <a:tblGrid>
                <a:gridCol w="1475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6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5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32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CF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Chrysler,</a:t>
                      </a:r>
                      <a:endParaRPr lang="ru-RU" sz="13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</a:t>
                      </a: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type R</a:t>
                      </a:r>
                      <a:r>
                        <a:rPr lang="ru-RU" sz="13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»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FCF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Llumar,</a:t>
                      </a:r>
                      <a:endParaRPr lang="ru-RU" sz="13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</a:t>
                      </a: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type LV</a:t>
                      </a:r>
                      <a:r>
                        <a:rPr lang="ru-RU" sz="13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»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CF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Solar Guard, </a:t>
                      </a:r>
                      <a:endParaRPr lang="ru-RU" sz="13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</a:t>
                      </a: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Stainless Steel</a:t>
                      </a:r>
                      <a:r>
                        <a:rPr lang="ru-RU" sz="13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»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CF6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0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Коэффициент пропускания видимого излучения </a:t>
                      </a:r>
                      <a:r>
                        <a:rPr lang="en-US" sz="13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VT, %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CF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7…47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27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9…64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Коэффициент затенения </a:t>
                      </a:r>
                      <a:r>
                        <a:rPr lang="en-US" sz="13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G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CF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0,25…0,53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0,39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-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3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Коэффициент прямого отражения </a:t>
                      </a:r>
                      <a:r>
                        <a:rPr lang="en-US" sz="13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ER, %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CF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27…55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33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-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Коэффициент прямого пропускания энергии </a:t>
                      </a:r>
                      <a:r>
                        <a:rPr lang="en-US" sz="1300" b="1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DET, %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FCF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9…37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22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-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3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 dirty="0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Коэффициент прямого поглощения </a:t>
                      </a:r>
                      <a:r>
                        <a:rPr lang="en-US" sz="1300" b="1" strike="noStrike" spc="-1" dirty="0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EA, %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FCF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33…61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45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300" b="0" strike="noStrike" spc="-1" dirty="0">
                          <a:solidFill>
                            <a:srgbClr val="0C0C0C"/>
                          </a:solidFill>
                          <a:latin typeface="Times New Roman"/>
                          <a:ea typeface="DejaVu Sans"/>
                        </a:rPr>
                        <a:t>-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E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91" name="Picture 81_0" descr="C:\Users\pankratov.in\YandexDisk\!NTI\DOCS\ProjectPresentation\icons\PNG\256\238.png"/>
          <p:cNvPicPr/>
          <p:nvPr/>
        </p:nvPicPr>
        <p:blipFill>
          <a:blip r:embed="rId2"/>
          <a:stretch/>
        </p:blipFill>
        <p:spPr>
          <a:xfrm>
            <a:off x="9000000" y="180000"/>
            <a:ext cx="719280" cy="719280"/>
          </a:xfrm>
          <a:prstGeom prst="rect">
            <a:avLst/>
          </a:prstGeom>
          <a:ln w="0">
            <a:noFill/>
          </a:ln>
        </p:spPr>
      </p:pic>
      <p:sp>
        <p:nvSpPr>
          <p:cNvPr id="192" name="TextBox 1_3"/>
          <p:cNvSpPr/>
          <p:nvPr/>
        </p:nvSpPr>
        <p:spPr>
          <a:xfrm>
            <a:off x="576360" y="0"/>
            <a:ext cx="73836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7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создания тонкопленочных защитных покрытий с заданными свойствами</a:t>
            </a:r>
            <a:endParaRPr lang="ru-RU" sz="1570" b="0" strike="noStrike" spc="-1"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51659" y="6401886"/>
            <a:ext cx="3782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592240" y="1007280"/>
            <a:ext cx="3990975" cy="5135640"/>
          </a:xfrm>
          <a:prstGeom prst="roundRect">
            <a:avLst>
              <a:gd name="adj" fmla="val 8552"/>
            </a:avLst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698267" y="2330556"/>
            <a:ext cx="3778920" cy="2322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pc="-1" dirty="0">
                <a:solidFill>
                  <a:srgbClr val="0C0C0C"/>
                </a:solidFill>
                <a:latin typeface="Times New Roman"/>
              </a:rPr>
              <a:t>Главные преимущества</a:t>
            </a:r>
            <a:r>
              <a:rPr lang="en-US" spc="-1" dirty="0">
                <a:solidFill>
                  <a:srgbClr val="0C0C0C"/>
                </a:solidFill>
                <a:latin typeface="Times New Roman"/>
              </a:rPr>
              <a:t>: </a:t>
            </a:r>
            <a:endParaRPr lang="ru-RU" spc="-1" dirty="0"/>
          </a:p>
          <a:p>
            <a:pPr algn="just">
              <a:lnSpc>
                <a:spcPct val="115000"/>
              </a:lnSpc>
            </a:pPr>
            <a:r>
              <a:rPr lang="ru-RU" spc="-1" dirty="0">
                <a:solidFill>
                  <a:srgbClr val="0C0C0C"/>
                </a:solidFill>
                <a:latin typeface="Times New Roman"/>
              </a:rPr>
              <a:t>1) Простота в получении тонкопленочного защитного покрытия и в его нанесении на стеклянную поверхность</a:t>
            </a:r>
            <a:r>
              <a:rPr lang="en-US" spc="-1" dirty="0">
                <a:solidFill>
                  <a:srgbClr val="0C0C0C"/>
                </a:solidFill>
                <a:latin typeface="Times New Roman"/>
              </a:rPr>
              <a:t>;</a:t>
            </a:r>
            <a:r>
              <a:rPr lang="ru-RU" spc="-1" dirty="0">
                <a:solidFill>
                  <a:srgbClr val="0C0C0C"/>
                </a:solidFill>
                <a:latin typeface="Times New Roman"/>
              </a:rPr>
              <a:t> </a:t>
            </a:r>
            <a:endParaRPr lang="ru-RU" spc="-1" dirty="0"/>
          </a:p>
          <a:p>
            <a:pPr algn="just">
              <a:lnSpc>
                <a:spcPct val="115000"/>
              </a:lnSpc>
            </a:pPr>
            <a:r>
              <a:rPr lang="ru-RU" spc="-1" dirty="0">
                <a:solidFill>
                  <a:srgbClr val="0C0C0C"/>
                </a:solidFill>
                <a:latin typeface="Times New Roman"/>
              </a:rPr>
              <a:t>2) Дешевизна материала главного защитного слоя (</a:t>
            </a:r>
            <a:r>
              <a:rPr lang="en-US" spc="-1" dirty="0" err="1">
                <a:solidFill>
                  <a:srgbClr val="0C0C0C"/>
                </a:solidFill>
                <a:latin typeface="Times New Roman"/>
              </a:rPr>
              <a:t>ZnO</a:t>
            </a:r>
            <a:r>
              <a:rPr lang="ru-RU" spc="-1" dirty="0">
                <a:solidFill>
                  <a:srgbClr val="0C0C0C"/>
                </a:solidFill>
                <a:latin typeface="Times New Roman"/>
              </a:rPr>
              <a:t>).</a:t>
            </a:r>
            <a:endParaRPr lang="ru-RU" spc="-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Box 3"/>
          <p:cNvSpPr/>
          <p:nvPr/>
        </p:nvSpPr>
        <p:spPr>
          <a:xfrm>
            <a:off x="597240" y="360000"/>
            <a:ext cx="192204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1" strike="noStrike" spc="-1">
                <a:solidFill>
                  <a:srgbClr val="0C0C0C"/>
                </a:solidFill>
                <a:latin typeface="Calibri"/>
                <a:ea typeface="DejaVu Sans"/>
              </a:rPr>
              <a:t>Финансовые показатели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94" name="Прямая соединительная линия 6"/>
          <p:cNvSpPr/>
          <p:nvPr/>
        </p:nvSpPr>
        <p:spPr>
          <a:xfrm>
            <a:off x="380880" y="754200"/>
            <a:ext cx="914400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5" name="TextBox 2"/>
          <p:cNvSpPr/>
          <p:nvPr/>
        </p:nvSpPr>
        <p:spPr>
          <a:xfrm>
            <a:off x="750240" y="1185120"/>
            <a:ext cx="640368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0" strike="noStrike" spc="-1">
                <a:solidFill>
                  <a:srgbClr val="473848"/>
                </a:solidFill>
                <a:latin typeface="Calibri"/>
                <a:ea typeface="DejaVu Sans"/>
              </a:rPr>
              <a:t>Модель коммерциализации проекта: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196" name="Скругленный прямоугольник 4"/>
          <p:cNvSpPr/>
          <p:nvPr/>
        </p:nvSpPr>
        <p:spPr>
          <a:xfrm>
            <a:off x="690480" y="1185120"/>
            <a:ext cx="9025020" cy="5224472"/>
          </a:xfrm>
          <a:prstGeom prst="roundRect">
            <a:avLst>
              <a:gd name="adj" fmla="val 2129"/>
            </a:avLst>
          </a:prstGeom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Прямоугольник 187"/>
          <p:cNvSpPr/>
          <p:nvPr/>
        </p:nvSpPr>
        <p:spPr>
          <a:xfrm>
            <a:off x="900000" y="1620000"/>
            <a:ext cx="1799640" cy="1079640"/>
          </a:xfrm>
          <a:prstGeom prst="rect">
            <a:avLst/>
          </a:prstGeom>
          <a:solidFill>
            <a:srgbClr val="EEEEEE"/>
          </a:solidFill>
          <a:ln w="0">
            <a:solidFill>
              <a:srgbClr val="CCCCC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Октябрь 2023 </a:t>
            </a:r>
            <a:endParaRPr lang="ru-RU" sz="1500" b="0" strike="noStrike" spc="-1" dirty="0">
              <a:latin typeface="Arial"/>
            </a:endParaRPr>
          </a:p>
          <a:p>
            <a:pPr algn="ctr">
              <a:lnSpc>
                <a:spcPct val="115000"/>
              </a:lnSpc>
            </a:pPr>
            <a:endParaRPr lang="ru-RU" sz="1500" b="0" strike="noStrike" spc="-1" dirty="0"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Создание команды</a:t>
            </a:r>
            <a:endParaRPr lang="ru-RU" sz="1500" b="0" strike="noStrike" spc="-1" dirty="0">
              <a:latin typeface="Arial"/>
            </a:endParaRPr>
          </a:p>
        </p:txBody>
      </p:sp>
      <p:sp>
        <p:nvSpPr>
          <p:cNvPr id="198" name="Прямоугольник 188"/>
          <p:cNvSpPr/>
          <p:nvPr/>
        </p:nvSpPr>
        <p:spPr>
          <a:xfrm>
            <a:off x="900000" y="3240000"/>
            <a:ext cx="1799281" cy="1077419"/>
          </a:xfrm>
          <a:prstGeom prst="rect">
            <a:avLst/>
          </a:prstGeom>
          <a:solidFill>
            <a:srgbClr val="EEEEEE"/>
          </a:solidFill>
          <a:ln w="0">
            <a:solidFill>
              <a:srgbClr val="CCCCC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Октябрь 2023 </a:t>
            </a:r>
            <a:endParaRPr lang="ru-RU" sz="1500" b="0" strike="noStrike" spc="-1" dirty="0">
              <a:latin typeface="Arial"/>
            </a:endParaRPr>
          </a:p>
          <a:p>
            <a:pPr algn="ctr">
              <a:lnSpc>
                <a:spcPct val="115000"/>
              </a:lnSpc>
            </a:pPr>
            <a:endParaRPr lang="ru-RU" sz="1500" b="0" strike="noStrike" spc="-1" dirty="0"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Разработка концепции проекта</a:t>
            </a:r>
            <a:endParaRPr lang="ru-RU" sz="1500" b="0" strike="noStrike" spc="-1" dirty="0">
              <a:latin typeface="Arial"/>
            </a:endParaRPr>
          </a:p>
        </p:txBody>
      </p:sp>
      <p:sp>
        <p:nvSpPr>
          <p:cNvPr id="199" name="Прямоугольник 189"/>
          <p:cNvSpPr/>
          <p:nvPr/>
        </p:nvSpPr>
        <p:spPr>
          <a:xfrm>
            <a:off x="2700000" y="4860000"/>
            <a:ext cx="2159640" cy="1079640"/>
          </a:xfrm>
          <a:prstGeom prst="rect">
            <a:avLst/>
          </a:prstGeom>
          <a:solidFill>
            <a:srgbClr val="EEEEEE"/>
          </a:solidFill>
          <a:ln w="0">
            <a:solidFill>
              <a:srgbClr val="CCCCC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Октябрь 2023 </a:t>
            </a:r>
            <a:endParaRPr lang="ru-RU" sz="1500" b="0" strike="noStrike" spc="-1" dirty="0">
              <a:latin typeface="Arial"/>
            </a:endParaRPr>
          </a:p>
          <a:p>
            <a:pPr algn="ctr">
              <a:lnSpc>
                <a:spcPct val="115000"/>
              </a:lnSpc>
            </a:pPr>
            <a:endParaRPr lang="ru-RU" sz="1500" b="0" strike="noStrike" spc="-1" dirty="0"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Исследование рынка и конкурентов</a:t>
            </a:r>
            <a:endParaRPr lang="ru-RU" sz="1500" b="0" strike="noStrike" spc="-1" dirty="0">
              <a:latin typeface="Arial"/>
            </a:endParaRPr>
          </a:p>
        </p:txBody>
      </p:sp>
      <p:sp>
        <p:nvSpPr>
          <p:cNvPr id="200" name="Прямоугольник 190"/>
          <p:cNvSpPr/>
          <p:nvPr/>
        </p:nvSpPr>
        <p:spPr>
          <a:xfrm>
            <a:off x="4680000" y="3240000"/>
            <a:ext cx="2159640" cy="1079640"/>
          </a:xfrm>
          <a:prstGeom prst="rect">
            <a:avLst/>
          </a:prstGeom>
          <a:solidFill>
            <a:srgbClr val="EEEEEE"/>
          </a:solidFill>
          <a:ln w="0">
            <a:solidFill>
              <a:srgbClr val="CCCCC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Ноябрь 2023 </a:t>
            </a:r>
            <a:endParaRPr lang="ru-RU" sz="1500" b="0" strike="noStrike" spc="-1" dirty="0">
              <a:latin typeface="Arial"/>
            </a:endParaRPr>
          </a:p>
          <a:p>
            <a:pPr algn="ctr">
              <a:lnSpc>
                <a:spcPct val="115000"/>
              </a:lnSpc>
            </a:pPr>
            <a:endParaRPr lang="ru-RU" sz="1500" b="0" strike="noStrike" spc="-1" dirty="0"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Разработка технологии создания</a:t>
            </a:r>
            <a:endParaRPr lang="ru-RU" sz="1500" b="0" strike="noStrike" spc="-1" dirty="0">
              <a:latin typeface="Arial"/>
            </a:endParaRPr>
          </a:p>
        </p:txBody>
      </p:sp>
      <p:sp>
        <p:nvSpPr>
          <p:cNvPr id="201" name="Прямоугольник 191"/>
          <p:cNvSpPr/>
          <p:nvPr/>
        </p:nvSpPr>
        <p:spPr>
          <a:xfrm>
            <a:off x="7380000" y="3240000"/>
            <a:ext cx="2159640" cy="1079640"/>
          </a:xfrm>
          <a:prstGeom prst="rect">
            <a:avLst/>
          </a:prstGeom>
          <a:solidFill>
            <a:srgbClr val="EEEEEE"/>
          </a:solidFill>
          <a:ln w="0">
            <a:solidFill>
              <a:srgbClr val="CCCCC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Ноябрь 2023</a:t>
            </a:r>
            <a:endParaRPr lang="ru-RU" sz="1500" b="0" strike="noStrike" spc="-1"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500" b="0" strike="noStrike" spc="-1"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Создание бизнес-модели</a:t>
            </a:r>
            <a:endParaRPr lang="ru-RU" sz="1500" b="0" strike="noStrike" spc="-1">
              <a:latin typeface="Arial"/>
            </a:endParaRPr>
          </a:p>
        </p:txBody>
      </p:sp>
      <p:sp>
        <p:nvSpPr>
          <p:cNvPr id="202" name="Прямоугольник 192"/>
          <p:cNvSpPr/>
          <p:nvPr/>
        </p:nvSpPr>
        <p:spPr>
          <a:xfrm>
            <a:off x="4680000" y="1471320"/>
            <a:ext cx="2159640" cy="1408320"/>
          </a:xfrm>
          <a:prstGeom prst="rect">
            <a:avLst/>
          </a:prstGeom>
          <a:solidFill>
            <a:srgbClr val="EEEEEE"/>
          </a:solidFill>
          <a:ln w="0">
            <a:solidFill>
              <a:srgbClr val="CCCCC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Ноябрь 2023-Январь 2024 </a:t>
            </a:r>
            <a:endParaRPr lang="ru-RU" sz="1500" b="0" strike="noStrike" spc="-1" dirty="0"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Разработка и создание опытной партии</a:t>
            </a:r>
            <a:endParaRPr lang="ru-RU" sz="1500" b="0" strike="noStrike" spc="-1" dirty="0">
              <a:latin typeface="Arial"/>
            </a:endParaRPr>
          </a:p>
        </p:txBody>
      </p:sp>
      <p:sp>
        <p:nvSpPr>
          <p:cNvPr id="203" name="Прямоугольник 193"/>
          <p:cNvSpPr/>
          <p:nvPr/>
        </p:nvSpPr>
        <p:spPr>
          <a:xfrm>
            <a:off x="7380000" y="1440000"/>
            <a:ext cx="2159640" cy="1439640"/>
          </a:xfrm>
          <a:prstGeom prst="rect">
            <a:avLst/>
          </a:prstGeom>
          <a:solidFill>
            <a:srgbClr val="EEEEEE"/>
          </a:solidFill>
          <a:ln w="0">
            <a:solidFill>
              <a:srgbClr val="CCCCC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Февраль 2024</a:t>
            </a:r>
            <a:endParaRPr lang="ru-RU" sz="1500" b="0" strike="noStrike" spc="-1">
              <a:latin typeface="Arial"/>
            </a:endParaRPr>
          </a:p>
          <a:p>
            <a:pPr algn="ctr">
              <a:lnSpc>
                <a:spcPct val="115000"/>
              </a:lnSpc>
            </a:pPr>
            <a:endParaRPr lang="ru-RU" sz="1500" b="0" strike="noStrike" spc="-1"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Создание производства и продвижение продукта</a:t>
            </a:r>
            <a:endParaRPr lang="ru-RU" sz="1500" b="0" strike="noStrike" spc="-1">
              <a:latin typeface="Arial"/>
            </a:endParaRPr>
          </a:p>
        </p:txBody>
      </p:sp>
      <p:sp>
        <p:nvSpPr>
          <p:cNvPr id="204" name="Прямая соединительная линия 194"/>
          <p:cNvSpPr/>
          <p:nvPr/>
        </p:nvSpPr>
        <p:spPr>
          <a:xfrm>
            <a:off x="1771892" y="4317419"/>
            <a:ext cx="360" cy="126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" name="Прямая соединительная линия 195"/>
          <p:cNvSpPr/>
          <p:nvPr/>
        </p:nvSpPr>
        <p:spPr>
          <a:xfrm>
            <a:off x="1771892" y="5577419"/>
            <a:ext cx="928108" cy="2941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6" name="Прямая соединительная линия 196"/>
          <p:cNvSpPr/>
          <p:nvPr/>
        </p:nvSpPr>
        <p:spPr>
          <a:xfrm>
            <a:off x="1771892" y="2699640"/>
            <a:ext cx="0" cy="54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7" name="Прямая соединительная линия 197"/>
          <p:cNvSpPr/>
          <p:nvPr/>
        </p:nvSpPr>
        <p:spPr>
          <a:xfrm>
            <a:off x="5787748" y="4317419"/>
            <a:ext cx="360" cy="126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8" name="Прямая соединительная линия 198"/>
          <p:cNvSpPr/>
          <p:nvPr/>
        </p:nvSpPr>
        <p:spPr>
          <a:xfrm flipV="1">
            <a:off x="4860000" y="5577419"/>
            <a:ext cx="927748" cy="2581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9" name="Прямая соединительная линия 199"/>
          <p:cNvSpPr/>
          <p:nvPr/>
        </p:nvSpPr>
        <p:spPr>
          <a:xfrm>
            <a:off x="5788108" y="2879640"/>
            <a:ext cx="0" cy="36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0" name="Прямая соединительная линия 200"/>
          <p:cNvSpPr/>
          <p:nvPr/>
        </p:nvSpPr>
        <p:spPr>
          <a:xfrm>
            <a:off x="6840000" y="2160000"/>
            <a:ext cx="540000" cy="36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" name="Прямая соединительная линия 201"/>
          <p:cNvSpPr/>
          <p:nvPr/>
        </p:nvSpPr>
        <p:spPr>
          <a:xfrm>
            <a:off x="6840000" y="3780000"/>
            <a:ext cx="540000" cy="36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2" name="Прямая соединительная линия 202"/>
          <p:cNvSpPr/>
          <p:nvPr/>
        </p:nvSpPr>
        <p:spPr>
          <a:xfrm flipV="1">
            <a:off x="1771532" y="3064545"/>
            <a:ext cx="180000" cy="18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3" name="Прямая соединительная линия 203"/>
          <p:cNvSpPr/>
          <p:nvPr/>
        </p:nvSpPr>
        <p:spPr>
          <a:xfrm flipH="1" flipV="1">
            <a:off x="1601426" y="3064365"/>
            <a:ext cx="180000" cy="18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4" name="Прямая соединительная линия 204"/>
          <p:cNvSpPr/>
          <p:nvPr/>
        </p:nvSpPr>
        <p:spPr>
          <a:xfrm flipV="1">
            <a:off x="2520000" y="5580000"/>
            <a:ext cx="180000" cy="18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5" name="Прямая соединительная линия 205"/>
          <p:cNvSpPr/>
          <p:nvPr/>
        </p:nvSpPr>
        <p:spPr>
          <a:xfrm flipV="1">
            <a:off x="5602026" y="4322221"/>
            <a:ext cx="180000" cy="18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6" name="Прямая соединительная линия 206"/>
          <p:cNvSpPr/>
          <p:nvPr/>
        </p:nvSpPr>
        <p:spPr>
          <a:xfrm flipV="1">
            <a:off x="5599416" y="2879640"/>
            <a:ext cx="180000" cy="18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7" name="Прямая соединительная линия 207"/>
          <p:cNvSpPr/>
          <p:nvPr/>
        </p:nvSpPr>
        <p:spPr>
          <a:xfrm flipV="1">
            <a:off x="7200000" y="2160000"/>
            <a:ext cx="180000" cy="18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8" name="Прямая соединительная линия 208"/>
          <p:cNvSpPr/>
          <p:nvPr/>
        </p:nvSpPr>
        <p:spPr>
          <a:xfrm flipV="1">
            <a:off x="7200000" y="3780000"/>
            <a:ext cx="180000" cy="18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9" name="Прямая соединительная линия 209"/>
          <p:cNvSpPr/>
          <p:nvPr/>
        </p:nvSpPr>
        <p:spPr>
          <a:xfrm flipH="1" flipV="1">
            <a:off x="2520000" y="5400000"/>
            <a:ext cx="180000" cy="18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0" name="Прямая соединительная линия 210"/>
          <p:cNvSpPr/>
          <p:nvPr/>
        </p:nvSpPr>
        <p:spPr>
          <a:xfrm flipH="1" flipV="1">
            <a:off x="5792378" y="4322221"/>
            <a:ext cx="180000" cy="18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1" name="Прямая соединительная линия 211"/>
          <p:cNvSpPr/>
          <p:nvPr/>
        </p:nvSpPr>
        <p:spPr>
          <a:xfrm flipH="1" flipV="1">
            <a:off x="5796440" y="2879640"/>
            <a:ext cx="180000" cy="18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2" name="Прямая соединительная линия 212"/>
          <p:cNvSpPr/>
          <p:nvPr/>
        </p:nvSpPr>
        <p:spPr>
          <a:xfrm flipH="1" flipV="1">
            <a:off x="7200000" y="1980000"/>
            <a:ext cx="180000" cy="18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3" name="Прямая соединительная линия 213"/>
          <p:cNvSpPr/>
          <p:nvPr/>
        </p:nvSpPr>
        <p:spPr>
          <a:xfrm flipH="1" flipV="1">
            <a:off x="7200000" y="3600000"/>
            <a:ext cx="180000" cy="1800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4" name="TextBox 1_5"/>
          <p:cNvSpPr/>
          <p:nvPr/>
        </p:nvSpPr>
        <p:spPr>
          <a:xfrm>
            <a:off x="640080" y="0"/>
            <a:ext cx="73836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7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создания тонкопленочных защитных покрытий с заданными свойствами</a:t>
            </a:r>
            <a:endParaRPr lang="ru-RU" sz="1570" b="0" strike="noStrike" spc="-1">
              <a:latin typeface="Arial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11896" y="6459043"/>
            <a:ext cx="3782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99641" y="4257360"/>
            <a:ext cx="708798" cy="6005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690480" y="4257360"/>
            <a:ext cx="209520" cy="6005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695160" y="4081462"/>
            <a:ext cx="0" cy="25955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187"/>
          <p:cNvSpPr/>
          <p:nvPr/>
        </p:nvSpPr>
        <p:spPr>
          <a:xfrm>
            <a:off x="875162" y="3239640"/>
            <a:ext cx="1887088" cy="1087588"/>
          </a:xfrm>
          <a:prstGeom prst="rect">
            <a:avLst/>
          </a:prstGeom>
          <a:solidFill>
            <a:srgbClr val="EEEEEE"/>
          </a:solidFill>
          <a:ln w="0">
            <a:solidFill>
              <a:srgbClr val="CCCCC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Октябрь 2023 </a:t>
            </a:r>
          </a:p>
          <a:p>
            <a:pPr algn="ctr">
              <a:lnSpc>
                <a:spcPct val="115000"/>
              </a:lnSpc>
            </a:pPr>
            <a:endParaRPr lang="ru-RU" sz="1500" b="0" strike="noStrike" spc="-1" dirty="0">
              <a:latin typeface="Arial"/>
            </a:endParaRPr>
          </a:p>
          <a:p>
            <a:pPr algn="ctr"/>
            <a:r>
              <a:rPr lang="ru-RU" sz="15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концепции</a:t>
            </a:r>
          </a:p>
          <a:p>
            <a:pPr algn="ctr"/>
            <a:r>
              <a:rPr lang="ru-RU" sz="15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Box 1"/>
          <p:cNvSpPr/>
          <p:nvPr/>
        </p:nvSpPr>
        <p:spPr>
          <a:xfrm>
            <a:off x="4320360" y="329040"/>
            <a:ext cx="125892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1" strike="noStrike" spc="-1">
                <a:solidFill>
                  <a:srgbClr val="0C0C0C"/>
                </a:solidFill>
                <a:latin typeface="Calibri"/>
                <a:ea typeface="DejaVu Sans"/>
              </a:rPr>
              <a:t>Бизнес-модель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226" name="Прямая соединительная линия 2"/>
          <p:cNvSpPr/>
          <p:nvPr/>
        </p:nvSpPr>
        <p:spPr>
          <a:xfrm>
            <a:off x="380880" y="754200"/>
            <a:ext cx="914400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7" name="TextBox 4"/>
          <p:cNvSpPr/>
          <p:nvPr/>
        </p:nvSpPr>
        <p:spPr>
          <a:xfrm>
            <a:off x="579960" y="900000"/>
            <a:ext cx="8572680" cy="20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28" name="Picture 243_0" descr="C:\Users\pankratov.in\YandexDisk\!NTI\DOCS\ProjectPresentation\icons\PNG\256\397.png"/>
          <p:cNvPicPr/>
          <p:nvPr/>
        </p:nvPicPr>
        <p:blipFill>
          <a:blip r:embed="rId2"/>
          <a:stretch/>
        </p:blipFill>
        <p:spPr>
          <a:xfrm>
            <a:off x="9000000" y="180000"/>
            <a:ext cx="539280" cy="539280"/>
          </a:xfrm>
          <a:prstGeom prst="rect">
            <a:avLst/>
          </a:prstGeom>
          <a:ln w="0">
            <a:noFill/>
          </a:ln>
        </p:spPr>
      </p:pic>
      <p:pic>
        <p:nvPicPr>
          <p:cNvPr id="229" name="Рисунок 219"/>
          <p:cNvPicPr/>
          <p:nvPr/>
        </p:nvPicPr>
        <p:blipFill>
          <a:blip r:embed="rId3"/>
          <a:stretch/>
        </p:blipFill>
        <p:spPr>
          <a:xfrm>
            <a:off x="180000" y="900000"/>
            <a:ext cx="9539640" cy="5622120"/>
          </a:xfrm>
          <a:prstGeom prst="rect">
            <a:avLst/>
          </a:prstGeom>
          <a:ln w="0">
            <a:noFill/>
          </a:ln>
        </p:spPr>
      </p:pic>
      <p:sp>
        <p:nvSpPr>
          <p:cNvPr id="230" name="TextBox 1_4"/>
          <p:cNvSpPr/>
          <p:nvPr/>
        </p:nvSpPr>
        <p:spPr>
          <a:xfrm>
            <a:off x="640080" y="0"/>
            <a:ext cx="73836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7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создания тонкопленочных защитных покрытий с заданными свойствами</a:t>
            </a:r>
            <a:endParaRPr lang="ru-RU" sz="1570" b="0" strike="noStrike" spc="-1"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81321" y="6498283"/>
            <a:ext cx="3782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Box 1_8"/>
          <p:cNvSpPr/>
          <p:nvPr/>
        </p:nvSpPr>
        <p:spPr>
          <a:xfrm>
            <a:off x="564480" y="360000"/>
            <a:ext cx="157428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1" strike="noStrike" spc="-1">
                <a:solidFill>
                  <a:srgbClr val="0C0C0C"/>
                </a:solidFill>
                <a:latin typeface="Calibri"/>
                <a:ea typeface="DejaVu Sans"/>
              </a:rPr>
              <a:t>Структура расходов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232" name="Прямая соединительная линия 2_0"/>
          <p:cNvSpPr/>
          <p:nvPr/>
        </p:nvSpPr>
        <p:spPr>
          <a:xfrm>
            <a:off x="380880" y="754200"/>
            <a:ext cx="914400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3" name="TextBox 4_0"/>
          <p:cNvSpPr/>
          <p:nvPr/>
        </p:nvSpPr>
        <p:spPr>
          <a:xfrm>
            <a:off x="579960" y="900000"/>
            <a:ext cx="8572680" cy="20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4" name="Прямоугольник 224"/>
          <p:cNvSpPr/>
          <p:nvPr/>
        </p:nvSpPr>
        <p:spPr>
          <a:xfrm>
            <a:off x="360000" y="900000"/>
            <a:ext cx="8999280" cy="521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1. Этап разработки — 3 месяца.</a:t>
            </a:r>
            <a:endParaRPr lang="ru-RU" sz="1400" b="0" strike="noStrike" spc="-1">
              <a:latin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Затраты на заработную плату – 4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"/>
              </a:rPr>
              <a:t>0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000 руб. на коллектив ежемесячно (маркетолог, бухгалтер, технический специалист);</a:t>
            </a:r>
            <a:endParaRPr lang="ru-RU" sz="1400" b="0" strike="noStrike" spc="-1">
              <a:latin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Начисления на заработную плату — 4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"/>
              </a:rPr>
              <a:t>0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000*0,302 = 1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"/>
              </a:rPr>
              <a:t>2 080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руб.</a:t>
            </a:r>
            <a:endParaRPr lang="ru-RU" sz="1400" b="0" strike="noStrike" spc="-1">
              <a:latin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Затраты на разработку опытного образца в расчете сырья на 100 штук:</a:t>
            </a:r>
            <a:endParaRPr lang="ru-RU" sz="1400" b="0" strike="noStrike" spc="-1">
              <a:latin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14,64 г гексагидрат нитрата цинка - 103,89*100=10 389 руб.</a:t>
            </a:r>
            <a:endParaRPr lang="ru-RU" sz="1400" b="0" strike="noStrike" spc="-1">
              <a:latin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50 мл изопропилового спирта - 23,65*100=2 365 руб.</a:t>
            </a:r>
            <a:endParaRPr lang="ru-RU" sz="1400" b="0" strike="noStrike" spc="-1">
              <a:latin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200 мл воды - 1,2*100=120 руб.</a:t>
            </a:r>
            <a:endParaRPr lang="ru-RU" sz="1400" b="0" strike="noStrike" spc="-1">
              <a:latin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10 мл глицерина – 43*100=4 300 руб.</a:t>
            </a:r>
            <a:endParaRPr lang="ru-RU" sz="1400" b="0" strike="noStrike" spc="-1">
              <a:latin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Тюбик на 300 мл - 166,8*100=16 680 руб</a:t>
            </a:r>
            <a:endParaRPr lang="ru-RU" sz="1400" b="0" strike="noStrike" spc="-1">
              <a:latin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(Также вместо тюбика возможно использование баллона с пульверизатором на 300 мл с ценой за единицу 300 руб.)</a:t>
            </a:r>
            <a:endParaRPr lang="ru-RU" sz="1400" b="0" strike="noStrike" spc="-1">
              <a:latin typeface="Times New Roman"/>
            </a:endParaRPr>
          </a:p>
          <a:p>
            <a:pPr algn="just">
              <a:lnSpc>
                <a:spcPct val="15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Итого за три месяца разработки при расчете сырья на 100 единиц продукции  затраты составят </a:t>
            </a:r>
            <a:r>
              <a:rPr lang="ru-RU" sz="1400" b="1" u="sng" strike="noStrike" spc="-1">
                <a:solidFill>
                  <a:srgbClr val="000000"/>
                </a:solidFill>
                <a:uFillTx/>
                <a:latin typeface="Times New Roman"/>
                <a:ea typeface=""/>
              </a:rPr>
              <a:t>190 094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руб. Данные затраты покрываются за счет финансирования фондами.</a:t>
            </a:r>
            <a:endParaRPr lang="ru-RU" sz="1400" b="0" strike="noStrike" spc="-1">
              <a:latin typeface="Times New Roman"/>
            </a:endParaRPr>
          </a:p>
          <a:p>
            <a:pPr algn="just">
              <a:lnSpc>
                <a:spcPct val="150000"/>
              </a:lnSpc>
            </a:pPr>
            <a:endParaRPr lang="ru-RU" sz="1400" b="0" strike="noStrike" spc="-1">
              <a:latin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2. На втором этапе начинается создание собственного производства и продвижение созданной продукции. 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Так, имеются инвестиционные затраты (затраты на покупку оборудования), а также текущие затраты на производство (затраты на материалы, аренда помещения, заработная плата и начисления на нее).</a:t>
            </a:r>
            <a:endParaRPr lang="ru-RU" sz="1400" b="0" strike="noStrike" spc="-1">
              <a:latin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В месяц возможно производство 200 единиц продукции.</a:t>
            </a:r>
            <a:endParaRPr lang="ru-RU" sz="1400" b="0" strike="noStrike" spc="-1">
              <a:latin typeface="Times New Roman"/>
            </a:endParaRPr>
          </a:p>
        </p:txBody>
      </p:sp>
      <p:pic>
        <p:nvPicPr>
          <p:cNvPr id="235" name="Shape 186_0" descr="C:\Users\pankratov.in\YandexDisk\!NTI\DOCS\ProjectPresentation\icons\PNG\256\246.png"/>
          <p:cNvPicPr/>
          <p:nvPr/>
        </p:nvPicPr>
        <p:blipFill>
          <a:blip r:embed="rId2"/>
          <a:stretch/>
        </p:blipFill>
        <p:spPr>
          <a:xfrm>
            <a:off x="8891640" y="71640"/>
            <a:ext cx="647640" cy="647640"/>
          </a:xfrm>
          <a:prstGeom prst="rect">
            <a:avLst/>
          </a:prstGeom>
          <a:ln w="0">
            <a:noFill/>
          </a:ln>
        </p:spPr>
      </p:pic>
      <p:sp>
        <p:nvSpPr>
          <p:cNvPr id="236" name="TextBox 1_9"/>
          <p:cNvSpPr/>
          <p:nvPr/>
        </p:nvSpPr>
        <p:spPr>
          <a:xfrm>
            <a:off x="564480" y="0"/>
            <a:ext cx="73836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7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создания тонкопленочных защитных покрытий с заданными свойствами</a:t>
            </a:r>
            <a:endParaRPr lang="ru-RU" sz="1570" b="0" strike="noStrike" spc="-1"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63736" y="6401886"/>
            <a:ext cx="3782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extBox 1_10"/>
          <p:cNvSpPr/>
          <p:nvPr/>
        </p:nvSpPr>
        <p:spPr>
          <a:xfrm>
            <a:off x="564480" y="360000"/>
            <a:ext cx="157428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1" strike="noStrike" spc="-1">
                <a:solidFill>
                  <a:srgbClr val="0C0C0C"/>
                </a:solidFill>
                <a:latin typeface="Calibri"/>
                <a:ea typeface="DejaVu Sans"/>
              </a:rPr>
              <a:t>Структура расходов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238" name="Прямая соединительная линия 2_1"/>
          <p:cNvSpPr/>
          <p:nvPr/>
        </p:nvSpPr>
        <p:spPr>
          <a:xfrm>
            <a:off x="380880" y="754200"/>
            <a:ext cx="914400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9" name="TextBox 4_1"/>
          <p:cNvSpPr/>
          <p:nvPr/>
        </p:nvSpPr>
        <p:spPr>
          <a:xfrm>
            <a:off x="579960" y="900000"/>
            <a:ext cx="8572680" cy="20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0" name="Прямоугольник 230"/>
          <p:cNvSpPr/>
          <p:nvPr/>
        </p:nvSpPr>
        <p:spPr>
          <a:xfrm>
            <a:off x="180000" y="900000"/>
            <a:ext cx="9359280" cy="608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15000"/>
              </a:lnSpc>
            </a:pPr>
            <a:endParaRPr lang="ru-RU" sz="1800" b="0" strike="noStrike" spc="-1">
              <a:latin typeface="Arial"/>
            </a:endParaRPr>
          </a:p>
          <a:p>
            <a:pPr algn="just">
              <a:lnSpc>
                <a:spcPct val="115000"/>
              </a:lnSpc>
            </a:pPr>
            <a:endParaRPr lang="ru-RU" sz="1800" b="0" strike="noStrike" spc="-1">
              <a:latin typeface="Arial"/>
            </a:endParaRPr>
          </a:p>
          <a:p>
            <a:pPr algn="just">
              <a:lnSpc>
                <a:spcPct val="115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241" name="Shape 186_1" descr="C:\Users\pankratov.in\YandexDisk\!NTI\DOCS\ProjectPresentation\icons\PNG\256\246.png"/>
          <p:cNvPicPr/>
          <p:nvPr/>
        </p:nvPicPr>
        <p:blipFill>
          <a:blip r:embed="rId2"/>
          <a:stretch/>
        </p:blipFill>
        <p:spPr>
          <a:xfrm>
            <a:off x="8891640" y="71640"/>
            <a:ext cx="647640" cy="6476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42" name="Таблица 241"/>
          <p:cNvGraphicFramePr/>
          <p:nvPr/>
        </p:nvGraphicFramePr>
        <p:xfrm>
          <a:off x="259920" y="852480"/>
          <a:ext cx="9511560" cy="5674200"/>
        </p:xfrm>
        <a:graphic>
          <a:graphicData uri="http://schemas.openxmlformats.org/drawingml/2006/table">
            <a:tbl>
              <a:tblPr/>
              <a:tblGrid>
                <a:gridCol w="82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5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0" strike="noStrike" spc="-1">
                          <a:latin typeface="Times New Roman"/>
                        </a:rPr>
                        <a:t>Категория затрат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>
                          <a:latin typeface="Times New Roman"/>
                        </a:rPr>
                        <a:t>Позиция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>
                          <a:latin typeface="Times New Roman"/>
                        </a:rPr>
                        <a:t>Затраты, руб.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80">
                <a:tc rowSpan="6" gridSpan="2">
                  <a:txBody>
                    <a:bodyPr/>
                    <a:lstStyle/>
                    <a:p>
                      <a:pPr algn="ctr"/>
                      <a:r>
                        <a:rPr lang="ru-RU" sz="1100" b="0" strike="noStrike" spc="-1">
                          <a:latin typeface="Times New Roman"/>
                        </a:rPr>
                        <a:t>Инвестиции: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rowSpan="6"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strike="noStrike" spc="-1" dirty="0">
                          <a:latin typeface="Times New Roman"/>
                        </a:rPr>
                        <a:t>Электронные аналитические весы AND DL-120 с точностью 0,001 г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</a:rPr>
                        <a:t>47 310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36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strike="noStrike" spc="-1" dirty="0">
                          <a:latin typeface="Times New Roman"/>
                        </a:rPr>
                        <a:t>Магнитная мешалка </a:t>
                      </a:r>
                      <a:r>
                        <a:rPr lang="ru-RU" sz="1100" b="0" strike="noStrike" spc="-1" dirty="0" err="1">
                          <a:latin typeface="Times New Roman"/>
                        </a:rPr>
                        <a:t>Heidolph</a:t>
                      </a:r>
                      <a:r>
                        <a:rPr lang="ru-RU" sz="1100" b="0" strike="noStrike" spc="-1" dirty="0">
                          <a:latin typeface="Times New Roman"/>
                        </a:rPr>
                        <a:t> HEI-TEC D-91126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</a:rPr>
                        <a:t>80 000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6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strike="noStrike" spc="-1" dirty="0">
                          <a:latin typeface="Times New Roman"/>
                        </a:rPr>
                        <a:t>Низкотемпературная печь ШС 35/350-250-П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</a:rPr>
                        <a:t>126 000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72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strike="noStrike" spc="-1" dirty="0">
                          <a:latin typeface="Times New Roman"/>
                        </a:rPr>
                        <a:t>Колба коническая 250 мл, п/п, с крышкой и градуировкой (3 шт.)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</a:rPr>
                        <a:t>228*3=684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96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strike="noStrike" spc="-1" dirty="0">
                          <a:latin typeface="Times New Roman"/>
                        </a:rPr>
                        <a:t>Колба плоскодонная 2000 мл со шлифом 29/32 (лабораторная, термостойкая) П-1-2000-29/32 ТС (3 шт.)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</a:rPr>
                        <a:t>908*3=2724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6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>
                          <a:latin typeface="Times New Roman"/>
                        </a:rPr>
                        <a:t>Итого инвестиций: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strike="noStrike" spc="-1" dirty="0">
                          <a:latin typeface="Times New Roman"/>
                        </a:rPr>
                        <a:t>256 718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080">
                <a:tc rowSpan="11">
                  <a:txBody>
                    <a:bodyPr/>
                    <a:lstStyle/>
                    <a:p>
                      <a:pPr algn="ctr"/>
                      <a:endParaRPr lang="ru-RU" sz="1100" b="0" strike="noStrike" spc="-1">
                        <a:latin typeface="Times New Roman"/>
                      </a:endParaRPr>
                    </a:p>
                    <a:p>
                      <a:pPr algn="ctr"/>
                      <a:endParaRPr lang="ru-RU" sz="1100" b="0" strike="noStrike" spc="-1">
                        <a:latin typeface="Times New Roman"/>
                      </a:endParaRPr>
                    </a:p>
                    <a:p>
                      <a:pPr algn="ctr"/>
                      <a:r>
                        <a:rPr lang="ru-RU" sz="1100" b="0" strike="noStrike" spc="-1">
                          <a:latin typeface="Times New Roman"/>
                        </a:rPr>
                        <a:t>Текущие затраты на производство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>
                          <a:latin typeface="Times New Roman"/>
                        </a:rPr>
                        <a:t>Постоянные расходы</a:t>
                      </a:r>
                    </a:p>
                    <a:p>
                      <a:pPr algn="ctr"/>
                      <a:r>
                        <a:rPr lang="ru-RU" sz="1100" b="0" strike="noStrike" spc="-1" dirty="0">
                          <a:latin typeface="Times New Roman"/>
                        </a:rPr>
                        <a:t>(в расчете на единицу продукции)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strike="noStrike" spc="-1" dirty="0">
                          <a:latin typeface="Times New Roman"/>
                        </a:rPr>
                        <a:t>Аренда помещения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</a:rPr>
                        <a:t>20 000 /200 = 100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80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strike="noStrike" spc="-1" dirty="0">
                          <a:latin typeface="Times New Roman"/>
                        </a:rPr>
                        <a:t>Затраты на заработную плату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</a:rPr>
                        <a:t>40 000/200 = 200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strike="noStrike" spc="-1" dirty="0">
                          <a:latin typeface="Times New Roman"/>
                        </a:rPr>
                        <a:t>Начисления на заработную плату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</a:rPr>
                        <a:t>12 080/200 = 60,4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9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strike="noStrike" spc="-1" dirty="0">
                          <a:latin typeface="Times New Roman"/>
                        </a:rPr>
                        <a:t>Продвижение за счет листовок (500 шт.)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</a:rPr>
                        <a:t>2 000/200 = 10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6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strike="noStrike" spc="-1" dirty="0">
                          <a:latin typeface="Times New Roman"/>
                        </a:rPr>
                        <a:t>Итого постоянных расходов на единицу продукции: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strike="noStrike" spc="-1" dirty="0">
                          <a:latin typeface="Times New Roman"/>
                        </a:rPr>
                        <a:t>370,4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7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>
                          <a:latin typeface="Times New Roman"/>
                        </a:rPr>
                        <a:t>Переменные расходы</a:t>
                      </a:r>
                    </a:p>
                    <a:p>
                      <a:pPr algn="ctr"/>
                      <a:r>
                        <a:rPr lang="ru-RU" sz="1100" b="0" strike="noStrike" spc="-1" dirty="0">
                          <a:latin typeface="Times New Roman"/>
                        </a:rPr>
                        <a:t>(в расчете на единицу продукции)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strike="noStrike" spc="-1" dirty="0">
                          <a:latin typeface="Times New Roman"/>
                        </a:rPr>
                        <a:t>14,64 г </a:t>
                      </a:r>
                      <a:r>
                        <a:rPr lang="ru-RU" sz="1100" b="0" strike="noStrike" spc="-1" dirty="0" err="1">
                          <a:latin typeface="Times New Roman"/>
                        </a:rPr>
                        <a:t>гексагидрат</a:t>
                      </a:r>
                      <a:r>
                        <a:rPr lang="ru-RU" sz="1100" b="0" strike="noStrike" spc="-1" dirty="0">
                          <a:latin typeface="Times New Roman"/>
                        </a:rPr>
                        <a:t> нитрата цинка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</a:rPr>
                        <a:t>103,89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90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strike="noStrike" spc="-1" dirty="0">
                          <a:latin typeface="Times New Roman"/>
                        </a:rPr>
                        <a:t>50 мл изопропилового спирта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</a:rPr>
                        <a:t>23,65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5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strike="noStrike" spc="-1" dirty="0">
                          <a:latin typeface="Times New Roman"/>
                        </a:rPr>
                        <a:t>200 мл воды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</a:rPr>
                        <a:t>1,2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51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strike="noStrike" spc="-1" dirty="0">
                          <a:latin typeface="Times New Roman"/>
                        </a:rPr>
                        <a:t>10 мл глицерина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</a:rPr>
                        <a:t>43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5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strike="noStrike" spc="-1" dirty="0">
                          <a:latin typeface="Times New Roman"/>
                        </a:rPr>
                        <a:t>Тюбик на 300 мл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</a:rPr>
                        <a:t>166,8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5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strike="noStrike" spc="-1" dirty="0">
                          <a:latin typeface="Times New Roman"/>
                        </a:rPr>
                        <a:t>Итого переменных расходов на единицу продукции: 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strike="noStrike" spc="-1" dirty="0">
                          <a:latin typeface="Times New Roman"/>
                        </a:rPr>
                        <a:t>338,54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43" name="TextBox 1_11"/>
          <p:cNvSpPr/>
          <p:nvPr/>
        </p:nvSpPr>
        <p:spPr>
          <a:xfrm>
            <a:off x="564480" y="31320"/>
            <a:ext cx="73836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7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создания тонкопленочных защитных покрытий с заданными свойствами</a:t>
            </a:r>
            <a:endParaRPr lang="ru-RU" sz="1570" b="0" strike="noStrike" spc="-1">
              <a:latin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60451" y="6519446"/>
            <a:ext cx="3782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Box 1_6"/>
          <p:cNvSpPr/>
          <p:nvPr/>
        </p:nvSpPr>
        <p:spPr>
          <a:xfrm>
            <a:off x="720000" y="359640"/>
            <a:ext cx="214272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1" strike="noStrike" spc="-1">
                <a:solidFill>
                  <a:srgbClr val="0C0C0C"/>
                </a:solidFill>
                <a:latin typeface="Calibri"/>
                <a:ea typeface="DejaVu Sans"/>
              </a:rPr>
              <a:t>Экономические показатели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245" name="Прямая соединительная линия 2_2"/>
          <p:cNvSpPr/>
          <p:nvPr/>
        </p:nvSpPr>
        <p:spPr>
          <a:xfrm>
            <a:off x="380880" y="754200"/>
            <a:ext cx="914400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6" name="TextBox 4_2"/>
          <p:cNvSpPr/>
          <p:nvPr/>
        </p:nvSpPr>
        <p:spPr>
          <a:xfrm>
            <a:off x="579960" y="900000"/>
            <a:ext cx="8572680" cy="20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7" name="Прямоугольник 230_0"/>
          <p:cNvSpPr/>
          <p:nvPr/>
        </p:nvSpPr>
        <p:spPr>
          <a:xfrm>
            <a:off x="180000" y="900000"/>
            <a:ext cx="9359280" cy="608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48" name="Shape 186_2" descr="C:\Users\pankratov.in\YandexDisk\!NTI\DOCS\ProjectPresentation\icons\PNG\256\246.png"/>
          <p:cNvPicPr/>
          <p:nvPr/>
        </p:nvPicPr>
        <p:blipFill>
          <a:blip r:embed="rId2"/>
          <a:stretch/>
        </p:blipFill>
        <p:spPr>
          <a:xfrm>
            <a:off x="8891640" y="71640"/>
            <a:ext cx="647640" cy="647640"/>
          </a:xfrm>
          <a:prstGeom prst="rect">
            <a:avLst/>
          </a:prstGeom>
          <a:ln w="0">
            <a:noFill/>
          </a:ln>
        </p:spPr>
      </p:pic>
      <p:sp>
        <p:nvSpPr>
          <p:cNvPr id="249" name="Прямоугольник 224_0"/>
          <p:cNvSpPr/>
          <p:nvPr/>
        </p:nvSpPr>
        <p:spPr>
          <a:xfrm>
            <a:off x="360000" y="900000"/>
            <a:ext cx="8999280" cy="521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Исходя из полученных расчетов себестоимость единицы продукции при производстве 200 единиц в месяц составляет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708,94 руб. </a:t>
            </a: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Предполагаемая цена реализации одного тюбика составляет 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900 руб</a:t>
            </a: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.</a:t>
            </a:r>
            <a:endParaRPr lang="ru-RU" sz="1400" b="0" strike="noStrike" spc="-1" dirty="0">
              <a:latin typeface="Times New Roman"/>
            </a:endParaRPr>
          </a:p>
          <a:p>
            <a:pPr algn="just">
              <a:lnSpc>
                <a:spcPct val="150000"/>
              </a:lnSpc>
            </a:pPr>
            <a:endParaRPr lang="ru-RU" sz="1400" b="0" strike="noStrike" spc="-1" dirty="0">
              <a:latin typeface="Times New Roman"/>
            </a:endParaRPr>
          </a:p>
          <a:p>
            <a:pPr algn="just">
              <a:lnSpc>
                <a:spcPct val="108000"/>
              </a:lnSpc>
              <a:spcAft>
                <a:spcPts val="799"/>
              </a:spcAft>
            </a:pPr>
            <a:r>
              <a:rPr lang="ru-RU" sz="1400" b="0" strike="noStrike" spc="-1" dirty="0">
                <a:latin typeface="Times New Roman"/>
                <a:ea typeface="Times New Roman"/>
              </a:rPr>
              <a:t>	</a:t>
            </a:r>
            <a:r>
              <a:rPr lang="ru-RU" sz="1400" b="1" strike="noStrike" spc="-1" dirty="0">
                <a:latin typeface="Times New Roman"/>
                <a:ea typeface="Times New Roman"/>
              </a:rPr>
              <a:t>1. Точка  безубыточности:</a:t>
            </a:r>
            <a:endParaRPr lang="ru-RU" sz="1400" b="0" strike="noStrike" spc="-1" dirty="0">
              <a:latin typeface="Times New Roman"/>
              <a:ea typeface="Times New Roman"/>
            </a:endParaRPr>
          </a:p>
          <a:p>
            <a:pPr algn="just">
              <a:lnSpc>
                <a:spcPct val="108000"/>
              </a:lnSpc>
              <a:spcAft>
                <a:spcPts val="799"/>
              </a:spcAft>
            </a:pPr>
            <a:endParaRPr lang="ru-RU" sz="1400" b="0" strike="noStrike" spc="-1" dirty="0">
              <a:latin typeface="Times New Roman"/>
              <a:ea typeface="Times New Roman"/>
            </a:endParaRPr>
          </a:p>
          <a:p>
            <a:pPr algn="just">
              <a:lnSpc>
                <a:spcPct val="108000"/>
              </a:lnSpc>
            </a:pPr>
            <a:r>
              <a:rPr lang="ru-RU" sz="1400" b="0" strike="noStrike" spc="-1" dirty="0">
                <a:latin typeface="Times New Roman"/>
                <a:ea typeface="Times New Roman"/>
              </a:rPr>
              <a:t>Переменные затраты на единицу продукции: </a:t>
            </a:r>
          </a:p>
          <a:p>
            <a:pPr algn="just">
              <a:lnSpc>
                <a:spcPct val="108000"/>
              </a:lnSpc>
              <a:spcAft>
                <a:spcPts val="799"/>
              </a:spcAft>
            </a:pPr>
            <a:endParaRPr lang="ru-RU" sz="1400" b="0" strike="noStrike" spc="-1" dirty="0">
              <a:latin typeface="Times New Roman"/>
              <a:ea typeface="Times New Roman"/>
            </a:endParaRPr>
          </a:p>
          <a:p>
            <a:pPr algn="just">
              <a:lnSpc>
                <a:spcPct val="108000"/>
              </a:lnSpc>
              <a:spcAft>
                <a:spcPts val="799"/>
              </a:spcAft>
            </a:pPr>
            <a:endParaRPr lang="ru-RU" sz="1400" b="0" strike="noStrike" spc="-1" dirty="0">
              <a:latin typeface="Times New Roman"/>
              <a:ea typeface="Times New Roman"/>
            </a:endParaRPr>
          </a:p>
          <a:p>
            <a:endParaRPr lang="ru-RU" sz="1400" b="0" strike="noStrike" spc="-1" dirty="0">
              <a:latin typeface="Arial"/>
            </a:endParaRPr>
          </a:p>
          <a:p>
            <a:endParaRPr lang="ru-RU" sz="1400" b="0" strike="noStrike" spc="-1" dirty="0">
              <a:latin typeface="Arial"/>
            </a:endParaRPr>
          </a:p>
          <a:p>
            <a:pPr algn="ctr"/>
            <a:endParaRPr lang="ru-RU" sz="1400" b="0" strike="noStrike" spc="-1" dirty="0">
              <a:latin typeface="Arial"/>
            </a:endParaRPr>
          </a:p>
          <a:p>
            <a:pPr algn="just"/>
            <a:endParaRPr lang="ru-RU" sz="1400" b="0" strike="noStrike" spc="-1" dirty="0">
              <a:latin typeface="Arial"/>
            </a:endParaRPr>
          </a:p>
          <a:p>
            <a:pPr algn="ctr"/>
            <a:endParaRPr lang="ru-RU" sz="1400" b="0" strike="noStrike" spc="-1" dirty="0">
              <a:latin typeface="Arial"/>
            </a:endParaRPr>
          </a:p>
          <a:p>
            <a:pPr algn="just"/>
            <a:endParaRPr lang="ru-RU" sz="1400" b="0" strike="noStrike" spc="-1" dirty="0">
              <a:latin typeface="Arial"/>
            </a:endParaRPr>
          </a:p>
          <a:p>
            <a:pPr algn="ctr"/>
            <a:endParaRPr lang="ru-RU" sz="1400" b="0" strike="noStrike" spc="-1" dirty="0">
              <a:latin typeface="Arial"/>
            </a:endParaRPr>
          </a:p>
          <a:p>
            <a:pPr algn="just"/>
            <a:endParaRPr lang="ru-RU" sz="1400" b="0" strike="noStrike" spc="-1" dirty="0">
              <a:latin typeface="Arial"/>
            </a:endParaRPr>
          </a:p>
          <a:p>
            <a:pPr algn="just"/>
            <a:endParaRPr lang="ru-RU" sz="1400" b="0" strike="noStrike" spc="-1" dirty="0">
              <a:latin typeface="Arial"/>
            </a:endParaRPr>
          </a:p>
          <a:p>
            <a:endParaRPr lang="ru-RU" sz="1400" b="0" strike="noStrike" spc="-1" dirty="0">
              <a:latin typeface="Arial"/>
            </a:endParaRPr>
          </a:p>
          <a:p>
            <a:pPr algn="ctr"/>
            <a:endParaRPr lang="ru-RU" sz="1400" b="0" strike="noStrike" spc="-1" dirty="0">
              <a:latin typeface="Arial"/>
            </a:endParaRPr>
          </a:p>
          <a:p>
            <a:pPr algn="just"/>
            <a:endParaRPr lang="ru-RU" sz="1400" b="0" strike="noStrike" spc="-1" dirty="0">
              <a:latin typeface="Arial"/>
            </a:endParaRPr>
          </a:p>
          <a:p>
            <a:pPr algn="ctr"/>
            <a:endParaRPr lang="ru-RU" sz="1400" b="0" strike="noStrike" spc="-1" dirty="0">
              <a:latin typeface="Arial"/>
            </a:endParaRPr>
          </a:p>
          <a:p>
            <a:endParaRPr lang="ru-RU" sz="1400" b="0" strike="noStrike" spc="-1" dirty="0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0" name="TextBox 249"/>
              <p:cNvSpPr txBox="1"/>
              <p:nvPr/>
            </p:nvSpPr>
            <p:spPr>
              <a:xfrm>
                <a:off x="3499304" y="3450876"/>
                <a:ext cx="6807392" cy="932843"/>
              </a:xfrm>
              <a:prstGeom prst="rect">
                <a:avLst/>
              </a:prstGeo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400"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ru-RU" sz="1400">
                              <a:latin typeface="Cambria Math" panose="02040503050406030204" pitchFamily="18" charset="0"/>
                            </a:rPr>
                            <m:t>б</m:t>
                          </m:r>
                        </m:sub>
                      </m:sSub>
                      <m:r>
                        <a:rPr lang="ar-AE" sz="14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1400">
                              <a:latin typeface="Cambria Math" panose="02040503050406030204" pitchFamily="18" charset="0"/>
                            </a:rPr>
                            <m:t>Условнопостоянные</m:t>
                          </m:r>
                          <m:r>
                            <a:rPr lang="ru-RU" sz="1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ru-RU" sz="1400">
                              <a:latin typeface="Cambria Math" panose="02040503050406030204" pitchFamily="18" charset="0"/>
                            </a:rPr>
                            <m:t>расходы</m:t>
                          </m:r>
                        </m:num>
                        <m:den>
                          <m:r>
                            <a:rPr lang="ru-RU" sz="1400">
                              <a:latin typeface="Cambria Math" panose="02040503050406030204" pitchFamily="18" charset="0"/>
                            </a:rPr>
                            <m:t>Цена−Себестоимость</m:t>
                          </m:r>
                          <m:r>
                            <a:rPr lang="ru-RU" sz="1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ru-RU" sz="1400">
                              <a:latin typeface="Cambria Math" panose="02040503050406030204" pitchFamily="18" charset="0"/>
                            </a:rPr>
                            <m:t>единицы</m:t>
                          </m:r>
                          <m:r>
                            <a:rPr lang="ru-RU" sz="1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ru-RU" sz="1400">
                              <a:latin typeface="Cambria Math" panose="02040503050406030204" pitchFamily="18" charset="0"/>
                            </a:rPr>
                            <m:t>в</m:t>
                          </m:r>
                          <m:r>
                            <a:rPr lang="ru-RU" sz="1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ru-RU" sz="1400">
                              <a:latin typeface="Cambria Math" panose="02040503050406030204" pitchFamily="18" charset="0"/>
                            </a:rPr>
                            <m:t>части</m:t>
                          </m:r>
                          <m:r>
                            <a:rPr lang="ru-RU" sz="1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ru-RU" sz="1400">
                              <a:latin typeface="Cambria Math" panose="02040503050406030204" pitchFamily="18" charset="0"/>
                            </a:rPr>
                            <m:t>переменных</m:t>
                          </m:r>
                          <m:r>
                            <a:rPr lang="ru-RU" sz="1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ru-RU" sz="1400">
                              <a:latin typeface="Cambria Math" panose="02040503050406030204" pitchFamily="18" charset="0"/>
                            </a:rPr>
                            <m:t>затрат</m:t>
                          </m:r>
                        </m:den>
                      </m:f>
                    </m:oMath>
                  </m:oMathPara>
                </a14:m>
                <a:endParaRPr sz="1400" dirty="0"/>
              </a:p>
            </p:txBody>
          </p:sp>
        </mc:Choice>
        <mc:Fallback xmlns="">
          <p:sp>
            <p:nvSpPr>
              <p:cNvPr id="250" name="TextBox 2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304" y="3450876"/>
                <a:ext cx="6807392" cy="9328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51" name="Таблица 250"/>
          <p:cNvGraphicFramePr/>
          <p:nvPr>
            <p:extLst>
              <p:ext uri="{D42A27DB-BD31-4B8C-83A1-F6EECF244321}">
                <p14:modId xmlns:p14="http://schemas.microsoft.com/office/powerpoint/2010/main" val="472986205"/>
              </p:ext>
            </p:extLst>
          </p:nvPr>
        </p:nvGraphicFramePr>
        <p:xfrm>
          <a:off x="656640" y="2970262"/>
          <a:ext cx="3404160" cy="3179280"/>
        </p:xfrm>
        <a:graphic>
          <a:graphicData uri="http://schemas.openxmlformats.org/drawingml/2006/table">
            <a:tbl>
              <a:tblPr/>
              <a:tblGrid>
                <a:gridCol w="1702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1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6840">
                <a:tc>
                  <a:txBody>
                    <a:bodyPr/>
                    <a:lstStyle/>
                    <a:p>
                      <a:r>
                        <a:rPr lang="ru-RU" sz="1300" b="0" strike="noStrike" spc="-1">
                          <a:latin typeface="Times New Roman"/>
                          <a:ea typeface="Times New Roman"/>
                        </a:rPr>
                        <a:t>Номенклатурная позиция</a:t>
                      </a:r>
                      <a:endParaRPr lang="ru-RU" sz="13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>
                          <a:latin typeface="Times New Roman"/>
                          <a:ea typeface="Times New Roman"/>
                        </a:rPr>
                        <a:t>Цена</a:t>
                      </a:r>
                      <a:endParaRPr lang="ru-RU" sz="13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800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 dirty="0">
                          <a:latin typeface="Times New Roman"/>
                          <a:ea typeface="Times New Roman"/>
                        </a:rPr>
                        <a:t>14,64 г </a:t>
                      </a:r>
                      <a:r>
                        <a:rPr lang="ru-RU" sz="1300" b="0" strike="noStrike" spc="-1" dirty="0" err="1">
                          <a:latin typeface="Times New Roman"/>
                          <a:ea typeface="Times New Roman"/>
                        </a:rPr>
                        <a:t>гексагидрат</a:t>
                      </a:r>
                      <a:r>
                        <a:rPr lang="ru-RU" sz="1300" b="0" strike="noStrike" spc="-1" dirty="0">
                          <a:latin typeface="Times New Roman"/>
                          <a:ea typeface="Times New Roman"/>
                        </a:rPr>
                        <a:t> нитрата цинка</a:t>
                      </a:r>
                      <a:endParaRPr lang="ru-RU" sz="1300" b="0" strike="noStrike" spc="-1" dirty="0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  <a:ea typeface="Times New Roman"/>
                        </a:rPr>
                        <a:t>103,89 руб.</a:t>
                      </a:r>
                      <a:endParaRPr lang="ru-RU" sz="1300" b="0" strike="noStrike" spc="-1" dirty="0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800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 dirty="0">
                          <a:latin typeface="Times New Roman"/>
                          <a:ea typeface="Times New Roman"/>
                        </a:rPr>
                        <a:t>50 мл изопропилового спирта</a:t>
                      </a:r>
                      <a:endParaRPr lang="ru-RU" sz="1300" b="0" strike="noStrike" spc="-1" dirty="0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>
                          <a:latin typeface="Times New Roman"/>
                          <a:ea typeface="Times New Roman"/>
                        </a:rPr>
                        <a:t>23,65 руб</a:t>
                      </a:r>
                      <a:endParaRPr lang="ru-RU" sz="13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800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 dirty="0">
                          <a:latin typeface="Times New Roman"/>
                          <a:ea typeface="Times New Roman"/>
                        </a:rPr>
                        <a:t>200 мл воды</a:t>
                      </a:r>
                      <a:endParaRPr lang="ru-RU" sz="1300" b="0" strike="noStrike" spc="-1" dirty="0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  <a:ea typeface="Times New Roman"/>
                        </a:rPr>
                        <a:t>1,2 руб.</a:t>
                      </a:r>
                      <a:endParaRPr lang="ru-RU" sz="1300" b="0" strike="noStrike" spc="-1" dirty="0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800">
                <a:tc>
                  <a:txBody>
                    <a:bodyPr/>
                    <a:lstStyle/>
                    <a:p>
                      <a:pPr algn="just"/>
                      <a:r>
                        <a:rPr lang="ru-RU" sz="1300" b="0" strike="noStrike" spc="-1">
                          <a:latin typeface="Times New Roman"/>
                          <a:ea typeface="Times New Roman"/>
                        </a:rPr>
                        <a:t>10 мл глицерина</a:t>
                      </a:r>
                      <a:endParaRPr lang="ru-RU" sz="13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  <a:ea typeface="Times New Roman"/>
                        </a:rPr>
                        <a:t>43 руб.</a:t>
                      </a:r>
                      <a:endParaRPr lang="ru-RU" sz="1300" b="0" strike="noStrike" spc="-1" dirty="0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800">
                <a:tc>
                  <a:txBody>
                    <a:bodyPr/>
                    <a:lstStyle/>
                    <a:p>
                      <a:r>
                        <a:rPr lang="ru-RU" sz="1300" b="0" strike="noStrike" spc="-1">
                          <a:latin typeface="Times New Roman"/>
                          <a:ea typeface="Times New Roman"/>
                        </a:rPr>
                        <a:t>Тюбик на 300 мл</a:t>
                      </a:r>
                      <a:endParaRPr lang="ru-RU" sz="1300" b="0" strike="noStrike" spc="-1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  <a:ea typeface="Times New Roman"/>
                        </a:rPr>
                        <a:t>166,8 руб.</a:t>
                      </a:r>
                      <a:endParaRPr lang="ru-RU" sz="1300" b="0" strike="noStrike" spc="-1" dirty="0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r>
                        <a:rPr lang="ru-RU" sz="1300" b="0" strike="noStrike" spc="-1">
                          <a:latin typeface="Times New Roman"/>
                        </a:rPr>
                        <a:t>Итого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strike="noStrike" spc="-1" dirty="0">
                          <a:latin typeface="Times New Roman"/>
                          <a:ea typeface="Times New Roman"/>
                        </a:rPr>
                        <a:t>338,54 руб.</a:t>
                      </a:r>
                      <a:endParaRPr lang="ru-RU" sz="1300" b="0" strike="noStrike" spc="-1" dirty="0">
                        <a:latin typeface="Times New Roman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52" name="TextBox 251"/>
              <p:cNvSpPr txBox="1"/>
              <p:nvPr/>
            </p:nvSpPr>
            <p:spPr>
              <a:xfrm>
                <a:off x="4653360" y="5249159"/>
                <a:ext cx="4499280" cy="358920"/>
              </a:xfrm>
              <a:prstGeom prst="rect">
                <a:avLst/>
              </a:prstGeo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б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>
                              <a:latin typeface="Cambria Math" panose="02040503050406030204" pitchFamily="18" charset="0"/>
                            </a:rPr>
                            <m:t>40000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12080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20000</m:t>
                          </m:r>
                        </m:num>
                        <m:den>
                          <m:r>
                            <a:rPr>
                              <a:latin typeface="Cambria Math" panose="02040503050406030204" pitchFamily="18" charset="0"/>
                            </a:rPr>
                            <m:t>900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338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54</m:t>
                          </m:r>
                        </m:den>
                      </m:f>
                      <m:r>
                        <a:rPr>
                          <a:latin typeface="Cambria Math" panose="02040503050406030204" pitchFamily="18" charset="0"/>
                        </a:rPr>
                        <m:t>=</m:t>
                      </m:r>
                      <m:r>
                        <a:rPr>
                          <a:latin typeface="Cambria Math" panose="02040503050406030204" pitchFamily="18" charset="0"/>
                        </a:rPr>
                        <m:t>129</m:t>
                      </m:r>
                      <m:r>
                        <a:rPr>
                          <a:latin typeface="Cambria Math" panose="02040503050406030204" pitchFamily="18" charset="0"/>
                        </a:rPr>
                        <m:t>шт.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52" name="TextBox 2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360" y="5249159"/>
                <a:ext cx="4499280" cy="358920"/>
              </a:xfrm>
              <a:prstGeom prst="rect">
                <a:avLst/>
              </a:prstGeom>
              <a:blipFill>
                <a:blip r:embed="rId4"/>
                <a:stretch>
                  <a:fillRect b="-644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3" name="TextBox 1_7"/>
          <p:cNvSpPr/>
          <p:nvPr/>
        </p:nvSpPr>
        <p:spPr>
          <a:xfrm>
            <a:off x="656640" y="31320"/>
            <a:ext cx="73836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7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создания тонкопленочных защитных покрытий с заданными свойствами</a:t>
            </a:r>
            <a:endParaRPr lang="ru-RU" sz="1570" b="0" strike="noStrike" spc="-1"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90113" y="6430617"/>
            <a:ext cx="3782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Box 1_14"/>
          <p:cNvSpPr/>
          <p:nvPr/>
        </p:nvSpPr>
        <p:spPr>
          <a:xfrm>
            <a:off x="720000" y="359640"/>
            <a:ext cx="214272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90" b="1" strike="noStrike" spc="-1">
                <a:solidFill>
                  <a:srgbClr val="0C0C0C"/>
                </a:solidFill>
                <a:latin typeface="Calibri"/>
                <a:ea typeface="DejaVu Sans"/>
              </a:rPr>
              <a:t>Экономические показатели</a:t>
            </a:r>
            <a:endParaRPr lang="ru-RU" sz="1290" b="0" strike="noStrike" spc="-1">
              <a:latin typeface="Arial"/>
            </a:endParaRPr>
          </a:p>
        </p:txBody>
      </p:sp>
      <p:sp>
        <p:nvSpPr>
          <p:cNvPr id="255" name="Прямая соединительная линия 2_3"/>
          <p:cNvSpPr/>
          <p:nvPr/>
        </p:nvSpPr>
        <p:spPr>
          <a:xfrm>
            <a:off x="380880" y="754200"/>
            <a:ext cx="9144000" cy="360"/>
          </a:xfrm>
          <a:prstGeom prst="line">
            <a:avLst/>
          </a:prstGeom>
          <a:ln>
            <a:solidFill>
              <a:srgbClr val="8E708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6" name="TextBox 4_3"/>
          <p:cNvSpPr/>
          <p:nvPr/>
        </p:nvSpPr>
        <p:spPr>
          <a:xfrm>
            <a:off x="579960" y="900000"/>
            <a:ext cx="8572680" cy="20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7" name="Прямоугольник 230_1"/>
          <p:cNvSpPr/>
          <p:nvPr/>
        </p:nvSpPr>
        <p:spPr>
          <a:xfrm>
            <a:off x="180000" y="900000"/>
            <a:ext cx="9359280" cy="608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58" name="Shape 186_3" descr="C:\Users\pankratov.in\YandexDisk\!NTI\DOCS\ProjectPresentation\icons\PNG\256\246.png"/>
          <p:cNvPicPr/>
          <p:nvPr/>
        </p:nvPicPr>
        <p:blipFill>
          <a:blip r:embed="rId2"/>
          <a:stretch/>
        </p:blipFill>
        <p:spPr>
          <a:xfrm>
            <a:off x="8891640" y="71640"/>
            <a:ext cx="647640" cy="647640"/>
          </a:xfrm>
          <a:prstGeom prst="rect">
            <a:avLst/>
          </a:prstGeom>
          <a:ln w="0">
            <a:noFill/>
          </a:ln>
        </p:spPr>
      </p:pic>
      <p:sp>
        <p:nvSpPr>
          <p:cNvPr id="259" name="Прямоугольник 224_1"/>
          <p:cNvSpPr/>
          <p:nvPr/>
        </p:nvSpPr>
        <p:spPr>
          <a:xfrm>
            <a:off x="360000" y="900000"/>
            <a:ext cx="8999280" cy="521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400" b="1" strike="noStrike" spc="-1" dirty="0">
                <a:latin typeface="Times New Roman"/>
                <a:ea typeface="Times New Roman"/>
              </a:rPr>
              <a:t>2. Рентабельность бизнеса:</a:t>
            </a:r>
            <a:endParaRPr lang="ru-RU" sz="1400" b="0" strike="noStrike" spc="-1" dirty="0">
              <a:latin typeface="Times New Roman"/>
            </a:endParaRPr>
          </a:p>
          <a:p>
            <a:pPr algn="just">
              <a:lnSpc>
                <a:spcPct val="150000"/>
              </a:lnSpc>
            </a:pPr>
            <a:endParaRPr lang="ru-RU" sz="1400" b="0" strike="noStrike" spc="-1" dirty="0">
              <a:latin typeface="Times New Roman"/>
            </a:endParaRPr>
          </a:p>
          <a:p>
            <a:pPr algn="just">
              <a:lnSpc>
                <a:spcPct val="150000"/>
              </a:lnSpc>
            </a:pPr>
            <a:endParaRPr lang="ru-RU" sz="1400" b="0" strike="noStrike" spc="-1" dirty="0">
              <a:latin typeface="Times New Roman"/>
            </a:endParaRPr>
          </a:p>
          <a:p>
            <a:r>
              <a:rPr lang="ru-RU" sz="1400" b="0" strike="noStrike" spc="-1" dirty="0">
                <a:latin typeface="Times New Roman"/>
                <a:ea typeface="Times New Roman"/>
              </a:rPr>
              <a:t>В расчете рентабельности на единицу продукции:</a:t>
            </a:r>
            <a:endParaRPr lang="ru-RU" sz="1400" b="0" strike="noStrike" spc="-1" dirty="0">
              <a:latin typeface="Times New Roman"/>
            </a:endParaRPr>
          </a:p>
          <a:p>
            <a:r>
              <a:rPr lang="ru-RU" sz="1400" b="0" strike="noStrike" spc="-1" dirty="0">
                <a:latin typeface="Times New Roman"/>
                <a:ea typeface="Times New Roman"/>
              </a:rPr>
              <a:t>Прибыль = Цена реализации — Себестоимость единицы</a:t>
            </a:r>
            <a:endParaRPr lang="ru-RU" sz="1400" b="0" strike="noStrike" spc="-1" dirty="0">
              <a:latin typeface="Times New Roman"/>
            </a:endParaRPr>
          </a:p>
          <a:p>
            <a:r>
              <a:rPr lang="ru-RU" sz="1400" b="0" strike="noStrike" spc="-1" dirty="0">
                <a:latin typeface="Times New Roman"/>
                <a:ea typeface="Times New Roman"/>
              </a:rPr>
              <a:t>Выручка = Цена реализации</a:t>
            </a:r>
            <a:endParaRPr lang="ru-RU" sz="1400" b="0" strike="noStrike" spc="-1" dirty="0">
              <a:latin typeface="Times New Roman"/>
            </a:endParaRPr>
          </a:p>
          <a:p>
            <a:endParaRPr lang="ru-RU" sz="1400" b="0" strike="noStrike" spc="-1" dirty="0">
              <a:latin typeface="Times New Roman"/>
            </a:endParaRPr>
          </a:p>
          <a:p>
            <a:endParaRPr lang="ru-RU" sz="1400" b="0" strike="noStrike" spc="-1" dirty="0">
              <a:latin typeface="Times New Roman"/>
            </a:endParaRPr>
          </a:p>
          <a:p>
            <a:r>
              <a:rPr lang="ru-RU" sz="1400" b="1" strike="noStrike" spc="-1" dirty="0">
                <a:latin typeface="Times New Roman"/>
                <a:ea typeface="Times New Roman"/>
              </a:rPr>
              <a:t>3. Срок окупаемости: </a:t>
            </a:r>
            <a:endParaRPr lang="ru-RU" sz="1400" b="0" strike="noStrike" spc="-1" dirty="0">
              <a:latin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400" b="0" strike="noStrike" spc="-1" dirty="0">
                <a:latin typeface="Times New Roman"/>
                <a:ea typeface="Times New Roman"/>
              </a:rPr>
              <a:t>Инвестиции должны окупаться за счет прибыли. К инвестициям, окупаемым за счет прибыли относятся затраты на покупку оборудования. Инвестиции на разработку опытного образца покрываются финансированием фондов.</a:t>
            </a:r>
            <a:endParaRPr lang="ru-RU" sz="1400" b="0" strike="noStrike" spc="-1" dirty="0">
              <a:latin typeface="Times New Roman"/>
            </a:endParaRPr>
          </a:p>
          <a:p>
            <a:endParaRPr lang="ru-RU" sz="1400" b="0" strike="noStrike" spc="-1" dirty="0">
              <a:latin typeface="Times New Roman"/>
            </a:endParaRPr>
          </a:p>
          <a:p>
            <a:endParaRPr lang="ru-RU" sz="1400" b="0" strike="noStrike" spc="-1" dirty="0">
              <a:latin typeface="Times New Roman"/>
            </a:endParaRPr>
          </a:p>
          <a:p>
            <a:pPr algn="just">
              <a:lnSpc>
                <a:spcPct val="108000"/>
              </a:lnSpc>
              <a:spcAft>
                <a:spcPts val="799"/>
              </a:spcAft>
            </a:pPr>
            <a:endParaRPr lang="ru-RU" sz="1400" b="0" strike="noStrike" spc="-1" dirty="0">
              <a:latin typeface="Times New Roman"/>
              <a:ea typeface="Times New Roman"/>
            </a:endParaRPr>
          </a:p>
          <a:p>
            <a:pPr algn="just">
              <a:lnSpc>
                <a:spcPct val="108000"/>
              </a:lnSpc>
              <a:spcAft>
                <a:spcPts val="799"/>
              </a:spcAft>
            </a:pPr>
            <a:endParaRPr lang="ru-RU" sz="1400" b="0" strike="noStrike" spc="-1" dirty="0">
              <a:latin typeface="Times New Roman"/>
              <a:ea typeface="Times New Roman"/>
            </a:endParaRPr>
          </a:p>
          <a:p>
            <a:pPr algn="just">
              <a:lnSpc>
                <a:spcPct val="108000"/>
              </a:lnSpc>
              <a:spcAft>
                <a:spcPts val="799"/>
              </a:spcAft>
            </a:pPr>
            <a:endParaRPr lang="ru-RU" sz="1400" b="0" strike="noStrike" spc="-1" dirty="0">
              <a:latin typeface="Times New Roman"/>
              <a:ea typeface="Times New Roman"/>
            </a:endParaRPr>
          </a:p>
          <a:p>
            <a:endParaRPr lang="ru-RU" sz="1400" b="0" strike="noStrike" spc="-1" dirty="0">
              <a:latin typeface="Arial"/>
            </a:endParaRPr>
          </a:p>
          <a:p>
            <a:endParaRPr lang="ru-RU" sz="1400" b="0" strike="noStrike" spc="-1" dirty="0">
              <a:latin typeface="Arial"/>
            </a:endParaRPr>
          </a:p>
          <a:p>
            <a:pPr algn="ctr"/>
            <a:endParaRPr lang="ru-RU" sz="1400" b="0" strike="noStrike" spc="-1" dirty="0">
              <a:latin typeface="Arial"/>
            </a:endParaRPr>
          </a:p>
          <a:p>
            <a:pPr algn="just"/>
            <a:endParaRPr lang="ru-RU" sz="1400" b="0" strike="noStrike" spc="-1" dirty="0">
              <a:latin typeface="Arial"/>
            </a:endParaRPr>
          </a:p>
          <a:p>
            <a:pPr algn="ctr"/>
            <a:endParaRPr lang="ru-RU" sz="1400" b="0" strike="noStrike" spc="-1" dirty="0">
              <a:latin typeface="Arial"/>
            </a:endParaRPr>
          </a:p>
          <a:p>
            <a:pPr algn="just"/>
            <a:endParaRPr lang="ru-RU" sz="1400" b="0" strike="noStrike" spc="-1" dirty="0">
              <a:latin typeface="Arial"/>
            </a:endParaRPr>
          </a:p>
          <a:p>
            <a:pPr algn="ctr"/>
            <a:endParaRPr lang="ru-RU" sz="1400" b="0" strike="noStrike" spc="-1" dirty="0">
              <a:latin typeface="Arial"/>
            </a:endParaRPr>
          </a:p>
          <a:p>
            <a:pPr algn="just"/>
            <a:endParaRPr lang="ru-RU" sz="1400" b="0" strike="noStrike" spc="-1" dirty="0">
              <a:latin typeface="Arial"/>
            </a:endParaRPr>
          </a:p>
          <a:p>
            <a:pPr algn="just"/>
            <a:endParaRPr lang="ru-RU" sz="1400" b="0" strike="noStrike" spc="-1" dirty="0">
              <a:latin typeface="Arial"/>
            </a:endParaRPr>
          </a:p>
          <a:p>
            <a:endParaRPr lang="ru-RU" sz="1400" b="0" strike="noStrike" spc="-1" dirty="0">
              <a:latin typeface="Arial"/>
            </a:endParaRPr>
          </a:p>
          <a:p>
            <a:pPr algn="ctr"/>
            <a:endParaRPr lang="ru-RU" sz="1400" b="0" strike="noStrike" spc="-1" dirty="0">
              <a:latin typeface="Arial"/>
            </a:endParaRPr>
          </a:p>
          <a:p>
            <a:pPr algn="just"/>
            <a:endParaRPr lang="ru-RU" sz="1400" b="0" strike="noStrike" spc="-1" dirty="0">
              <a:latin typeface="Arial"/>
            </a:endParaRPr>
          </a:p>
          <a:p>
            <a:pPr algn="ctr"/>
            <a:endParaRPr lang="ru-RU" sz="1400" b="0" strike="noStrike" spc="-1" dirty="0">
              <a:latin typeface="Arial"/>
            </a:endParaRPr>
          </a:p>
          <a:p>
            <a:endParaRPr lang="ru-RU" sz="1400" b="0" strike="noStrike" spc="-1" dirty="0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0" name="TextBox 259"/>
              <p:cNvSpPr txBox="1"/>
              <p:nvPr/>
            </p:nvSpPr>
            <p:spPr>
              <a:xfrm>
                <a:off x="2862720" y="1090398"/>
                <a:ext cx="5304462" cy="358920"/>
              </a:xfrm>
              <a:prstGeom prst="rect">
                <a:avLst/>
              </a:prstGeo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mtClean="0">
                          <a:latin typeface="Cambria Math" panose="02040503050406030204" pitchFamily="18" charset="0"/>
                        </a:rPr>
                        <m:t>Рентабельность</m:t>
                      </m:r>
                      <m:r>
                        <a:rPr lang="ru-RU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ru-RU">
                          <a:latin typeface="Cambria Math" panose="02040503050406030204" pitchFamily="18" charset="0"/>
                        </a:rPr>
                        <m:t>бизнеса=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>
                              <a:latin typeface="Cambria Math" panose="02040503050406030204" pitchFamily="18" charset="0"/>
                            </a:rPr>
                            <m:t>Прибыль</m:t>
                          </m:r>
                        </m:num>
                        <m:den>
                          <m:r>
                            <a:rPr lang="ru-RU">
                              <a:latin typeface="Cambria Math" panose="02040503050406030204" pitchFamily="18" charset="0"/>
                            </a:rPr>
                            <m:t>Выручка</m:t>
                          </m:r>
                        </m:den>
                      </m:f>
                      <m:r>
                        <a:rPr lang="ar-AE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100</m:t>
                      </m:r>
                      <m:r>
                        <m:rPr>
                          <m:lit/>
                          <m:nor/>
                        </m:rPr>
                        <a:rPr lang="ar-AE"/>
                        <m:t>%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60" name="TextBox 2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2720" y="1090398"/>
                <a:ext cx="5304462" cy="358920"/>
              </a:xfrm>
              <a:prstGeom prst="rect">
                <a:avLst/>
              </a:prstGeom>
              <a:blipFill>
                <a:blip r:embed="rId3"/>
                <a:stretch>
                  <a:fillRect b="-711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1" name="TextBox 260"/>
              <p:cNvSpPr txBox="1"/>
              <p:nvPr/>
            </p:nvSpPr>
            <p:spPr>
              <a:xfrm>
                <a:off x="380880" y="3942360"/>
                <a:ext cx="4788637" cy="358920"/>
              </a:xfrm>
              <a:prstGeom prst="rect">
                <a:avLst/>
              </a:prstGeo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>
                          <a:latin typeface="Cambria Math" panose="02040503050406030204" pitchFamily="18" charset="0"/>
                        </a:rPr>
                        <m:t>Рентабельность=</m:t>
                      </m:r>
                      <m:f>
                        <m:f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>
                              <a:latin typeface="Cambria Math" panose="02040503050406030204" pitchFamily="18" charset="0"/>
                            </a:rPr>
                            <m:t>900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708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94</m:t>
                          </m:r>
                        </m:num>
                        <m:den>
                          <m:r>
                            <a:rPr>
                              <a:latin typeface="Cambria Math" panose="02040503050406030204" pitchFamily="18" charset="0"/>
                            </a:rPr>
                            <m:t>900</m:t>
                          </m:r>
                        </m:den>
                      </m:f>
                      <m:r>
                        <a:rPr>
                          <a:latin typeface="Cambria Math" panose="02040503050406030204" pitchFamily="18" charset="0"/>
                        </a:rPr>
                        <m:t>=</m:t>
                      </m:r>
                      <m:r>
                        <a:rPr>
                          <a:latin typeface="Cambria Math" panose="02040503050406030204" pitchFamily="18" charset="0"/>
                        </a:rPr>
                        <m:t>21</m:t>
                      </m:r>
                      <m:r>
                        <m:rPr>
                          <m:lit/>
                          <m:nor/>
                        </m:rPr>
                        <a:rPr/>
                        <m:t>%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61" name="TextBox 2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" y="3942360"/>
                <a:ext cx="4788637" cy="358920"/>
              </a:xfrm>
              <a:prstGeom prst="rect">
                <a:avLst/>
              </a:prstGeom>
              <a:blipFill>
                <a:blip r:embed="rId4"/>
                <a:stretch>
                  <a:fillRect b="-559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2" name="TextBox 261"/>
              <p:cNvSpPr txBox="1"/>
              <p:nvPr/>
            </p:nvSpPr>
            <p:spPr>
              <a:xfrm>
                <a:off x="284164" y="4587000"/>
                <a:ext cx="4322630" cy="358920"/>
              </a:xfrm>
              <a:prstGeom prst="rect">
                <a:avLst/>
              </a:prstGeo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mtClean="0">
                          <a:latin typeface="Cambria Math" panose="02040503050406030204" pitchFamily="18" charset="0"/>
                        </a:rPr>
                        <m:t>Срок</m:t>
                      </m:r>
                      <m:r>
                        <a:rPr lang="ru-RU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ru-RU" smtClean="0">
                          <a:latin typeface="Cambria Math" panose="02040503050406030204" pitchFamily="18" charset="0"/>
                        </a:rPr>
                        <m:t>о</m:t>
                      </m:r>
                      <m:r>
                        <a:rPr lang="ru-RU">
                          <a:latin typeface="Cambria Math" panose="02040503050406030204" pitchFamily="18" charset="0"/>
                        </a:rPr>
                        <m:t>купаемости</m:t>
                      </m:r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>
                              <a:latin typeface="Cambria Math" panose="02040503050406030204" pitchFamily="18" charset="0"/>
                            </a:rPr>
                            <m:t>Инвестиции</m:t>
                          </m:r>
                        </m:num>
                        <m:den>
                          <m:r>
                            <a:rPr lang="ru-RU">
                              <a:latin typeface="Cambria Math" panose="02040503050406030204" pitchFamily="18" charset="0"/>
                            </a:rPr>
                            <m:t>Прибыль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62" name="TextBox 2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64" y="4587000"/>
                <a:ext cx="4322630" cy="358920"/>
              </a:xfrm>
              <a:prstGeom prst="rect">
                <a:avLst/>
              </a:prstGeom>
              <a:blipFill>
                <a:blip r:embed="rId5"/>
                <a:stretch>
                  <a:fillRect b="-694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3" name="TextBox 262"/>
              <p:cNvSpPr txBox="1"/>
              <p:nvPr/>
            </p:nvSpPr>
            <p:spPr>
              <a:xfrm>
                <a:off x="579960" y="5353140"/>
                <a:ext cx="6441577" cy="358920"/>
              </a:xfrm>
              <a:prstGeom prst="rect">
                <a:avLst/>
              </a:prstGeo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mtClean="0">
                          <a:latin typeface="Cambria Math" panose="02040503050406030204" pitchFamily="18" charset="0"/>
                        </a:rPr>
                        <m:t>Срок</m:t>
                      </m:r>
                      <m:r>
                        <a:rPr lang="ru-RU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ru-RU">
                          <a:latin typeface="Cambria Math" panose="02040503050406030204" pitchFamily="18" charset="0"/>
                        </a:rPr>
                        <m:t>окупаемости</m:t>
                      </m:r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>
                              <a:latin typeface="Cambria Math" panose="02040503050406030204" pitchFamily="18" charset="0"/>
                            </a:rPr>
                            <m:t>256718</m:t>
                          </m:r>
                        </m:num>
                        <m:den>
                          <m:r>
                            <a:rPr lang="ar-AE">
                              <a:latin typeface="Cambria Math" panose="02040503050406030204" pitchFamily="18" charset="0"/>
                            </a:rPr>
                            <m:t>900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2400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708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94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2400</m:t>
                          </m:r>
                        </m:den>
                      </m:f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56</m:t>
                      </m:r>
                      <m:r>
                        <a:rPr lang="ru-RU">
                          <a:latin typeface="Cambria Math" panose="02040503050406030204" pitchFamily="18" charset="0"/>
                        </a:rPr>
                        <m:t>года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63" name="TextBox 2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960" y="5353140"/>
                <a:ext cx="6441577" cy="358920"/>
              </a:xfrm>
              <a:prstGeom prst="rect">
                <a:avLst/>
              </a:prstGeom>
              <a:blipFill>
                <a:blip r:embed="rId6"/>
                <a:stretch>
                  <a:fillRect b="-661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4" name="TextBox 1_15"/>
          <p:cNvSpPr/>
          <p:nvPr/>
        </p:nvSpPr>
        <p:spPr>
          <a:xfrm>
            <a:off x="716400" y="31320"/>
            <a:ext cx="73836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70" b="0" strike="noStrike" spc="-1">
                <a:solidFill>
                  <a:srgbClr val="0C0C0C"/>
                </a:solidFill>
                <a:latin typeface="Calibri"/>
                <a:ea typeface="DejaVu Sans"/>
              </a:rPr>
              <a:t>Технология создания тонкопленочных защитных покрытий с заданными свойствами</a:t>
            </a:r>
            <a:endParaRPr lang="ru-RU" sz="1570" b="0" strike="noStrike" spc="-1">
              <a:latin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9349" y="6425366"/>
            <a:ext cx="3782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Заголовок 1"/>
          <p:cNvSpPr/>
          <p:nvPr/>
        </p:nvSpPr>
        <p:spPr>
          <a:xfrm>
            <a:off x="468720" y="2526120"/>
            <a:ext cx="9070920" cy="1120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9240" algn="ctr">
              <a:lnSpc>
                <a:spcPct val="111000"/>
              </a:lnSpc>
              <a:spcBef>
                <a:spcPts val="629"/>
              </a:spcBef>
            </a:pPr>
            <a:r>
              <a:rPr lang="ru-RU" sz="4800" b="0" strike="noStrike" spc="-46" dirty="0">
                <a:solidFill>
                  <a:srgbClr val="2E536C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Спасибо за внимание!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" name="Нижний колонтитул 3"/>
          <p:cNvSpPr/>
          <p:nvPr/>
        </p:nvSpPr>
        <p:spPr>
          <a:xfrm>
            <a:off x="636480" y="6137640"/>
            <a:ext cx="278676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3880" tIns="42120" rIns="83880" bIns="4212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3B4759"/>
                </a:solidFill>
                <a:latin typeface="Calibri"/>
                <a:ea typeface="DejaVu Sans"/>
              </a:rPr>
              <a:t>2023, РГРТУ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67" name="Рисунок 4"/>
          <p:cNvPicPr/>
          <p:nvPr/>
        </p:nvPicPr>
        <p:blipFill>
          <a:blip r:embed="rId2"/>
          <a:stretch/>
        </p:blipFill>
        <p:spPr>
          <a:xfrm>
            <a:off x="7964640" y="5845320"/>
            <a:ext cx="1660320" cy="948960"/>
          </a:xfrm>
          <a:prstGeom prst="rect">
            <a:avLst/>
          </a:prstGeom>
          <a:ln w="0">
            <a:noFill/>
          </a:ln>
        </p:spPr>
      </p:pic>
      <p:grpSp>
        <p:nvGrpSpPr>
          <p:cNvPr id="268" name="Группа 11"/>
          <p:cNvGrpSpPr/>
          <p:nvPr/>
        </p:nvGrpSpPr>
        <p:grpSpPr>
          <a:xfrm>
            <a:off x="7634520" y="55800"/>
            <a:ext cx="2261160" cy="2882880"/>
            <a:chOff x="7634520" y="55800"/>
            <a:chExt cx="2261160" cy="2882880"/>
          </a:xfrm>
        </p:grpSpPr>
        <p:grpSp>
          <p:nvGrpSpPr>
            <p:cNvPr id="269" name="object 10"/>
            <p:cNvGrpSpPr/>
            <p:nvPr/>
          </p:nvGrpSpPr>
          <p:grpSpPr>
            <a:xfrm>
              <a:off x="7634520" y="55800"/>
              <a:ext cx="2260800" cy="2293200"/>
              <a:chOff x="7634520" y="55800"/>
              <a:chExt cx="2260800" cy="2293200"/>
            </a:xfrm>
          </p:grpSpPr>
          <p:sp>
            <p:nvSpPr>
              <p:cNvPr id="270" name="object 11"/>
              <p:cNvSpPr/>
              <p:nvPr/>
            </p:nvSpPr>
            <p:spPr>
              <a:xfrm>
                <a:off x="7964640" y="68400"/>
                <a:ext cx="1930680" cy="2280600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71" name="object 12"/>
              <p:cNvSpPr/>
              <p:nvPr/>
            </p:nvSpPr>
            <p:spPr>
              <a:xfrm>
                <a:off x="7634520" y="55800"/>
                <a:ext cx="1712160" cy="998280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noFill/>
              <a:ln w="41883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272" name="object 13"/>
            <p:cNvSpPr/>
            <p:nvPr/>
          </p:nvSpPr>
          <p:spPr>
            <a:xfrm>
              <a:off x="8981640" y="2489400"/>
              <a:ext cx="914040" cy="449280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273" name="Группа 20"/>
          <p:cNvGrpSpPr/>
          <p:nvPr/>
        </p:nvGrpSpPr>
        <p:grpSpPr>
          <a:xfrm>
            <a:off x="717120" y="5971680"/>
            <a:ext cx="4545000" cy="19800"/>
            <a:chOff x="717120" y="5971680"/>
            <a:chExt cx="4545000" cy="19800"/>
          </a:xfrm>
        </p:grpSpPr>
        <p:sp>
          <p:nvSpPr>
            <p:cNvPr id="274" name="Прямая соединительная линия 17"/>
            <p:cNvSpPr/>
            <p:nvPr/>
          </p:nvSpPr>
          <p:spPr>
            <a:xfrm flipV="1">
              <a:off x="717120" y="5971680"/>
              <a:ext cx="4545000" cy="19440"/>
            </a:xfrm>
            <a:prstGeom prst="line">
              <a:avLst/>
            </a:prstGeom>
            <a:ln>
              <a:solidFill>
                <a:srgbClr val="2E53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75" name="Прямая соединительная линия 19"/>
            <p:cNvSpPr/>
            <p:nvPr/>
          </p:nvSpPr>
          <p:spPr>
            <a:xfrm>
              <a:off x="730440" y="5991120"/>
              <a:ext cx="1645200" cy="360"/>
            </a:xfrm>
            <a:prstGeom prst="line">
              <a:avLst/>
            </a:prstGeom>
            <a:ln w="28575">
              <a:solidFill>
                <a:srgbClr val="2E53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276" name="Рисунок 16"/>
          <p:cNvPicPr/>
          <p:nvPr/>
        </p:nvPicPr>
        <p:blipFill>
          <a:blip r:embed="rId3"/>
          <a:stretch/>
        </p:blipFill>
        <p:spPr>
          <a:xfrm>
            <a:off x="179280" y="29520"/>
            <a:ext cx="3575520" cy="1531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16261</TotalTime>
  <Words>1333</Words>
  <Application>Microsoft Office PowerPoint</Application>
  <PresentationFormat>Лист A4 (210x297 мм)</PresentationFormat>
  <Paragraphs>270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Microsoft YaHei</vt:lpstr>
      <vt:lpstr>Arial</vt:lpstr>
      <vt:lpstr>Calibri</vt:lpstr>
      <vt:lpstr>Cambria Math</vt:lpstr>
      <vt:lpstr>DejaVu Sans</vt:lpstr>
      <vt:lpstr>Lato Black</vt:lpstr>
      <vt:lpstr>StarSymbol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Буассонад Георгий Владимирович</dc:creator>
  <dc:description/>
  <cp:lastModifiedBy>gudlov5000@outlook.com</cp:lastModifiedBy>
  <cp:revision>418</cp:revision>
  <cp:lastPrinted>2017-09-07T15:28:26Z</cp:lastPrinted>
  <dcterms:created xsi:type="dcterms:W3CDTF">2016-03-23T11:46:06Z</dcterms:created>
  <dcterms:modified xsi:type="dcterms:W3CDTF">2023-11-26T21:11:59Z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  <property fmtid="{D5CDD505-2E9C-101B-9397-08002B2CF9AE}" pid="3" name="Notes">
    <vt:i4>9</vt:i4>
  </property>
  <property fmtid="{D5CDD505-2E9C-101B-9397-08002B2CF9AE}" pid="4" name="PresentationFormat">
    <vt:lpwstr>Лист A4 (210x297 мм)</vt:lpwstr>
  </property>
  <property fmtid="{D5CDD505-2E9C-101B-9397-08002B2CF9AE}" pid="5" name="Slides">
    <vt:i4>14</vt:i4>
  </property>
</Properties>
</file>