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9" r:id="rId3"/>
    <p:sldId id="257" r:id="rId4"/>
    <p:sldId id="258" r:id="rId5"/>
    <p:sldId id="259" r:id="rId6"/>
    <p:sldId id="27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058"/>
    <a:srgbClr val="4EC9E2"/>
    <a:srgbClr val="5B9BD5"/>
    <a:srgbClr val="2F62BB"/>
    <a:srgbClr val="520647"/>
    <a:srgbClr val="990099"/>
    <a:srgbClr val="386BC4"/>
    <a:srgbClr val="386AC4"/>
    <a:srgbClr val="4472C4"/>
    <a:srgbClr val="5A7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595" autoAdjust="0"/>
  </p:normalViewPr>
  <p:slideViewPr>
    <p:cSldViewPr snapToGrid="0">
      <p:cViewPr varScale="1">
        <p:scale>
          <a:sx n="74" d="100"/>
          <a:sy n="74" d="100"/>
        </p:scale>
        <p:origin x="936" y="62"/>
      </p:cViewPr>
      <p:guideLst>
        <p:guide orient="horz" pos="2296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FF87BF-0F95-4287-90B9-9AB2436EA7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9C613BF-15A9-48D5-BEA2-869BB3B450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E424E-A035-411E-8AEE-64DD68B693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1C7476-1387-4909-AA5F-B9F82D23A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69E04D-0A73-46E0-B9BC-40880443C0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1342D-054E-44D1-922F-97110C1F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46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9B0A5-4B65-4543-AB31-A0BEC353EA31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FB1DA-4925-4FC3-841E-2E79F6007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7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FB1DA-4925-4FC3-841E-2E79F6007D9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954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FB1DA-4925-4FC3-841E-2E79F6007D9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68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Сюда добавлять про СУБД?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FB1DA-4925-4FC3-841E-2E79F6007D9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873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FB1DA-4925-4FC3-841E-2E79F6007D9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99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D44F9-CDF6-46DF-9E27-1EC5944B6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16ECC-D9F3-4B2E-8E70-30E28C132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129EE4-BC2C-48C0-8C47-DFDECED06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200389-DA5B-44D6-96F0-FF191445A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846487-46F4-4810-A6F5-896B62DF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73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0D8FB-BA9E-4BCF-A8F2-AE2CAB3C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BA1BBD-7B99-4B66-B2CD-F6F33963F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7BAFEE-D15A-4AFC-9250-A70B4349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3741B-1C62-4D00-8BC1-BA3E6B72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F1E705-37E1-413F-BB70-8F1F690C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33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05E7E-44ED-4529-B578-B73858671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F79D70-B56D-4A33-844D-278ED951C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9E0BE5-E4E3-419F-BE56-FDAED418C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8363AE-8285-45C1-AEFC-3482AAEA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D79166-EAC2-43AA-8396-4458A448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24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D094C-3860-4A63-8EC0-AB0598E32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058E48-5F1C-48BA-802C-54C3926A6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3CE262-DFB4-49A8-BD27-619B2B7A2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464044-D4A9-4B11-8931-54A09460E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B14429-6E9A-4BC9-8743-ED20F1C0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577F87-D74A-4278-8E92-C46D0D143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67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CCD2C-E44F-406B-B643-512EBB8DB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CF7236-161B-4406-9BEC-54A3D1290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139B7C-9003-4C54-B23D-913941548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148167-A6F2-4931-9B88-63C60D61F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DE5CE50-5E7C-4264-9AB3-78E2F7D704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5437054-8C65-405C-ADF8-85B8D532D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508FB4-1BE4-4AE3-961F-02DA56AB1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080F406-F6BB-444D-8208-8D8FD2F4C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51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CCB78-2A4B-4A65-805A-CCF5517D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4A25DB-115D-4828-8787-BACE4600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9A8D83-C8E7-44E6-9701-AEDD07A6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66F7E0-F7B0-47AB-A34C-47AE3FAF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65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3BC335-9322-4F22-A5D2-CBB7F14F4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41D156C-0418-47AD-85CD-70F7CD38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DB2B88-43E1-4F98-98C3-4A88751F8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73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A079E-78AB-419D-8C76-C3FFA735F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38961-514E-4FBE-AF2D-8E1F30308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95BFD3-64E2-4D8A-8E77-5C3C4DC56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913483-1D63-41AC-BF39-BF0DD1BF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065C5A-C62E-439E-B656-BE02D8FD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78A867-8852-493A-84FD-460C0AFC6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88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06555-6437-4731-94B0-196981936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CD72060-C199-450D-840C-6E5AA6C3A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B5E16D-9669-4762-A293-FD0A0CC07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EFD984-25EC-4257-9CCF-5716023D6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DCCE14-0DBA-480E-BEEB-918DE077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38DE85-6864-4D19-9C10-EB90996D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59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3A377-1BBA-47ED-832D-2D1B52250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0501DC-4E01-41BE-93BA-330681820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FD9228-62D9-43FA-B3CB-4641E8136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12B65A-959A-4556-A536-40AF692A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539599-A820-4199-A6C5-2990A758C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53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D46B18-F1F7-4506-A7B2-F68B622C5A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D7FFC5-DE96-4A7C-9005-643211992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F6B923-93A3-4574-AF2D-AD1B9CFC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E6C794-0FA5-497F-B6B0-644BB26F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72DBBC-6C50-4483-ADAF-D8D70B1F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08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DBCEC-F8B3-4B98-8551-EDB62C993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F99CF9-F559-4274-BFAA-20C6AC9EE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0B580B-0D94-485B-B13C-FA7C9613B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22BBF-9772-4233-B60D-AE8152F8661B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C8EFC-3E80-4A0F-8A15-FE3370A05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B5AFA-5EEE-49E9-AA08-D85CE5245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A3CEC-02B0-4676-B396-3CBD59369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48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17" Type="http://schemas.openxmlformats.org/officeDocument/2006/relationships/image" Target="../media/image45.sv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5" Type="http://schemas.openxmlformats.org/officeDocument/2006/relationships/image" Target="../media/image4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5E6685D-FDC0-4DA2-9D7B-F89415DE9F94}"/>
              </a:ext>
            </a:extLst>
          </p:cNvPr>
          <p:cNvGrpSpPr/>
          <p:nvPr/>
        </p:nvGrpSpPr>
        <p:grpSpPr>
          <a:xfrm>
            <a:off x="316107" y="835777"/>
            <a:ext cx="3889155" cy="4659180"/>
            <a:chOff x="341824" y="723026"/>
            <a:chExt cx="4449803" cy="5137101"/>
          </a:xfrm>
          <a:solidFill>
            <a:schemeClr val="accent1">
              <a:lumMod val="75000"/>
            </a:schemeClr>
          </a:solidFill>
        </p:grpSpPr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FF58B92C-BE21-49CA-B895-7A06A454FD1B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713321" y="2307342"/>
              <a:ext cx="2538489" cy="381267"/>
            </a:xfrm>
            <a:prstGeom prst="line">
              <a:avLst/>
            </a:prstGeom>
            <a:solidFill>
              <a:srgbClr val="060058"/>
            </a:solidFill>
            <a:ln w="38100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sp>
          <p:nvSpPr>
            <p:cNvPr id="11" name="Блок-схема: узел 10">
              <a:extLst>
                <a:ext uri="{FF2B5EF4-FFF2-40B4-BE49-F238E27FC236}">
                  <a16:creationId xmlns:a16="http://schemas.microsoft.com/office/drawing/2014/main" id="{384C49AE-C900-4610-94D5-8C4A5E61A0E0}"/>
                </a:ext>
              </a:extLst>
            </p:cNvPr>
            <p:cNvSpPr/>
            <p:nvPr/>
          </p:nvSpPr>
          <p:spPr>
            <a:xfrm>
              <a:off x="581024" y="723026"/>
              <a:ext cx="227025" cy="207997"/>
            </a:xfrm>
            <a:prstGeom prst="flowChartConnector">
              <a:avLst/>
            </a:prstGeom>
            <a:solidFill>
              <a:srgbClr val="060058"/>
            </a:solidFill>
            <a:ln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Блок-схема: узел 12">
              <a:extLst>
                <a:ext uri="{FF2B5EF4-FFF2-40B4-BE49-F238E27FC236}">
                  <a16:creationId xmlns:a16="http://schemas.microsoft.com/office/drawing/2014/main" id="{25095009-6DE7-47EC-8A7D-DF5635014B6E}"/>
                </a:ext>
              </a:extLst>
            </p:cNvPr>
            <p:cNvSpPr/>
            <p:nvPr/>
          </p:nvSpPr>
          <p:spPr>
            <a:xfrm>
              <a:off x="2609292" y="992835"/>
              <a:ext cx="334116" cy="309159"/>
            </a:xfrm>
            <a:prstGeom prst="flowChartConnector">
              <a:avLst/>
            </a:prstGeom>
            <a:solidFill>
              <a:srgbClr val="060058"/>
            </a:solidFill>
            <a:ln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B7774F65-EC6C-4E58-BE22-2914B4C47672}"/>
                </a:ext>
              </a:extLst>
            </p:cNvPr>
            <p:cNvCxnSpPr>
              <a:stCxn id="11" idx="5"/>
            </p:cNvCxnSpPr>
            <p:nvPr/>
          </p:nvCxnSpPr>
          <p:spPr>
            <a:xfrm>
              <a:off x="774802" y="900563"/>
              <a:ext cx="681192" cy="444690"/>
            </a:xfrm>
            <a:prstGeom prst="line">
              <a:avLst/>
            </a:prstGeom>
            <a:grpFill/>
            <a:ln w="28575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76A2E53F-A60B-4FC5-A16E-30F87B140119}"/>
                </a:ext>
              </a:extLst>
            </p:cNvPr>
            <p:cNvCxnSpPr/>
            <p:nvPr/>
          </p:nvCxnSpPr>
          <p:spPr>
            <a:xfrm flipH="1">
              <a:off x="835555" y="1333124"/>
              <a:ext cx="620439" cy="920339"/>
            </a:xfrm>
            <a:prstGeom prst="line">
              <a:avLst/>
            </a:prstGeom>
            <a:solidFill>
              <a:srgbClr val="060058"/>
            </a:solidFill>
            <a:ln w="28575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D0BDDF0F-6713-4CCA-8DC4-E96584410B7A}"/>
                </a:ext>
              </a:extLst>
            </p:cNvPr>
            <p:cNvCxnSpPr>
              <a:endCxn id="13" idx="2"/>
            </p:cNvCxnSpPr>
            <p:nvPr/>
          </p:nvCxnSpPr>
          <p:spPr>
            <a:xfrm flipV="1">
              <a:off x="1455994" y="1147415"/>
              <a:ext cx="1153298" cy="197838"/>
            </a:xfrm>
            <a:prstGeom prst="line">
              <a:avLst/>
            </a:prstGeom>
            <a:solidFill>
              <a:srgbClr val="060058"/>
            </a:solidFill>
            <a:ln w="28575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A1FB043A-6B00-49B6-A0A3-287D81BA8EDD}"/>
                </a:ext>
              </a:extLst>
            </p:cNvPr>
            <p:cNvCxnSpPr>
              <a:cxnSpLocks/>
              <a:stCxn id="13" idx="5"/>
            </p:cNvCxnSpPr>
            <p:nvPr/>
          </p:nvCxnSpPr>
          <p:spPr>
            <a:xfrm>
              <a:off x="2894478" y="1256719"/>
              <a:ext cx="817882" cy="996744"/>
            </a:xfrm>
            <a:prstGeom prst="line">
              <a:avLst/>
            </a:prstGeom>
            <a:solidFill>
              <a:srgbClr val="060058"/>
            </a:solidFill>
            <a:ln w="38100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032" name="Прямая соединительная линия 1031">
              <a:extLst>
                <a:ext uri="{FF2B5EF4-FFF2-40B4-BE49-F238E27FC236}">
                  <a16:creationId xmlns:a16="http://schemas.microsoft.com/office/drawing/2014/main" id="{723A6749-EC7E-4175-A581-881DD13124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25564" y="2791880"/>
              <a:ext cx="2565787" cy="2038796"/>
            </a:xfrm>
            <a:prstGeom prst="line">
              <a:avLst/>
            </a:prstGeom>
            <a:solidFill>
              <a:srgbClr val="060058"/>
            </a:solidFill>
            <a:ln w="38100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61" name="Прямая соединительная линия 160">
              <a:extLst>
                <a:ext uri="{FF2B5EF4-FFF2-40B4-BE49-F238E27FC236}">
                  <a16:creationId xmlns:a16="http://schemas.microsoft.com/office/drawing/2014/main" id="{103DEC1C-5DB7-4CD8-802C-D7431765A112}"/>
                </a:ext>
              </a:extLst>
            </p:cNvPr>
            <p:cNvCxnSpPr>
              <a:cxnSpLocks/>
            </p:cNvCxnSpPr>
            <p:nvPr/>
          </p:nvCxnSpPr>
          <p:spPr>
            <a:xfrm>
              <a:off x="835555" y="2307342"/>
              <a:ext cx="590008" cy="2523334"/>
            </a:xfrm>
            <a:prstGeom prst="line">
              <a:avLst/>
            </a:prstGeom>
            <a:solidFill>
              <a:srgbClr val="060058"/>
            </a:solidFill>
            <a:ln w="38100"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sp>
          <p:nvSpPr>
            <p:cNvPr id="15" name="Блок-схема: узел 14">
              <a:extLst>
                <a:ext uri="{FF2B5EF4-FFF2-40B4-BE49-F238E27FC236}">
                  <a16:creationId xmlns:a16="http://schemas.microsoft.com/office/drawing/2014/main" id="{B4692506-C8C9-40B4-9AEC-71043E34F063}"/>
                </a:ext>
              </a:extLst>
            </p:cNvPr>
            <p:cNvSpPr/>
            <p:nvPr/>
          </p:nvSpPr>
          <p:spPr>
            <a:xfrm>
              <a:off x="1291904" y="1190674"/>
              <a:ext cx="334116" cy="309159"/>
            </a:xfrm>
            <a:prstGeom prst="flowChartConnector">
              <a:avLst/>
            </a:prstGeom>
            <a:solidFill>
              <a:srgbClr val="060058"/>
            </a:solidFill>
            <a:ln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Блок-схема: узел 15">
              <a:extLst>
                <a:ext uri="{FF2B5EF4-FFF2-40B4-BE49-F238E27FC236}">
                  <a16:creationId xmlns:a16="http://schemas.microsoft.com/office/drawing/2014/main" id="{FC0580AC-6509-4415-B008-6D36CDC9C20E}"/>
                </a:ext>
              </a:extLst>
            </p:cNvPr>
            <p:cNvSpPr/>
            <p:nvPr/>
          </p:nvSpPr>
          <p:spPr>
            <a:xfrm>
              <a:off x="3251810" y="1948217"/>
              <a:ext cx="1539817" cy="1480783"/>
            </a:xfrm>
            <a:prstGeom prst="flowChartConnector">
              <a:avLst/>
            </a:prstGeom>
            <a:solidFill>
              <a:srgbClr val="060058"/>
            </a:solidFill>
            <a:ln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Блок-схема: узел 16">
              <a:extLst>
                <a:ext uri="{FF2B5EF4-FFF2-40B4-BE49-F238E27FC236}">
                  <a16:creationId xmlns:a16="http://schemas.microsoft.com/office/drawing/2014/main" id="{5B076FDE-77E2-479C-B69C-77E931A9A270}"/>
                </a:ext>
              </a:extLst>
            </p:cNvPr>
            <p:cNvSpPr/>
            <p:nvPr/>
          </p:nvSpPr>
          <p:spPr>
            <a:xfrm>
              <a:off x="341824" y="3879284"/>
              <a:ext cx="2076351" cy="1980843"/>
            </a:xfrm>
            <a:prstGeom prst="flowChartConnector">
              <a:avLst/>
            </a:prstGeom>
            <a:solidFill>
              <a:srgbClr val="060058"/>
            </a:solidFill>
            <a:ln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id="{2B968914-F2EC-461C-B4AB-C86E2C80EB9C}"/>
                </a:ext>
              </a:extLst>
            </p:cNvPr>
            <p:cNvSpPr/>
            <p:nvPr/>
          </p:nvSpPr>
          <p:spPr>
            <a:xfrm>
              <a:off x="602547" y="2042995"/>
              <a:ext cx="471858" cy="482218"/>
            </a:xfrm>
            <a:prstGeom prst="flowChartConnector">
              <a:avLst/>
            </a:prstGeom>
            <a:solidFill>
              <a:srgbClr val="060058"/>
            </a:solidFill>
            <a:ln>
              <a:solidFill>
                <a:srgbClr val="2F62BB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72BE3"/>
                </a:solidFill>
              </a:endParaRPr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D2F1543-7501-462E-A25A-A8AFEC08857F}"/>
              </a:ext>
            </a:extLst>
          </p:cNvPr>
          <p:cNvSpPr/>
          <p:nvPr/>
        </p:nvSpPr>
        <p:spPr>
          <a:xfrm>
            <a:off x="3460695" y="-12011"/>
            <a:ext cx="874270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B1B42-806D-44BC-AF5D-E75FBCE1A0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0706" y="1946985"/>
            <a:ext cx="6856654" cy="2010023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РАЗРАБОТКА НЕЙРОСЕТИ </a:t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         «</a:t>
            </a:r>
            <a:r>
              <a:rPr lang="ru-RU" sz="3200" dirty="0">
                <a:solidFill>
                  <a:srgbClr val="4EC9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</a:t>
            </a:r>
            <a:r>
              <a:rPr lang="ru-RU" sz="3200" dirty="0">
                <a:solidFill>
                  <a:srgbClr val="4EC9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»</a:t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2000" i="1" dirty="0">
                <a:solidFill>
                  <a:srgbClr val="4EC9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Контроль</a:t>
            </a:r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соблюдения правил </a:t>
            </a:r>
            <a:r>
              <a:rPr lang="ru-RU" sz="2000" i="1" dirty="0">
                <a:solidFill>
                  <a:srgbClr val="4EC9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безопасности</a:t>
            </a:r>
            <a:endParaRPr lang="ru-RU" sz="4800" i="1" dirty="0">
              <a:solidFill>
                <a:srgbClr val="4EC9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" name="Рисунок 132" descr="Квадратные точки">
            <a:extLst>
              <a:ext uri="{FF2B5EF4-FFF2-40B4-BE49-F238E27FC236}">
                <a16:creationId xmlns:a16="http://schemas.microsoft.com/office/drawing/2014/main" id="{834374F1-DB86-46A8-9570-F73072653E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2280" t="18327" r="56782" b="55509"/>
          <a:stretch/>
        </p:blipFill>
        <p:spPr>
          <a:xfrm>
            <a:off x="2252864" y="4398533"/>
            <a:ext cx="2010024" cy="1733260"/>
          </a:xfrm>
          <a:prstGeom prst="rect">
            <a:avLst/>
          </a:prstGeom>
        </p:spPr>
      </p:pic>
      <p:pic>
        <p:nvPicPr>
          <p:cNvPr id="134" name="Рисунок 133" descr="Квадратные точки">
            <a:extLst>
              <a:ext uri="{FF2B5EF4-FFF2-40B4-BE49-F238E27FC236}">
                <a16:creationId xmlns:a16="http://schemas.microsoft.com/office/drawing/2014/main" id="{CFFABE40-C5A7-487B-84F2-7D96E28822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588" t="26240" r="51150" b="55509"/>
          <a:stretch/>
        </p:blipFill>
        <p:spPr>
          <a:xfrm>
            <a:off x="10004285" y="1330676"/>
            <a:ext cx="1745590" cy="101889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B13FA0B-9BDE-6731-0855-707ADF444E79}"/>
              </a:ext>
            </a:extLst>
          </p:cNvPr>
          <p:cNvSpPr txBox="1"/>
          <p:nvPr/>
        </p:nvSpPr>
        <p:spPr>
          <a:xfrm>
            <a:off x="3957463" y="234689"/>
            <a:ext cx="779241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  <a:p>
            <a:pPr algn="ctr"/>
            <a:r>
              <a:rPr lang="ru-RU" sz="1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ОБРАЗОВАНИЯ</a:t>
            </a:r>
          </a:p>
          <a:p>
            <a:pPr algn="ctr"/>
            <a:r>
              <a:rPr lang="ru-RU" sz="1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«УФИМСКИЙ ГОСУДАРСТВЕННЫЙ НЕФТЯНОЙ ТЕХНИЧЕСКИЙ УНИВЕРСИТЕТ»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B9EBD9-B1B3-2517-C8DA-C61903C0EEAF}"/>
              </a:ext>
            </a:extLst>
          </p:cNvPr>
          <p:cNvSpPr txBox="1"/>
          <p:nvPr/>
        </p:nvSpPr>
        <p:spPr>
          <a:xfrm>
            <a:off x="4205262" y="5444126"/>
            <a:ext cx="7792412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EC9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Выполнил: </a:t>
            </a:r>
            <a:r>
              <a:rPr lang="ru-RU" b="1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студент гр. МПИ09-22-01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Дельмухаметов Э.Р.</a:t>
            </a:r>
          </a:p>
          <a:p>
            <a:pPr algn="r"/>
            <a:r>
              <a:rPr lang="ru-RU" b="1" dirty="0">
                <a:ln w="3175">
                  <a:noFill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студент гр. МПИ09-22-01 Нуркаев Р.Н. </a:t>
            </a:r>
            <a:r>
              <a:rPr lang="ru-RU" b="1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	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Закладка со сплошной заливкой">
            <a:extLst>
              <a:ext uri="{FF2B5EF4-FFF2-40B4-BE49-F238E27FC236}">
                <a16:creationId xmlns:a16="http://schemas.microsoft.com/office/drawing/2014/main" id="{5877F9CE-911D-A0CD-B573-AF1A9D329A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1955"/>
          <a:stretch/>
        </p:blipFill>
        <p:spPr>
          <a:xfrm>
            <a:off x="2788626" y="-12011"/>
            <a:ext cx="1328946" cy="1308895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BF3BF06-F4F6-AF33-1BCC-1815CB34A110}"/>
              </a:ext>
            </a:extLst>
          </p:cNvPr>
          <p:cNvGrpSpPr/>
          <p:nvPr/>
        </p:nvGrpSpPr>
        <p:grpSpPr>
          <a:xfrm>
            <a:off x="0" y="6333658"/>
            <a:ext cx="12192000" cy="563133"/>
            <a:chOff x="0" y="6333658"/>
            <a:chExt cx="12192000" cy="563133"/>
          </a:xfrm>
          <a:solidFill>
            <a:srgbClr val="060058"/>
          </a:solidFill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A4B27FA-783E-4B99-1122-BE3FC4128921}"/>
                </a:ext>
              </a:extLst>
            </p:cNvPr>
            <p:cNvSpPr/>
            <p:nvPr/>
          </p:nvSpPr>
          <p:spPr>
            <a:xfrm>
              <a:off x="0" y="6333658"/>
              <a:ext cx="12192000" cy="56313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182483-4BCD-5E75-08F5-491F5E518248}"/>
                </a:ext>
              </a:extLst>
            </p:cNvPr>
            <p:cNvSpPr txBox="1"/>
            <p:nvPr/>
          </p:nvSpPr>
          <p:spPr>
            <a:xfrm>
              <a:off x="103638" y="6479427"/>
              <a:ext cx="11984724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ПРОЕКТ «КСПБ»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5533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один усеченный угол 3">
            <a:extLst>
              <a:ext uri="{FF2B5EF4-FFF2-40B4-BE49-F238E27FC236}">
                <a16:creationId xmlns:a16="http://schemas.microsoft.com/office/drawing/2014/main" id="{4BFB86F9-3391-4E77-A04A-DFB8DA07E1C5}"/>
              </a:ext>
            </a:extLst>
          </p:cNvPr>
          <p:cNvSpPr/>
          <p:nvPr/>
        </p:nvSpPr>
        <p:spPr>
          <a:xfrm rot="10800000">
            <a:off x="-31445" y="158460"/>
            <a:ext cx="7541135" cy="806982"/>
          </a:xfrm>
          <a:prstGeom prst="snip1Rect">
            <a:avLst>
              <a:gd name="adj" fmla="val 50000"/>
            </a:avLst>
          </a:prstGeom>
          <a:solidFill>
            <a:srgbClr val="06005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83E75-4FA5-498F-AEFA-61F67896137C}"/>
              </a:ext>
            </a:extLst>
          </p:cNvPr>
          <p:cNvSpPr txBox="1"/>
          <p:nvPr/>
        </p:nvSpPr>
        <p:spPr>
          <a:xfrm>
            <a:off x="961097" y="257556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ЦЕЛЕВАЯ ГРУППА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9948C-8599-4FB8-8835-0F154B3E3C32}"/>
              </a:ext>
            </a:extLst>
          </p:cNvPr>
          <p:cNvSpPr txBox="1"/>
          <p:nvPr/>
        </p:nvSpPr>
        <p:spPr>
          <a:xfrm>
            <a:off x="1862006" y="2856389"/>
            <a:ext cx="84679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2F62BB"/>
              </a:buClr>
            </a:pPr>
            <a:r>
              <a:rPr lang="ru-RU" sz="3600" dirty="0">
                <a:solidFill>
                  <a:srgbClr val="0600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haris SIL" panose="02000500060000020004" pitchFamily="2" charset="-52"/>
                <a:cs typeface="Charis SIL" panose="02000500060000020004" pitchFamily="2" charset="-52"/>
              </a:rPr>
              <a:t>Компании и предприятия</a:t>
            </a:r>
            <a:r>
              <a:rPr lang="en-US" sz="3600" dirty="0">
                <a:solidFill>
                  <a:srgbClr val="0600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haris SIL" panose="02000500060000020004" pitchFamily="2" charset="-52"/>
                <a:cs typeface="Charis SIL" panose="02000500060000020004" pitchFamily="2" charset="-52"/>
              </a:rPr>
              <a:t> </a:t>
            </a:r>
            <a:endParaRPr lang="ru-RU" sz="3600" dirty="0">
              <a:solidFill>
                <a:srgbClr val="0600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haris SIL" panose="02000500060000020004" pitchFamily="2" charset="-52"/>
              <a:cs typeface="Charis SIL" panose="02000500060000020004" pitchFamily="2" charset="-52"/>
            </a:endParaRPr>
          </a:p>
          <a:p>
            <a:pPr algn="ctr">
              <a:buClr>
                <a:srgbClr val="2F62BB"/>
              </a:buClr>
            </a:pPr>
            <a:r>
              <a:rPr lang="ru-RU" sz="3600" dirty="0">
                <a:solidFill>
                  <a:srgbClr val="0600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haris SIL" panose="02000500060000020004" pitchFamily="2" charset="-52"/>
                <a:cs typeface="Charis SIL" panose="02000500060000020004" pitchFamily="2" charset="-52"/>
              </a:rPr>
              <a:t>со служебным транспортом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FCFAA0-8547-4926-8096-AEB856F8821E}"/>
              </a:ext>
            </a:extLst>
          </p:cNvPr>
          <p:cNvSpPr txBox="1"/>
          <p:nvPr/>
        </p:nvSpPr>
        <p:spPr>
          <a:xfrm>
            <a:off x="1761924" y="2796325"/>
            <a:ext cx="7541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400" dirty="0">
              <a:latin typeface="Charis SIL" panose="02000500060000020004" pitchFamily="2" charset="-52"/>
              <a:ea typeface="Charis SIL" panose="02000500060000020004" pitchFamily="2" charset="-52"/>
              <a:cs typeface="Charis SIL" panose="02000500060000020004" pitchFamily="2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38A7A57-C9BD-E922-44B5-0A53DC9156A0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27A479-D3A9-091C-3FFC-7D8570F00DD2}"/>
              </a:ext>
            </a:extLst>
          </p:cNvPr>
          <p:cNvSpPr txBox="1"/>
          <p:nvPr/>
        </p:nvSpPr>
        <p:spPr>
          <a:xfrm>
            <a:off x="11605899" y="6387094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5ED08C-63EF-8D50-833A-AFB1E5524B2A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Рисунок 15" descr="Электростанция со сплошной заливкой">
            <a:extLst>
              <a:ext uri="{FF2B5EF4-FFF2-40B4-BE49-F238E27FC236}">
                <a16:creationId xmlns:a16="http://schemas.microsoft.com/office/drawing/2014/main" id="{E213702A-B34A-F9B0-4F7C-AF6BD91EF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9460" y="1465155"/>
            <a:ext cx="1122308" cy="1122308"/>
          </a:xfrm>
          <a:prstGeom prst="rect">
            <a:avLst/>
          </a:prstGeom>
        </p:spPr>
      </p:pic>
      <p:pic>
        <p:nvPicPr>
          <p:cNvPr id="19" name="Рисунок 18" descr="Автобус со сплошной заливкой">
            <a:extLst>
              <a:ext uri="{FF2B5EF4-FFF2-40B4-BE49-F238E27FC236}">
                <a16:creationId xmlns:a16="http://schemas.microsoft.com/office/drawing/2014/main" id="{C06FF64A-8ECA-E3BD-1EFC-558A3E504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42524" y="4116782"/>
            <a:ext cx="1739108" cy="1739108"/>
          </a:xfrm>
          <a:prstGeom prst="rect">
            <a:avLst/>
          </a:prstGeom>
        </p:spPr>
      </p:pic>
      <p:pic>
        <p:nvPicPr>
          <p:cNvPr id="20" name="Рисунок 19" descr="Склад со сплошной заливкой">
            <a:extLst>
              <a:ext uri="{FF2B5EF4-FFF2-40B4-BE49-F238E27FC236}">
                <a16:creationId xmlns:a16="http://schemas.microsoft.com/office/drawing/2014/main" id="{D8B0F78B-19D3-F8F8-704C-EF596A5B2F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42387" y="1601131"/>
            <a:ext cx="1122309" cy="1122309"/>
          </a:xfrm>
          <a:prstGeom prst="rect">
            <a:avLst/>
          </a:prstGeom>
        </p:spPr>
      </p:pic>
      <p:pic>
        <p:nvPicPr>
          <p:cNvPr id="21" name="Рисунок 20" descr="Банк со сплошной заливкой">
            <a:extLst>
              <a:ext uri="{FF2B5EF4-FFF2-40B4-BE49-F238E27FC236}">
                <a16:creationId xmlns:a16="http://schemas.microsoft.com/office/drawing/2014/main" id="{48614597-0BA3-F8A7-9647-3C5695B218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9316" y="1268122"/>
            <a:ext cx="1225524" cy="122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0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: один усеченный угол 60">
            <a:extLst>
              <a:ext uri="{FF2B5EF4-FFF2-40B4-BE49-F238E27FC236}">
                <a16:creationId xmlns:a16="http://schemas.microsoft.com/office/drawing/2014/main" id="{21E0A7EF-E562-465B-9C83-5303E7C556D4}"/>
              </a:ext>
            </a:extLst>
          </p:cNvPr>
          <p:cNvSpPr/>
          <p:nvPr/>
        </p:nvSpPr>
        <p:spPr>
          <a:xfrm rot="10800000">
            <a:off x="0" y="296419"/>
            <a:ext cx="8891790" cy="722151"/>
          </a:xfrm>
          <a:prstGeom prst="snip1Rect">
            <a:avLst/>
          </a:prstGeom>
          <a:solidFill>
            <a:srgbClr val="06005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C34B8-9F25-4D3E-9A70-C0763E0A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90" y="3246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АКТУАЛЬНОСТЬ ПРОЕКТА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BBC90AFC-8063-4070-B0B0-743DC524BAF4}"/>
              </a:ext>
            </a:extLst>
          </p:cNvPr>
          <p:cNvGrpSpPr/>
          <p:nvPr/>
        </p:nvGrpSpPr>
        <p:grpSpPr>
          <a:xfrm>
            <a:off x="9491068" y="296418"/>
            <a:ext cx="2418842" cy="5112556"/>
            <a:chOff x="9426861" y="296420"/>
            <a:chExt cx="2418842" cy="5112556"/>
          </a:xfrm>
          <a:solidFill>
            <a:srgbClr val="4EC9E2"/>
          </a:solidFill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F3DA83D0-0D8A-4097-A5A0-C842EA7099FE}"/>
                </a:ext>
              </a:extLst>
            </p:cNvPr>
            <p:cNvCxnSpPr/>
            <p:nvPr/>
          </p:nvCxnSpPr>
          <p:spPr>
            <a:xfrm>
              <a:off x="11332761" y="695249"/>
              <a:ext cx="82304" cy="1141158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84A0A2C2-4BCE-4042-A569-E288B019AFA0}"/>
                </a:ext>
              </a:extLst>
            </p:cNvPr>
            <p:cNvCxnSpPr/>
            <p:nvPr/>
          </p:nvCxnSpPr>
          <p:spPr>
            <a:xfrm flipH="1">
              <a:off x="11136264" y="1861333"/>
              <a:ext cx="279640" cy="1624900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8DAD939-513D-4EDE-B6F9-FD9103016303}"/>
                </a:ext>
              </a:extLst>
            </p:cNvPr>
            <p:cNvCxnSpPr>
              <a:stCxn id="15" idx="6"/>
            </p:cNvCxnSpPr>
            <p:nvPr/>
          </p:nvCxnSpPr>
          <p:spPr>
            <a:xfrm>
              <a:off x="9753804" y="457225"/>
              <a:ext cx="1578957" cy="238024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6D55AFBC-1976-41A4-86C2-CF9A746E82F2}"/>
                </a:ext>
              </a:extLst>
            </p:cNvPr>
            <p:cNvCxnSpPr/>
            <p:nvPr/>
          </p:nvCxnSpPr>
          <p:spPr>
            <a:xfrm>
              <a:off x="9607701" y="492375"/>
              <a:ext cx="1783466" cy="1404109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4C267C67-2252-447E-9933-53D38A7F7A37}"/>
                </a:ext>
              </a:extLst>
            </p:cNvPr>
            <p:cNvCxnSpPr>
              <a:cxnSpLocks/>
            </p:cNvCxnSpPr>
            <p:nvPr/>
          </p:nvCxnSpPr>
          <p:spPr>
            <a:xfrm>
              <a:off x="11136264" y="3616698"/>
              <a:ext cx="545493" cy="1625059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sp>
          <p:nvSpPr>
            <p:cNvPr id="75" name="Блок-схема: узел 74">
              <a:extLst>
                <a:ext uri="{FF2B5EF4-FFF2-40B4-BE49-F238E27FC236}">
                  <a16:creationId xmlns:a16="http://schemas.microsoft.com/office/drawing/2014/main" id="{E75F783D-6F6B-47B3-A121-57645D02FF2A}"/>
                </a:ext>
              </a:extLst>
            </p:cNvPr>
            <p:cNvSpPr/>
            <p:nvPr/>
          </p:nvSpPr>
          <p:spPr>
            <a:xfrm>
              <a:off x="11517811" y="5074538"/>
              <a:ext cx="327892" cy="334438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EC9E2"/>
                </a:solidFill>
              </a:endParaRPr>
            </a:p>
          </p:txBody>
        </p:sp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id="{851EC510-C3F2-4ECE-B7E5-5A0A1E93BCA9}"/>
                </a:ext>
              </a:extLst>
            </p:cNvPr>
            <p:cNvSpPr/>
            <p:nvPr/>
          </p:nvSpPr>
          <p:spPr>
            <a:xfrm>
              <a:off x="11025136" y="1486973"/>
              <a:ext cx="781537" cy="748721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EC9E2"/>
                </a:solidFill>
              </a:endParaRPr>
            </a:p>
          </p:txBody>
        </p:sp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EF0B24B6-1643-40A2-B12B-27A5E0DA8EA7}"/>
                </a:ext>
              </a:extLst>
            </p:cNvPr>
            <p:cNvSpPr/>
            <p:nvPr/>
          </p:nvSpPr>
          <p:spPr>
            <a:xfrm>
              <a:off x="10919944" y="3265443"/>
              <a:ext cx="432641" cy="441580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EC9E2"/>
                </a:solidFill>
              </a:endParaRPr>
            </a:p>
          </p:txBody>
        </p:sp>
        <p:sp>
          <p:nvSpPr>
            <p:cNvPr id="15" name="Блок-схема: узел 14">
              <a:extLst>
                <a:ext uri="{FF2B5EF4-FFF2-40B4-BE49-F238E27FC236}">
                  <a16:creationId xmlns:a16="http://schemas.microsoft.com/office/drawing/2014/main" id="{4165A402-639A-474C-AD2B-88350A0512D9}"/>
                </a:ext>
              </a:extLst>
            </p:cNvPr>
            <p:cNvSpPr/>
            <p:nvPr/>
          </p:nvSpPr>
          <p:spPr>
            <a:xfrm>
              <a:off x="9426861" y="296420"/>
              <a:ext cx="326943" cy="321609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EC9E2"/>
                </a:solidFill>
              </a:endParaRPr>
            </a:p>
          </p:txBody>
        </p:sp>
        <p:sp>
          <p:nvSpPr>
            <p:cNvPr id="13" name="Блок-схема: узел 12">
              <a:extLst>
                <a:ext uri="{FF2B5EF4-FFF2-40B4-BE49-F238E27FC236}">
                  <a16:creationId xmlns:a16="http://schemas.microsoft.com/office/drawing/2014/main" id="{AFD9221F-02AD-4179-8469-3C44EC43242F}"/>
                </a:ext>
              </a:extLst>
            </p:cNvPr>
            <p:cNvSpPr/>
            <p:nvPr/>
          </p:nvSpPr>
          <p:spPr>
            <a:xfrm>
              <a:off x="11189113" y="537241"/>
              <a:ext cx="326943" cy="321609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EC9E2"/>
                </a:solidFill>
              </a:endParaRPr>
            </a:p>
          </p:txBody>
        </p:sp>
      </p:grpSp>
      <p:pic>
        <p:nvPicPr>
          <p:cNvPr id="78" name="Рисунок 77" descr="Комментарий &quot;Важно&quot; со сплошной заливкой">
            <a:extLst>
              <a:ext uri="{FF2B5EF4-FFF2-40B4-BE49-F238E27FC236}">
                <a16:creationId xmlns:a16="http://schemas.microsoft.com/office/drawing/2014/main" id="{6BAF2E9F-ADCD-4A69-A912-E73DF4AB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000" y="4146315"/>
            <a:ext cx="801384" cy="801384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03804E3-7F5C-497F-B5F1-A94EBA65186A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64C75D-4ABF-A6E2-9C90-BF8C115333B2}"/>
              </a:ext>
            </a:extLst>
          </p:cNvPr>
          <p:cNvSpPr txBox="1"/>
          <p:nvPr/>
        </p:nvSpPr>
        <p:spPr>
          <a:xfrm>
            <a:off x="11692786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16B2C6-102D-FD27-B8C5-827709144C50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F93AD1-246E-C81A-75AE-77406E759286}"/>
              </a:ext>
            </a:extLst>
          </p:cNvPr>
          <p:cNvSpPr txBox="1"/>
          <p:nvPr/>
        </p:nvSpPr>
        <p:spPr>
          <a:xfrm>
            <a:off x="321120" y="1600869"/>
            <a:ext cx="6821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60058"/>
                </a:solidFill>
                <a:latin typeface="Arial Black" panose="020B0A04020102020204" pitchFamily="34" charset="0"/>
              </a:rPr>
              <a:t>На момент </a:t>
            </a:r>
            <a:r>
              <a:rPr lang="ru-RU" sz="2800" dirty="0">
                <a:solidFill>
                  <a:srgbClr val="4EC9E2"/>
                </a:solidFill>
                <a:latin typeface="Arial Black" panose="020B0A04020102020204" pitchFamily="34" charset="0"/>
              </a:rPr>
              <a:t>2023</a:t>
            </a:r>
            <a:r>
              <a:rPr lang="ru-RU" sz="2000" dirty="0">
                <a:solidFill>
                  <a:srgbClr val="060058"/>
                </a:solidFill>
                <a:latin typeface="Arial Black" panose="020B0A04020102020204" pitchFamily="34" charset="0"/>
              </a:rPr>
              <a:t> года внутри салона служебного транспорта повседневно используется стандартная съемка. После окончания рабочего дня с транспорта видеозаписи большого объема переносятся на твердотельный накопитель.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F0D98B-D942-D0A0-9EEC-81D3289780D3}"/>
              </a:ext>
            </a:extLst>
          </p:cNvPr>
          <p:cNvSpPr txBox="1"/>
          <p:nvPr/>
        </p:nvSpPr>
        <p:spPr>
          <a:xfrm>
            <a:off x="1213384" y="4174390"/>
            <a:ext cx="75324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60058"/>
                </a:solidFill>
                <a:latin typeface="Arial Black" panose="020B0A04020102020204" pitchFamily="34" charset="0"/>
              </a:rPr>
              <a:t>На следующий день записи просматриваются контролирующим лицом. Разработка нейросети для контроля соблюдения правил безопасности признана оптимизировать процесс проверки видеозаписей, а также облегчить работу ответственного лица. </a:t>
            </a:r>
          </a:p>
        </p:txBody>
      </p:sp>
      <p:pic>
        <p:nvPicPr>
          <p:cNvPr id="11" name="Рисунок 10" descr="Камера слежения со сплошной заливкой">
            <a:extLst>
              <a:ext uri="{FF2B5EF4-FFF2-40B4-BE49-F238E27FC236}">
                <a16:creationId xmlns:a16="http://schemas.microsoft.com/office/drawing/2014/main" id="{EBD64A69-F1DF-933E-7825-7F0CB68CD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7117" y="1422289"/>
            <a:ext cx="2104638" cy="210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2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C92FE7-E4E6-4B33-8BAA-831C91443D66}"/>
              </a:ext>
            </a:extLst>
          </p:cNvPr>
          <p:cNvSpPr txBox="1"/>
          <p:nvPr/>
        </p:nvSpPr>
        <p:spPr>
          <a:xfrm>
            <a:off x="2925705" y="6421451"/>
            <a:ext cx="6664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Выполнил: студент «УГНТУ» Дельмухаметов Э.Р. </a:t>
            </a:r>
          </a:p>
        </p:txBody>
      </p:sp>
      <p:pic>
        <p:nvPicPr>
          <p:cNvPr id="19" name="Рисунок 18" descr="Квадратные точки">
            <a:extLst>
              <a:ext uri="{FF2B5EF4-FFF2-40B4-BE49-F238E27FC236}">
                <a16:creationId xmlns:a16="http://schemas.microsoft.com/office/drawing/2014/main" id="{B421553A-267A-4286-A255-E6B6C87E0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253" t="18327" r="51150" b="55509"/>
          <a:stretch/>
        </p:blipFill>
        <p:spPr>
          <a:xfrm rot="5400000">
            <a:off x="-40918" y="4226370"/>
            <a:ext cx="2163770" cy="1790160"/>
          </a:xfrm>
          <a:prstGeom prst="rect">
            <a:avLst/>
          </a:prstGeom>
        </p:spPr>
      </p:pic>
      <p:pic>
        <p:nvPicPr>
          <p:cNvPr id="30" name="Рисунок 29" descr="Квадратные точки">
            <a:extLst>
              <a:ext uri="{FF2B5EF4-FFF2-40B4-BE49-F238E27FC236}">
                <a16:creationId xmlns:a16="http://schemas.microsoft.com/office/drawing/2014/main" id="{EBEC8F71-E865-4BD3-8B12-2CDFEAF28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4522" t="18327" r="51150" b="55509"/>
          <a:stretch/>
        </p:blipFill>
        <p:spPr>
          <a:xfrm rot="5400000">
            <a:off x="177225" y="146394"/>
            <a:ext cx="1781350" cy="179299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84F6E81-C9D2-488A-9522-3E98B991BC24}"/>
              </a:ext>
            </a:extLst>
          </p:cNvPr>
          <p:cNvSpPr txBox="1"/>
          <p:nvPr/>
        </p:nvSpPr>
        <p:spPr>
          <a:xfrm>
            <a:off x="1513540" y="1933565"/>
            <a:ext cx="8897914" cy="20621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EC9E2"/>
                </a:solidFill>
                <a:latin typeface="Arial Black" panose="020B0A04020102020204" pitchFamily="34" charset="0"/>
              </a:rPr>
              <a:t>ЦЕЛЬ ПРОЕКТА</a:t>
            </a:r>
            <a:r>
              <a:rPr lang="ru-RU" sz="3200" dirty="0">
                <a:solidFill>
                  <a:srgbClr val="2F62BB"/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– </a:t>
            </a:r>
          </a:p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РАЗРАБОТАТЬ НЕЙРОСЕТЬ ДЛЯ КОНТРОЛЯ СОБЛЮДЕНИЯ ПРАВИЛ БЕЗОПАСНОСТИ </a:t>
            </a:r>
          </a:p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ПАССАЖИРАМИ </a:t>
            </a:r>
          </a:p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ПРИ ДВИЖЕНИИ ТРАНСПОРТНОГО СРЕДСТВА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DDE35F8-E153-435D-8E4B-E0CAF39B9FC9}"/>
              </a:ext>
            </a:extLst>
          </p:cNvPr>
          <p:cNvGrpSpPr/>
          <p:nvPr/>
        </p:nvGrpSpPr>
        <p:grpSpPr>
          <a:xfrm>
            <a:off x="9908158" y="158016"/>
            <a:ext cx="2001751" cy="5746161"/>
            <a:chOff x="9908158" y="158016"/>
            <a:chExt cx="2001751" cy="5746161"/>
          </a:xfrm>
          <a:solidFill>
            <a:srgbClr val="4EC9E2"/>
          </a:solidFill>
        </p:grpSpPr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E21F7EB8-D03C-41C7-B2C0-E3F70656F3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68128" y="4835811"/>
              <a:ext cx="789041" cy="839565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66EC73C9-DBFC-431C-AA61-D6EFDC99F375}"/>
                </a:ext>
              </a:extLst>
            </p:cNvPr>
            <p:cNvCxnSpPr/>
            <p:nvPr/>
          </p:nvCxnSpPr>
          <p:spPr>
            <a:xfrm rot="971823">
              <a:off x="11670998" y="712440"/>
              <a:ext cx="55168" cy="767735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D262B011-6BA6-47EE-8BF7-F71A08426229}"/>
                </a:ext>
              </a:extLst>
            </p:cNvPr>
            <p:cNvCxnSpPr/>
            <p:nvPr/>
          </p:nvCxnSpPr>
          <p:spPr>
            <a:xfrm rot="971823" flipH="1">
              <a:off x="11255525" y="1442470"/>
              <a:ext cx="187442" cy="1093182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407495F3-EB20-40DC-9906-491E910195BA}"/>
                </a:ext>
              </a:extLst>
            </p:cNvPr>
            <p:cNvCxnSpPr>
              <a:stCxn id="12" idx="6"/>
            </p:cNvCxnSpPr>
            <p:nvPr/>
          </p:nvCxnSpPr>
          <p:spPr>
            <a:xfrm rot="971823">
              <a:off x="10774982" y="427422"/>
              <a:ext cx="1058371" cy="160135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24D4C125-C175-4395-ADA8-4A2B9B0CCEE2}"/>
                </a:ext>
              </a:extLst>
            </p:cNvPr>
            <p:cNvCxnSpPr/>
            <p:nvPr/>
          </p:nvCxnSpPr>
          <p:spPr>
            <a:xfrm rot="971823">
              <a:off x="10552481" y="426997"/>
              <a:ext cx="1195453" cy="944640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7D982A1B-C01D-4622-B0C7-B89A16D045DD}"/>
                </a:ext>
              </a:extLst>
            </p:cNvPr>
            <p:cNvCxnSpPr>
              <a:cxnSpLocks/>
              <a:endCxn id="17" idx="5"/>
            </p:cNvCxnSpPr>
            <p:nvPr/>
          </p:nvCxnSpPr>
          <p:spPr>
            <a:xfrm>
              <a:off x="11106777" y="2504360"/>
              <a:ext cx="656941" cy="1344990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sp>
          <p:nvSpPr>
            <p:cNvPr id="17" name="Блок-схема: узел 16">
              <a:extLst>
                <a:ext uri="{FF2B5EF4-FFF2-40B4-BE49-F238E27FC236}">
                  <a16:creationId xmlns:a16="http://schemas.microsoft.com/office/drawing/2014/main" id="{A1275820-0793-497E-83BF-1CC8486D369D}"/>
                </a:ext>
              </a:extLst>
            </p:cNvPr>
            <p:cNvSpPr/>
            <p:nvPr/>
          </p:nvSpPr>
          <p:spPr>
            <a:xfrm rot="971823">
              <a:off x="11601394" y="3638783"/>
              <a:ext cx="219785" cy="224999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E094A56E-DC3A-4CD3-81A8-2B1C6B9E2CAE}"/>
                </a:ext>
              </a:extLst>
            </p:cNvPr>
            <p:cNvCxnSpPr>
              <a:cxnSpLocks/>
              <a:stCxn id="17" idx="4"/>
            </p:cNvCxnSpPr>
            <p:nvPr/>
          </p:nvCxnSpPr>
          <p:spPr>
            <a:xfrm flipH="1">
              <a:off x="11009521" y="3859317"/>
              <a:ext cx="670385" cy="976494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82123874-6162-435D-9D13-E59E6821A1D9}"/>
                </a:ext>
              </a:extLst>
            </p:cNvPr>
            <p:cNvCxnSpPr>
              <a:cxnSpLocks/>
            </p:cNvCxnSpPr>
            <p:nvPr/>
          </p:nvCxnSpPr>
          <p:spPr>
            <a:xfrm>
              <a:off x="10675698" y="3688945"/>
              <a:ext cx="178324" cy="1006291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E99A98D1-5535-4540-8415-5F3470AE8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2802" y="2489835"/>
              <a:ext cx="411885" cy="1172234"/>
            </a:xfrm>
            <a:prstGeom prst="line">
              <a:avLst/>
            </a:prstGeom>
            <a:grpFill/>
            <a:ln w="28575"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cxnSp>
        <p:sp>
          <p:nvSpPr>
            <p:cNvPr id="15" name="Блок-схема: узел 14">
              <a:extLst>
                <a:ext uri="{FF2B5EF4-FFF2-40B4-BE49-F238E27FC236}">
                  <a16:creationId xmlns:a16="http://schemas.microsoft.com/office/drawing/2014/main" id="{0220743C-AC44-4F04-B00C-5B96ED4513F3}"/>
                </a:ext>
              </a:extLst>
            </p:cNvPr>
            <p:cNvSpPr/>
            <p:nvPr/>
          </p:nvSpPr>
          <p:spPr>
            <a:xfrm rot="971823">
              <a:off x="10949002" y="2341295"/>
              <a:ext cx="289998" cy="297081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Блок-схема: узел 21">
              <a:extLst>
                <a:ext uri="{FF2B5EF4-FFF2-40B4-BE49-F238E27FC236}">
                  <a16:creationId xmlns:a16="http://schemas.microsoft.com/office/drawing/2014/main" id="{4E33DE97-7A6E-4C12-A09E-94201B8D4114}"/>
                </a:ext>
              </a:extLst>
            </p:cNvPr>
            <p:cNvSpPr/>
            <p:nvPr/>
          </p:nvSpPr>
          <p:spPr>
            <a:xfrm rot="971823">
              <a:off x="10505207" y="3494951"/>
              <a:ext cx="340983" cy="336200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Блок-схема: узел 40">
              <a:extLst>
                <a:ext uri="{FF2B5EF4-FFF2-40B4-BE49-F238E27FC236}">
                  <a16:creationId xmlns:a16="http://schemas.microsoft.com/office/drawing/2014/main" id="{D738C002-B36A-4BAF-9CDF-6971E0401B6A}"/>
                </a:ext>
              </a:extLst>
            </p:cNvPr>
            <p:cNvSpPr/>
            <p:nvPr/>
          </p:nvSpPr>
          <p:spPr>
            <a:xfrm rot="6371823">
              <a:off x="9927058" y="5439372"/>
              <a:ext cx="445905" cy="483705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72BE3"/>
                </a:solidFill>
              </a:endParaRPr>
            </a:p>
          </p:txBody>
        </p:sp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1091D53D-56DC-4E30-A6E6-B99F25DE7829}"/>
                </a:ext>
              </a:extLst>
            </p:cNvPr>
            <p:cNvSpPr/>
            <p:nvPr/>
          </p:nvSpPr>
          <p:spPr>
            <a:xfrm rot="971823">
              <a:off x="10730710" y="4617762"/>
              <a:ext cx="452919" cy="446894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Блок-схема: узел 10">
              <a:extLst>
                <a:ext uri="{FF2B5EF4-FFF2-40B4-BE49-F238E27FC236}">
                  <a16:creationId xmlns:a16="http://schemas.microsoft.com/office/drawing/2014/main" id="{AA680030-C899-4E56-B2C4-4C8479111E4B}"/>
                </a:ext>
              </a:extLst>
            </p:cNvPr>
            <p:cNvSpPr/>
            <p:nvPr/>
          </p:nvSpPr>
          <p:spPr>
            <a:xfrm rot="971823">
              <a:off x="11342560" y="1236429"/>
              <a:ext cx="523863" cy="503716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Блок-схема: узел 11">
              <a:extLst>
                <a:ext uri="{FF2B5EF4-FFF2-40B4-BE49-F238E27FC236}">
                  <a16:creationId xmlns:a16="http://schemas.microsoft.com/office/drawing/2014/main" id="{3E15119E-8584-44D1-AAEA-3E5B1E335B01}"/>
                </a:ext>
              </a:extLst>
            </p:cNvPr>
            <p:cNvSpPr/>
            <p:nvPr/>
          </p:nvSpPr>
          <p:spPr>
            <a:xfrm rot="971823">
              <a:off x="10605392" y="158016"/>
              <a:ext cx="219149" cy="216369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Блок-схема: узел 9">
              <a:extLst>
                <a:ext uri="{FF2B5EF4-FFF2-40B4-BE49-F238E27FC236}">
                  <a16:creationId xmlns:a16="http://schemas.microsoft.com/office/drawing/2014/main" id="{029BD534-AA75-45D5-8391-4927B3B7B762}"/>
                </a:ext>
              </a:extLst>
            </p:cNvPr>
            <p:cNvSpPr/>
            <p:nvPr/>
          </p:nvSpPr>
          <p:spPr>
            <a:xfrm rot="971823">
              <a:off x="11690760" y="617620"/>
              <a:ext cx="219149" cy="216369"/>
            </a:xfrm>
            <a:prstGeom prst="flowChartConnector">
              <a:avLst/>
            </a:prstGeom>
            <a:grpFill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B2E9E26-AB51-3D1F-324F-8A8CC42B591B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95A9EF-61D5-322F-9959-6FB73DDB430A}"/>
              </a:ext>
            </a:extLst>
          </p:cNvPr>
          <p:cNvSpPr txBox="1"/>
          <p:nvPr/>
        </p:nvSpPr>
        <p:spPr>
          <a:xfrm>
            <a:off x="11692786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A9052-2EE8-F62D-7442-928BC69E46B1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94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один усеченный угол 8">
            <a:extLst>
              <a:ext uri="{FF2B5EF4-FFF2-40B4-BE49-F238E27FC236}">
                <a16:creationId xmlns:a16="http://schemas.microsoft.com/office/drawing/2014/main" id="{EFFCB223-B5DF-468E-867B-7D84CB26940D}"/>
              </a:ext>
            </a:extLst>
          </p:cNvPr>
          <p:cNvSpPr/>
          <p:nvPr/>
        </p:nvSpPr>
        <p:spPr>
          <a:xfrm rot="10800000">
            <a:off x="9458960" y="-2"/>
            <a:ext cx="2733040" cy="1259475"/>
          </a:xfrm>
          <a:prstGeom prst="snip1Rect">
            <a:avLst>
              <a:gd name="adj" fmla="val 50000"/>
            </a:avLst>
          </a:prstGeom>
          <a:solidFill>
            <a:srgbClr val="06005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A0C588F-948D-4D3D-9BD4-134354199EC5}"/>
              </a:ext>
            </a:extLst>
          </p:cNvPr>
          <p:cNvSpPr txBox="1">
            <a:spLocks/>
          </p:cNvSpPr>
          <p:nvPr/>
        </p:nvSpPr>
        <p:spPr>
          <a:xfrm>
            <a:off x="1322536" y="299655"/>
            <a:ext cx="8630020" cy="722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ЗАДАЧИ ПРОЕКТА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Рисунок 7" descr="Квадратные точки">
            <a:extLst>
              <a:ext uri="{FF2B5EF4-FFF2-40B4-BE49-F238E27FC236}">
                <a16:creationId xmlns:a16="http://schemas.microsoft.com/office/drawing/2014/main" id="{DC051013-6F08-48B7-A138-9F7A72149D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280" t="18327" r="51150" b="55509"/>
          <a:stretch/>
        </p:blipFill>
        <p:spPr>
          <a:xfrm rot="5400000">
            <a:off x="9779900" y="1115747"/>
            <a:ext cx="2715345" cy="19111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F37EBA-13C2-4A0A-A1DD-0DB2726FBA3A}"/>
              </a:ext>
            </a:extLst>
          </p:cNvPr>
          <p:cNvSpPr txBox="1"/>
          <p:nvPr/>
        </p:nvSpPr>
        <p:spPr>
          <a:xfrm>
            <a:off x="410849" y="1689722"/>
            <a:ext cx="9170032" cy="203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Clr>
                <a:srgbClr val="572BE3"/>
              </a:buClr>
              <a:buFont typeface="+mj-lt"/>
              <a:buAutoNum type="arabicPeriod"/>
            </a:pPr>
            <a:r>
              <a:rPr lang="ru-RU" sz="2400" b="1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Выбрать инструментальные средства </a:t>
            </a:r>
            <a:r>
              <a:rPr lang="ru-RU" sz="24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для реализация нейронной сети;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Clr>
                <a:srgbClr val="572BE3"/>
              </a:buClr>
              <a:buFont typeface="+mj-lt"/>
              <a:buAutoNum type="arabicPeriod"/>
            </a:pPr>
            <a:r>
              <a:rPr lang="ru-RU" sz="2400" b="1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Разработать нейронную сеть </a:t>
            </a:r>
            <a:r>
              <a:rPr lang="ru-RU" sz="24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по поставленной задаче;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Clr>
                <a:srgbClr val="572BE3"/>
              </a:buClr>
              <a:buFont typeface="+mj-lt"/>
              <a:buAutoNum type="arabicPeriod"/>
            </a:pPr>
            <a:r>
              <a:rPr lang="ru-RU" sz="2400" b="1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Разработать приложение.</a:t>
            </a:r>
            <a:endParaRPr lang="ru-RU" sz="2400" dirty="0">
              <a:latin typeface="Charis SIL" panose="02000500060000020004" pitchFamily="2" charset="-52"/>
              <a:ea typeface="Charis SIL" panose="02000500060000020004" pitchFamily="2" charset="-52"/>
              <a:cs typeface="Charis SIL" panose="02000500060000020004" pitchFamily="2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E53EC4B-66C2-0483-6F78-7C4CA637F353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3DF9B-28F6-B7A9-78D2-921D148F138D}"/>
              </a:ext>
            </a:extLst>
          </p:cNvPr>
          <p:cNvSpPr txBox="1"/>
          <p:nvPr/>
        </p:nvSpPr>
        <p:spPr>
          <a:xfrm>
            <a:off x="11692786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FFE6C6-9317-1836-002B-FF2FD9F3622E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68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1E7BB6-0FF0-40CB-833C-886D09AC9B5A}"/>
              </a:ext>
            </a:extLst>
          </p:cNvPr>
          <p:cNvSpPr txBox="1"/>
          <p:nvPr/>
        </p:nvSpPr>
        <p:spPr>
          <a:xfrm>
            <a:off x="1824942" y="524342"/>
            <a:ext cx="8542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ВЫБОР ИНСТРУМЕНТАЛЬНЫХ СРЕДСТВ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A20669D1-4059-4127-89E4-474C0E55F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36971"/>
              </p:ext>
            </p:extLst>
          </p:nvPr>
        </p:nvGraphicFramePr>
        <p:xfrm>
          <a:off x="360744" y="1568041"/>
          <a:ext cx="11470512" cy="3721918"/>
        </p:xfrm>
        <a:graphic>
          <a:graphicData uri="http://schemas.openxmlformats.org/drawingml/2006/table">
            <a:tbl>
              <a:tblPr firstRow="1" bandRow="1">
                <a:solidFill>
                  <a:schemeClr val="accent5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3331580">
                  <a:extLst>
                    <a:ext uri="{9D8B030D-6E8A-4147-A177-3AD203B41FA5}">
                      <a16:colId xmlns:a16="http://schemas.microsoft.com/office/drawing/2014/main" val="178336938"/>
                    </a:ext>
                  </a:extLst>
                </a:gridCol>
                <a:gridCol w="2801073">
                  <a:extLst>
                    <a:ext uri="{9D8B030D-6E8A-4147-A177-3AD203B41FA5}">
                      <a16:colId xmlns:a16="http://schemas.microsoft.com/office/drawing/2014/main" val="3773788897"/>
                    </a:ext>
                  </a:extLst>
                </a:gridCol>
                <a:gridCol w="5337859">
                  <a:extLst>
                    <a:ext uri="{9D8B030D-6E8A-4147-A177-3AD203B41FA5}">
                      <a16:colId xmlns:a16="http://schemas.microsoft.com/office/drawing/2014/main" val="2851947024"/>
                    </a:ext>
                  </a:extLst>
                </a:gridCol>
              </a:tblGrid>
              <a:tr h="7093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2000" b="0" dirty="0">
                          <a:ln>
                            <a:solidFill>
                              <a:schemeClr val="bg1">
                                <a:lumMod val="95000"/>
                              </a:schemeClr>
                            </a:solidFill>
                          </a:ln>
                          <a:latin typeface="Arial Black" panose="020B0A04020102020204" pitchFamily="34" charset="0"/>
                        </a:rPr>
                        <a:t>ОБЛАСТЬ ЗНАНИЙ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C9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2000" b="0" dirty="0">
                          <a:ln>
                            <a:solidFill>
                              <a:schemeClr val="bg1">
                                <a:lumMod val="95000"/>
                              </a:schemeClr>
                            </a:solidFill>
                          </a:ln>
                          <a:latin typeface="Arial Black" panose="020B0A04020102020204" pitchFamily="34" charset="0"/>
                        </a:rPr>
                        <a:t>ИНСТРУМЕНТЫ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C9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2000" b="0" dirty="0">
                          <a:ln>
                            <a:solidFill>
                              <a:schemeClr val="bg1">
                                <a:lumMod val="95000"/>
                              </a:schemeClr>
                            </a:solidFill>
                          </a:ln>
                          <a:latin typeface="Arial Black" panose="020B0A04020102020204" pitchFamily="34" charset="0"/>
                        </a:rPr>
                        <a:t>ПРИЧИНА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C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019045"/>
                  </a:ext>
                </a:extLst>
              </a:tr>
              <a:tr h="1084822"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НОРМАЛИЗАЦИЯ И ОБРАБОТКА ДАННЫХ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</a:t>
                      </a: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rgbClr val="06005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ln w="3175">
                            <a:noFill/>
                          </a:ln>
                          <a:solidFill>
                            <a:srgbClr val="4EC9E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LABELIMG</a:t>
                      </a:r>
                      <a:endParaRPr lang="ru-RU" sz="1600" b="1" dirty="0">
                        <a:ln w="3175">
                          <a:noFill/>
                        </a:ln>
                        <a:solidFill>
                          <a:srgbClr val="4EC9E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ИНТУИТИВНО ПОНЯТНЫЙ ИНТЕРФЕЙС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ЧЕРЕЗ АДМИНИСТРАТИВНУЮ КОМАНДНУЮ СТРОКУ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567500"/>
                  </a:ext>
                </a:extLst>
              </a:tr>
              <a:tr h="104338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МАШИННОЕ ОБУЧЕНИЕ</a:t>
                      </a:r>
                    </a:p>
                    <a:p>
                      <a:pPr algn="r"/>
                      <a:endParaRPr lang="ru-RU" sz="1600" b="0" dirty="0">
                        <a:ln w="3175"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ФРЕЙМВОРК</a:t>
                      </a: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rgbClr val="06005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ln w="3175">
                            <a:noFill/>
                          </a:ln>
                          <a:solidFill>
                            <a:srgbClr val="4EC9E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DARKNET</a:t>
                      </a:r>
                      <a:endParaRPr lang="ru-RU" sz="1600" b="1" dirty="0">
                        <a:ln w="3175">
                          <a:noFill/>
                        </a:ln>
                        <a:solidFill>
                          <a:srgbClr val="4EC9E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b="0" dirty="0">
                        <a:ln w="3175">
                          <a:noFill/>
                        </a:ln>
                        <a:solidFill>
                          <a:srgbClr val="06005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БЫСТРОТА ОБУЧЕНИЯ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 В ОСВОЕНИИ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НА </a:t>
                      </a:r>
                      <a:r>
                        <a:rPr lang="en-US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GPU</a:t>
                      </a:r>
                      <a:endParaRPr lang="ru-RU" sz="1600" b="0" dirty="0">
                        <a:ln w="3175"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56811"/>
                  </a:ext>
                </a:extLst>
              </a:tr>
              <a:tr h="884330"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КОМПЬЮТЕРНОЕ ЗРЕНИЕ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</a:t>
                      </a: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rgbClr val="06005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ln w="3175">
                            <a:noFill/>
                          </a:ln>
                          <a:solidFill>
                            <a:srgbClr val="4EC9E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OPENCV</a:t>
                      </a:r>
                      <a:endParaRPr lang="ru-RU" sz="1600" b="1" dirty="0">
                        <a:ln w="3175">
                          <a:noFill/>
                        </a:ln>
                        <a:solidFill>
                          <a:srgbClr val="4EC9E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БОЛЬШАЯ И ПОПУЛЯРНАЯ БИБЛИОТЕКА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ru-RU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РАБОТАЕТ С ВЕСАМИ </a:t>
                      </a:r>
                      <a:r>
                        <a:rPr lang="en-US" sz="1600" b="0" dirty="0">
                          <a:ln w="3175"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DARKNET</a:t>
                      </a:r>
                      <a:endParaRPr lang="ru-RU" sz="1600" b="0" dirty="0">
                        <a:ln w="3175"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F6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831694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617D628-4A77-45C1-20FA-288CC68952F0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6488B7-E24F-3D9B-BC30-A11F61B3EFDC}"/>
              </a:ext>
            </a:extLst>
          </p:cNvPr>
          <p:cNvSpPr txBox="1"/>
          <p:nvPr/>
        </p:nvSpPr>
        <p:spPr>
          <a:xfrm>
            <a:off x="11692786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055D17-8FAD-91D2-B8F2-228958A1EA30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18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C29E660-C69C-6D8D-0198-33F06A07B5C2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65F6959-67F6-48EF-90DB-EBB0ACCC87A0}"/>
              </a:ext>
            </a:extLst>
          </p:cNvPr>
          <p:cNvSpPr txBox="1">
            <a:spLocks/>
          </p:cNvSpPr>
          <p:nvPr/>
        </p:nvSpPr>
        <p:spPr>
          <a:xfrm>
            <a:off x="689088" y="438307"/>
            <a:ext cx="10813825" cy="4806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ТРЕБОВАНИЯ К ПРОГРАММНОМУ ПРИЛОЖЕНИЮ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A24AB6-F308-4E86-A28C-509189C2E04A}"/>
              </a:ext>
            </a:extLst>
          </p:cNvPr>
          <p:cNvSpPr txBox="1"/>
          <p:nvPr/>
        </p:nvSpPr>
        <p:spPr>
          <a:xfrm>
            <a:off x="689087" y="887689"/>
            <a:ext cx="10900061" cy="51629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Размеченный обучающий набор данных</a:t>
            </a:r>
            <a:r>
              <a:rPr lang="ru-RU" sz="2000" b="1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: 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не менее </a:t>
            </a:r>
            <a:r>
              <a:rPr lang="ru-RU" sz="2400" b="1" dirty="0">
                <a:ln>
                  <a:solidFill>
                    <a:srgbClr val="060058"/>
                  </a:solidFill>
                </a:ln>
                <a:solidFill>
                  <a:srgbClr val="4EC9E2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50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 сегментированных и размеченных видеозаписей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Доступ к сервису: 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локальное приложение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Скорость обработки и проверки </a:t>
            </a:r>
            <a:r>
              <a:rPr lang="ru-RU" sz="20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видеозаписей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: 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не более</a:t>
            </a:r>
            <a:r>
              <a:rPr lang="ru-RU" sz="2000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 </a:t>
            </a:r>
            <a:r>
              <a:rPr lang="ru-RU" sz="2400" b="1" dirty="0">
                <a:ln>
                  <a:solidFill>
                    <a:srgbClr val="060058"/>
                  </a:solidFill>
                </a:ln>
                <a:solidFill>
                  <a:srgbClr val="4EC9E2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3</a:t>
            </a:r>
            <a:r>
              <a:rPr lang="ru-RU" sz="2000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 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минут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Загружаемые </a:t>
            </a:r>
            <a:r>
              <a:rPr lang="ru-RU" sz="20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видео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 для обработки: 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видео с камеры салона транспорта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</a:t>
            </a:r>
            <a:r>
              <a:rPr lang="ru-RU" sz="2000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Результат проверки: </a:t>
            </a:r>
            <a:r>
              <a:rPr lang="ru-RU" sz="2000" b="1" dirty="0">
                <a:solidFill>
                  <a:srgbClr val="060058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выделенные области замеченного нарушения и обрезка видео на момент совершенного нарушения. </a:t>
            </a:r>
            <a:r>
              <a:rPr lang="ru-RU" sz="2000" b="1" dirty="0">
                <a:solidFill>
                  <a:srgbClr val="060058"/>
                </a:solidFill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Занесение даты и время нарушения в текстовый документ.</a:t>
            </a:r>
            <a:endParaRPr lang="ru-RU" sz="2000" dirty="0">
              <a:effectLst/>
              <a:latin typeface="Charis SIL" panose="02000500060000020004" pitchFamily="2" charset="-52"/>
              <a:ea typeface="Charis SIL" panose="02000500060000020004" pitchFamily="2" charset="-52"/>
              <a:cs typeface="Charis SIL" panose="02000500060000020004" pitchFamily="2" charset="-52"/>
            </a:endParaRP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endParaRPr lang="ru-RU" sz="2000" dirty="0">
              <a:effectLst/>
              <a:latin typeface="Charis SIL" panose="02000500060000020004" pitchFamily="2" charset="-52"/>
              <a:ea typeface="Charis SIL" panose="02000500060000020004" pitchFamily="2" charset="-52"/>
              <a:cs typeface="Charis SIL" panose="02000500060000020004" pitchFamily="2" charset="-52"/>
            </a:endParaRPr>
          </a:p>
        </p:txBody>
      </p:sp>
      <p:pic>
        <p:nvPicPr>
          <p:cNvPr id="3" name="Рисунок 2" descr="Значок 1 со сплошной заливкой">
            <a:extLst>
              <a:ext uri="{FF2B5EF4-FFF2-40B4-BE49-F238E27FC236}">
                <a16:creationId xmlns:a16="http://schemas.microsoft.com/office/drawing/2014/main" id="{28EA02BD-6A79-40CE-83CB-77B00E7B7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745" y="960311"/>
            <a:ext cx="582694" cy="582694"/>
          </a:xfrm>
          <a:prstGeom prst="rect">
            <a:avLst/>
          </a:prstGeom>
        </p:spPr>
      </p:pic>
      <p:pic>
        <p:nvPicPr>
          <p:cNvPr id="9" name="Рисунок 8" descr="Значок 3 со сплошной заливкой">
            <a:extLst>
              <a:ext uri="{FF2B5EF4-FFF2-40B4-BE49-F238E27FC236}">
                <a16:creationId xmlns:a16="http://schemas.microsoft.com/office/drawing/2014/main" id="{1E2E23D2-6628-4913-8D89-12AC2CEB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746" y="2737755"/>
            <a:ext cx="582693" cy="582693"/>
          </a:xfrm>
          <a:prstGeom prst="rect">
            <a:avLst/>
          </a:prstGeom>
        </p:spPr>
      </p:pic>
      <p:pic>
        <p:nvPicPr>
          <p:cNvPr id="11" name="Рисунок 10" descr="Значок 4 со сплошной заливкой">
            <a:extLst>
              <a:ext uri="{FF2B5EF4-FFF2-40B4-BE49-F238E27FC236}">
                <a16:creationId xmlns:a16="http://schemas.microsoft.com/office/drawing/2014/main" id="{97B86649-3F20-4085-9EC0-29F281A62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746" y="3361767"/>
            <a:ext cx="582693" cy="582693"/>
          </a:xfrm>
          <a:prstGeom prst="rect">
            <a:avLst/>
          </a:prstGeom>
        </p:spPr>
      </p:pic>
      <p:pic>
        <p:nvPicPr>
          <p:cNvPr id="13" name="Рисунок 12" descr="Значок 5 со сплошной заливкой">
            <a:extLst>
              <a:ext uri="{FF2B5EF4-FFF2-40B4-BE49-F238E27FC236}">
                <a16:creationId xmlns:a16="http://schemas.microsoft.com/office/drawing/2014/main" id="{1CBF954B-AB54-4841-B61D-BCBC374DF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4492" y="3985779"/>
            <a:ext cx="582693" cy="582693"/>
          </a:xfrm>
          <a:prstGeom prst="rect">
            <a:avLst/>
          </a:prstGeom>
        </p:spPr>
      </p:pic>
      <p:pic>
        <p:nvPicPr>
          <p:cNvPr id="22" name="Рисунок 21" descr="Значок со сплошной заливкой">
            <a:extLst>
              <a:ext uri="{FF2B5EF4-FFF2-40B4-BE49-F238E27FC236}">
                <a16:creationId xmlns:a16="http://schemas.microsoft.com/office/drawing/2014/main" id="{BD53AE0E-EDBB-463C-A77A-20458CC9B1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4745" y="2055606"/>
            <a:ext cx="592440" cy="5924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1E0873-6391-2495-6FAA-01356C1AB1A3}"/>
              </a:ext>
            </a:extLst>
          </p:cNvPr>
          <p:cNvSpPr txBox="1"/>
          <p:nvPr/>
        </p:nvSpPr>
        <p:spPr>
          <a:xfrm>
            <a:off x="11692786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A56C38-FDF1-2BC6-4F61-724092D55FE9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75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69918-3E82-4FEA-BE46-C454641D4A41}"/>
              </a:ext>
            </a:extLst>
          </p:cNvPr>
          <p:cNvSpPr txBox="1">
            <a:spLocks/>
          </p:cNvSpPr>
          <p:nvPr/>
        </p:nvSpPr>
        <p:spPr>
          <a:xfrm>
            <a:off x="1004043" y="441024"/>
            <a:ext cx="9298193" cy="4628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ОБЩАЯ СХЕМА РАЗРАБОТКИ ПРИЛОЖЕНИЯ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B9B858-303B-4F9A-9E17-2D156228A25B}"/>
              </a:ext>
            </a:extLst>
          </p:cNvPr>
          <p:cNvSpPr txBox="1"/>
          <p:nvPr/>
        </p:nvSpPr>
        <p:spPr>
          <a:xfrm>
            <a:off x="568959" y="1104649"/>
            <a:ext cx="11141595" cy="4874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Получение видеозаписей и их обработка;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Сегментация изображений с видео и выделение зон интереса </a:t>
            </a:r>
            <a:r>
              <a:rPr lang="ru-RU" sz="18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(</a:t>
            </a:r>
            <a:r>
              <a:rPr lang="en-US" sz="1800" b="1" dirty="0">
                <a:ln>
                  <a:solidFill>
                    <a:srgbClr val="060058"/>
                  </a:solidFill>
                </a:ln>
                <a:solidFill>
                  <a:srgbClr val="4EC9E2"/>
                </a:solidFill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regions of interest – ROI</a:t>
            </a:r>
            <a:r>
              <a:rPr lang="ru-RU" sz="18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)</a:t>
            </a: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Проведение разметки тренировочных изображений;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Расширение тренировочных изображении;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Загрузка датасета в </a:t>
            </a:r>
            <a:r>
              <a:rPr lang="en-US" b="1" dirty="0">
                <a:ln>
                  <a:solidFill>
                    <a:srgbClr val="060058"/>
                  </a:solidFill>
                </a:ln>
                <a:solidFill>
                  <a:srgbClr val="4EC9E2"/>
                </a:solidFill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GoogleColaboratory</a:t>
            </a: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 и обучение глубоких сверхточных нейронных сетей, выбор оптимальной архитектуры и фреймворка;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Проверка результатов на основе неразмеченных изображений;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Создание базы данных, выбор базы данных;</a:t>
            </a: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effectLst/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	Разработка приложения.</a:t>
            </a:r>
            <a:endParaRPr lang="ru-RU" sz="1600" dirty="0">
              <a:effectLst/>
              <a:latin typeface="Charis SIL" panose="02000500060000020004" pitchFamily="2" charset="-52"/>
              <a:ea typeface="Charis SIL" panose="02000500060000020004" pitchFamily="2" charset="-52"/>
              <a:cs typeface="Charis SIL" panose="02000500060000020004" pitchFamily="2" charset="-52"/>
            </a:endParaRPr>
          </a:p>
        </p:txBody>
      </p:sp>
      <p:pic>
        <p:nvPicPr>
          <p:cNvPr id="5" name="Рисунок 4" descr="Значок 1 контур">
            <a:extLst>
              <a:ext uri="{FF2B5EF4-FFF2-40B4-BE49-F238E27FC236}">
                <a16:creationId xmlns:a16="http://schemas.microsoft.com/office/drawing/2014/main" id="{F1C23CB4-BECC-4275-8B09-0F282A762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06" y="1104649"/>
            <a:ext cx="534297" cy="534297"/>
          </a:xfrm>
          <a:prstGeom prst="rect">
            <a:avLst/>
          </a:prstGeom>
        </p:spPr>
      </p:pic>
      <p:pic>
        <p:nvPicPr>
          <p:cNvPr id="7" name="Рисунок 6" descr="Значок контур">
            <a:extLst>
              <a:ext uri="{FF2B5EF4-FFF2-40B4-BE49-F238E27FC236}">
                <a16:creationId xmlns:a16="http://schemas.microsoft.com/office/drawing/2014/main" id="{065BEC10-CAF0-492D-8108-5451204CD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606" y="1670552"/>
            <a:ext cx="534297" cy="534297"/>
          </a:xfrm>
          <a:prstGeom prst="rect">
            <a:avLst/>
          </a:prstGeom>
        </p:spPr>
      </p:pic>
      <p:pic>
        <p:nvPicPr>
          <p:cNvPr id="9" name="Рисунок 8" descr="Значок 3 контур">
            <a:extLst>
              <a:ext uri="{FF2B5EF4-FFF2-40B4-BE49-F238E27FC236}">
                <a16:creationId xmlns:a16="http://schemas.microsoft.com/office/drawing/2014/main" id="{0FD35E4B-52FA-4F78-929B-7CD99FDC7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2606" y="2236455"/>
            <a:ext cx="534297" cy="534297"/>
          </a:xfrm>
          <a:prstGeom prst="rect">
            <a:avLst/>
          </a:prstGeom>
        </p:spPr>
      </p:pic>
      <p:pic>
        <p:nvPicPr>
          <p:cNvPr id="11" name="Рисунок 10" descr="Значок 4 контур">
            <a:extLst>
              <a:ext uri="{FF2B5EF4-FFF2-40B4-BE49-F238E27FC236}">
                <a16:creationId xmlns:a16="http://schemas.microsoft.com/office/drawing/2014/main" id="{EE8FD138-8F5D-4ABD-AFE2-42E611E286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2606" y="2802358"/>
            <a:ext cx="534297" cy="534297"/>
          </a:xfrm>
          <a:prstGeom prst="rect">
            <a:avLst/>
          </a:prstGeom>
        </p:spPr>
      </p:pic>
      <p:pic>
        <p:nvPicPr>
          <p:cNvPr id="13" name="Рисунок 12" descr="Значок 5 контур">
            <a:extLst>
              <a:ext uri="{FF2B5EF4-FFF2-40B4-BE49-F238E27FC236}">
                <a16:creationId xmlns:a16="http://schemas.microsoft.com/office/drawing/2014/main" id="{892F0A0D-2421-4651-B3BC-CB634EE7A7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2605" y="3368261"/>
            <a:ext cx="534297" cy="534297"/>
          </a:xfrm>
          <a:prstGeom prst="rect">
            <a:avLst/>
          </a:prstGeom>
        </p:spPr>
      </p:pic>
      <p:pic>
        <p:nvPicPr>
          <p:cNvPr id="15" name="Рисунок 14" descr="Значок 6 контур">
            <a:extLst>
              <a:ext uri="{FF2B5EF4-FFF2-40B4-BE49-F238E27FC236}">
                <a16:creationId xmlns:a16="http://schemas.microsoft.com/office/drawing/2014/main" id="{A71F3095-E14D-4319-9296-09B584981E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12604" y="4334680"/>
            <a:ext cx="534297" cy="534297"/>
          </a:xfrm>
          <a:prstGeom prst="rect">
            <a:avLst/>
          </a:prstGeom>
        </p:spPr>
      </p:pic>
      <p:pic>
        <p:nvPicPr>
          <p:cNvPr id="17" name="Рисунок 16" descr="Значок 7 контур">
            <a:extLst>
              <a:ext uri="{FF2B5EF4-FFF2-40B4-BE49-F238E27FC236}">
                <a16:creationId xmlns:a16="http://schemas.microsoft.com/office/drawing/2014/main" id="{A65835DD-65AE-4D81-B657-00331AE374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12604" y="4900655"/>
            <a:ext cx="534297" cy="534297"/>
          </a:xfrm>
          <a:prstGeom prst="rect">
            <a:avLst/>
          </a:prstGeom>
        </p:spPr>
      </p:pic>
      <p:pic>
        <p:nvPicPr>
          <p:cNvPr id="19" name="Рисунок 18" descr="Значок 8 контур">
            <a:extLst>
              <a:ext uri="{FF2B5EF4-FFF2-40B4-BE49-F238E27FC236}">
                <a16:creationId xmlns:a16="http://schemas.microsoft.com/office/drawing/2014/main" id="{51E4D918-40C2-46C2-9149-EF9BDC7400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2603" y="5466486"/>
            <a:ext cx="534298" cy="534298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C73E192-F3F7-8BEB-4FD1-31F8B5C7B07F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F676E2-5B53-C3EC-EAB7-6B3495518317}"/>
              </a:ext>
            </a:extLst>
          </p:cNvPr>
          <p:cNvSpPr txBox="1"/>
          <p:nvPr/>
        </p:nvSpPr>
        <p:spPr>
          <a:xfrm>
            <a:off x="11560653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A2B3E-DBD1-29DF-1CBB-7C772A8BF323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65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6021C5-8AF8-4ACE-BBEF-6B9618FB9569}"/>
              </a:ext>
            </a:extLst>
          </p:cNvPr>
          <p:cNvSpPr txBox="1"/>
          <p:nvPr/>
        </p:nvSpPr>
        <p:spPr>
          <a:xfrm>
            <a:off x="600961" y="393835"/>
            <a:ext cx="8900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РАЗМЕТКА</a:t>
            </a:r>
            <a:r>
              <a:rPr lang="ru-RU" sz="4000" dirty="0">
                <a:solidFill>
                  <a:schemeClr val="tx1"/>
                </a:solidFill>
                <a:latin typeface="Arial Black" panose="020B0A04020102020204" pitchFamily="34" charset="0"/>
              </a:rPr>
              <a:t> ИЗОБРАЖЕНИЙ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			</a:t>
            </a:r>
            <a:r>
              <a:rPr lang="ru-RU" sz="3200" i="1" dirty="0">
                <a:solidFill>
                  <a:srgbClr val="060058"/>
                </a:solidFill>
                <a:latin typeface="Arial Black" panose="020B0A04020102020204" pitchFamily="34" charset="0"/>
              </a:rPr>
              <a:t>по фрагментам с видео</a:t>
            </a:r>
            <a:endParaRPr lang="ru-RU" sz="4000" i="1" dirty="0">
              <a:solidFill>
                <a:srgbClr val="060058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171A4E-9D44-4257-AA16-958AAB4D6E25}"/>
              </a:ext>
            </a:extLst>
          </p:cNvPr>
          <p:cNvSpPr txBox="1"/>
          <p:nvPr/>
        </p:nvSpPr>
        <p:spPr>
          <a:xfrm>
            <a:off x="600960" y="1905506"/>
            <a:ext cx="96443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2F62BB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Разметка проводилась в программе </a:t>
            </a:r>
            <a:r>
              <a:rPr lang="en-US" sz="2400" b="1" dirty="0">
                <a:ln>
                  <a:solidFill>
                    <a:srgbClr val="060058"/>
                  </a:solidFill>
                </a:ln>
                <a:solidFill>
                  <a:srgbClr val="4EC9E2"/>
                </a:solidFill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LabelImg</a:t>
            </a:r>
          </a:p>
          <a:p>
            <a:pPr marL="342900" indent="-342900" algn="just">
              <a:lnSpc>
                <a:spcPct val="150000"/>
              </a:lnSpc>
              <a:buClr>
                <a:srgbClr val="2F62BB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 процессе было размечено более </a:t>
            </a:r>
            <a:r>
              <a:rPr lang="ru-RU" sz="2800" b="1" dirty="0">
                <a:ln>
                  <a:solidFill>
                    <a:srgbClr val="060058"/>
                  </a:solidFill>
                </a:ln>
                <a:solidFill>
                  <a:srgbClr val="4EC9E2"/>
                </a:solidFill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100</a:t>
            </a:r>
            <a:r>
              <a:rPr lang="ru-RU" sz="2800" b="1" dirty="0">
                <a:solidFill>
                  <a:srgbClr val="4EC9E2"/>
                </a:solidFill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изображений</a:t>
            </a:r>
          </a:p>
          <a:p>
            <a:pPr marL="342900" indent="-342900">
              <a:lnSpc>
                <a:spcPct val="150000"/>
              </a:lnSpc>
              <a:buClr>
                <a:srgbClr val="2F62BB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Charis SIL" panose="02000500060000020004" pitchFamily="2" charset="-52"/>
                <a:ea typeface="Charis SIL" panose="02000500060000020004" pitchFamily="2" charset="-52"/>
                <a:cs typeface="Charis SIL" panose="02000500060000020004" pitchFamily="2" charset="-52"/>
              </a:rPr>
              <a:t>В каждом изображении выделен необходимый вид нарушения</a:t>
            </a:r>
            <a:endParaRPr lang="ru-RU" dirty="0"/>
          </a:p>
          <a:p>
            <a:endParaRPr lang="en-US" dirty="0"/>
          </a:p>
        </p:txBody>
      </p:sp>
      <p:sp>
        <p:nvSpPr>
          <p:cNvPr id="13" name="Прямоугольник: один усеченный угол 12">
            <a:extLst>
              <a:ext uri="{FF2B5EF4-FFF2-40B4-BE49-F238E27FC236}">
                <a16:creationId xmlns:a16="http://schemas.microsoft.com/office/drawing/2014/main" id="{9CCFAE4D-DC3B-422A-B9F3-10FEF6F4D002}"/>
              </a:ext>
            </a:extLst>
          </p:cNvPr>
          <p:cNvSpPr/>
          <p:nvPr/>
        </p:nvSpPr>
        <p:spPr>
          <a:xfrm rot="10800000">
            <a:off x="9458960" y="-2"/>
            <a:ext cx="2733040" cy="1259475"/>
          </a:xfrm>
          <a:prstGeom prst="snip1Rect">
            <a:avLst>
              <a:gd name="adj" fmla="val 50000"/>
            </a:avLst>
          </a:prstGeom>
          <a:solidFill>
            <a:srgbClr val="06005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60058"/>
              </a:solidFill>
            </a:endParaRPr>
          </a:p>
        </p:txBody>
      </p:sp>
      <p:pic>
        <p:nvPicPr>
          <p:cNvPr id="14" name="Рисунок 13" descr="Квадратные точки">
            <a:extLst>
              <a:ext uri="{FF2B5EF4-FFF2-40B4-BE49-F238E27FC236}">
                <a16:creationId xmlns:a16="http://schemas.microsoft.com/office/drawing/2014/main" id="{95C0CF72-FDEB-4DFA-8665-72A896716B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51" t="17898" r="63317" b="55938"/>
          <a:stretch/>
        </p:blipFill>
        <p:spPr>
          <a:xfrm rot="5400000">
            <a:off x="10264106" y="728950"/>
            <a:ext cx="1873506" cy="1911162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BD1372E-FD41-C707-DF99-2BA3C05DC0BF}"/>
              </a:ext>
            </a:extLst>
          </p:cNvPr>
          <p:cNvSpPr/>
          <p:nvPr/>
        </p:nvSpPr>
        <p:spPr>
          <a:xfrm>
            <a:off x="0" y="6333658"/>
            <a:ext cx="12192000" cy="563133"/>
          </a:xfrm>
          <a:prstGeom prst="rect">
            <a:avLst/>
          </a:prstGeom>
          <a:solidFill>
            <a:srgbClr val="0600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903AC7-32EC-B679-A12A-FB4CF3BA04BA}"/>
              </a:ext>
            </a:extLst>
          </p:cNvPr>
          <p:cNvSpPr txBox="1"/>
          <p:nvPr/>
        </p:nvSpPr>
        <p:spPr>
          <a:xfrm>
            <a:off x="11560653" y="641516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CD1023-7BD7-A970-1988-0C1D19191F52}"/>
              </a:ext>
            </a:extLst>
          </p:cNvPr>
          <p:cNvSpPr txBox="1"/>
          <p:nvPr/>
        </p:nvSpPr>
        <p:spPr>
          <a:xfrm>
            <a:off x="103638" y="6479427"/>
            <a:ext cx="119847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chemeClr val="bg1"/>
                </a:solidFill>
                <a:latin typeface="Arial Black" panose="020B0A04020102020204" pitchFamily="34" charset="0"/>
              </a:rPr>
              <a:t>ПРОЕКТ «КСПБ»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261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362548FD-6C48-43E5-8190-5F8757AD8953}" vid="{C69AE565-E9F9-4572-B378-AAB993A4DA1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2435</TotalTime>
  <Words>446</Words>
  <Application>Microsoft Office PowerPoint</Application>
  <PresentationFormat>Широкоэкранный</PresentationFormat>
  <Paragraphs>81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Charis SIL</vt:lpstr>
      <vt:lpstr>Times New Roman</vt:lpstr>
      <vt:lpstr>Wingdings</vt:lpstr>
      <vt:lpstr>Тема1</vt:lpstr>
      <vt:lpstr>РАЗРАБОТКА НЕЙРОСЕТИ                   «КСПБ» Контроль соблюдения правил безопасности</vt:lpstr>
      <vt:lpstr>Презентация PowerPoint</vt:lpstr>
      <vt:lpstr>АКТУАЛЬНОСТЬ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НЕЙРОСЕТИ  ДЛЯ ОЦЕНКИ НАВЫКОВ  РАБОТЫ СВАРЩИКА  «ГАЗПРОМ ТРАНСГАЗ УФА» </dc:title>
  <dc:creator>Emil Dee</dc:creator>
  <cp:lastModifiedBy>Emil Dee</cp:lastModifiedBy>
  <cp:revision>145</cp:revision>
  <dcterms:created xsi:type="dcterms:W3CDTF">2022-04-20T08:16:35Z</dcterms:created>
  <dcterms:modified xsi:type="dcterms:W3CDTF">2023-09-12T19:14:18Z</dcterms:modified>
  <cp:contentStatus/>
</cp:coreProperties>
</file>