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62" r:id="rId14"/>
    <p:sldId id="261" r:id="rId15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918"/>
    <a:srgbClr val="8E01FF"/>
    <a:srgbClr val="B8DBE2"/>
    <a:srgbClr val="F4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59" d="100"/>
          <a:sy n="59" d="100"/>
        </p:scale>
        <p:origin x="1000" y="48"/>
      </p:cViewPr>
      <p:guideLst>
        <p:guide orient="horz" pos="2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+mn-ea"/>
                <a:cs typeface="+mn-cs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+mn-ea"/>
                <a:cs typeface="+mn-cs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50A8F-1235-47D6-BFB2-D6A52D589146}" type="datetimeFigureOut">
              <a:rPr lang="ru-RU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auto"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>
              <a:blip r:embed="rId11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"/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"/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/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"/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>
            <a:blip r:embed="rId10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"/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>
            <a:blip r:embed="rId14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"/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Номер слайда 135"/>
          <p:cNvSpPr txBox="1"/>
          <p:nvPr userDrawn="1"/>
        </p:nvSpPr>
        <p:spPr bwMode="auto"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Gilroy"/>
                <a:ea typeface="+mn-ea"/>
                <a:cs typeface="+mn-cs"/>
              </a:rPr>
              <a:t>‹#›</a:t>
            </a:fld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Gilroy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3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019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svg"/><Relationship Id="rId21" Type="http://schemas.openxmlformats.org/officeDocument/2006/relationships/image" Target="../media/image36.png"/><Relationship Id="rId42" Type="http://schemas.openxmlformats.org/officeDocument/2006/relationships/image" Target="../media/image57.svg"/><Relationship Id="rId47" Type="http://schemas.openxmlformats.org/officeDocument/2006/relationships/image" Target="../media/image62.png"/><Relationship Id="rId63" Type="http://schemas.openxmlformats.org/officeDocument/2006/relationships/image" Target="../media/image78.png"/><Relationship Id="rId68" Type="http://schemas.openxmlformats.org/officeDocument/2006/relationships/image" Target="../media/image83.svg"/><Relationship Id="rId16" Type="http://schemas.openxmlformats.org/officeDocument/2006/relationships/image" Target="../media/image31.svg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32" Type="http://schemas.openxmlformats.org/officeDocument/2006/relationships/image" Target="../media/image47.svg"/><Relationship Id="rId37" Type="http://schemas.openxmlformats.org/officeDocument/2006/relationships/image" Target="../media/image52.png"/><Relationship Id="rId40" Type="http://schemas.openxmlformats.org/officeDocument/2006/relationships/image" Target="../media/image55.sv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svg"/><Relationship Id="rId66" Type="http://schemas.openxmlformats.org/officeDocument/2006/relationships/image" Target="../media/image81.svg"/><Relationship Id="rId74" Type="http://schemas.openxmlformats.org/officeDocument/2006/relationships/image" Target="../media/image89.svg"/><Relationship Id="rId5" Type="http://schemas.openxmlformats.org/officeDocument/2006/relationships/image" Target="../media/image20.png"/><Relationship Id="rId61" Type="http://schemas.openxmlformats.org/officeDocument/2006/relationships/image" Target="../media/image76.png"/><Relationship Id="rId19" Type="http://schemas.openxmlformats.org/officeDocument/2006/relationships/image" Target="../media/image3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Relationship Id="rId27" Type="http://schemas.openxmlformats.org/officeDocument/2006/relationships/image" Target="../media/image42.png"/><Relationship Id="rId30" Type="http://schemas.openxmlformats.org/officeDocument/2006/relationships/image" Target="../media/image45.sv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svg"/><Relationship Id="rId56" Type="http://schemas.openxmlformats.org/officeDocument/2006/relationships/image" Target="../media/image71.svg"/><Relationship Id="rId64" Type="http://schemas.openxmlformats.org/officeDocument/2006/relationships/image" Target="../media/image79.svg"/><Relationship Id="rId69" Type="http://schemas.openxmlformats.org/officeDocument/2006/relationships/image" Target="../media/image84.png"/><Relationship Id="rId77" Type="http://schemas.openxmlformats.org/officeDocument/2006/relationships/image" Target="../media/image12.png"/><Relationship Id="rId8" Type="http://schemas.openxmlformats.org/officeDocument/2006/relationships/image" Target="../media/image23.svg"/><Relationship Id="rId51" Type="http://schemas.openxmlformats.org/officeDocument/2006/relationships/image" Target="../media/image66.png"/><Relationship Id="rId72" Type="http://schemas.openxmlformats.org/officeDocument/2006/relationships/image" Target="../media/image87.svg"/><Relationship Id="rId3" Type="http://schemas.openxmlformats.org/officeDocument/2006/relationships/image" Target="../media/image18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svg"/><Relationship Id="rId46" Type="http://schemas.openxmlformats.org/officeDocument/2006/relationships/image" Target="../media/image61.svg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5.svg"/><Relationship Id="rId41" Type="http://schemas.openxmlformats.org/officeDocument/2006/relationships/image" Target="../media/image56.png"/><Relationship Id="rId54" Type="http://schemas.openxmlformats.org/officeDocument/2006/relationships/image" Target="../media/image69.svg"/><Relationship Id="rId62" Type="http://schemas.openxmlformats.org/officeDocument/2006/relationships/image" Target="../media/image77.svg"/><Relationship Id="rId70" Type="http://schemas.openxmlformats.org/officeDocument/2006/relationships/image" Target="../media/image85.svg"/><Relationship Id="rId75" Type="http://schemas.openxmlformats.org/officeDocument/2006/relationships/image" Target="../media/image9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sv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svg"/><Relationship Id="rId36" Type="http://schemas.openxmlformats.org/officeDocument/2006/relationships/image" Target="../media/image51.sv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5.svg"/><Relationship Id="rId31" Type="http://schemas.openxmlformats.org/officeDocument/2006/relationships/image" Target="../media/image46.png"/><Relationship Id="rId44" Type="http://schemas.openxmlformats.org/officeDocument/2006/relationships/image" Target="../media/image59.svg"/><Relationship Id="rId52" Type="http://schemas.openxmlformats.org/officeDocument/2006/relationships/image" Target="../media/image67.svg"/><Relationship Id="rId60" Type="http://schemas.openxmlformats.org/officeDocument/2006/relationships/image" Target="../media/image75.sv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9" Type="http://schemas.openxmlformats.org/officeDocument/2006/relationships/image" Target="../media/image54.png"/><Relationship Id="rId34" Type="http://schemas.openxmlformats.org/officeDocument/2006/relationships/image" Target="../media/image49.svg"/><Relationship Id="rId50" Type="http://schemas.openxmlformats.org/officeDocument/2006/relationships/image" Target="../media/image65.svg"/><Relationship Id="rId55" Type="http://schemas.openxmlformats.org/officeDocument/2006/relationships/image" Target="../media/image70.png"/><Relationship Id="rId76" Type="http://schemas.openxmlformats.org/officeDocument/2006/relationships/image" Target="../media/image91.svg"/><Relationship Id="rId7" Type="http://schemas.openxmlformats.org/officeDocument/2006/relationships/image" Target="../media/image22.png"/><Relationship Id="rId71" Type="http://schemas.openxmlformats.org/officeDocument/2006/relationships/image" Target="../media/image86.png"/><Relationship Id="rId2" Type="http://schemas.openxmlformats.org/officeDocument/2006/relationships/image" Target="../media/image17.png"/><Relationship Id="rId2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G_6814.png" descr="IMG_681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9893" y="-7956"/>
            <a:ext cx="12251465" cy="689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359672" y="3455485"/>
            <a:ext cx="243780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380" y="387244"/>
            <a:ext cx="2104735" cy="165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-77907" y="2888663"/>
            <a:ext cx="12385376" cy="5668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701" algn="ctr" defTabSz="554492">
              <a:lnSpc>
                <a:spcPts val="3708"/>
              </a:lnSpc>
              <a:spcBef>
                <a:spcPts val="55"/>
              </a:spcBef>
              <a:buClrTx/>
              <a:defRPr/>
            </a:pPr>
            <a:r>
              <a:rPr lang="ru-RU" sz="3650" b="1" cap="all" dirty="0">
                <a:solidFill>
                  <a:schemeClr val="bg1"/>
                </a:solidFill>
                <a:latin typeface="Arial"/>
                <a:ea typeface="+mn-ea"/>
                <a:cs typeface="Trebuchet MS"/>
              </a:rPr>
              <a:t>«Второй Шанс»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52966" y="788999"/>
            <a:ext cx="2232248" cy="8549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4826453" y="-7956"/>
            <a:ext cx="2478769" cy="288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88799944" name="Рисунок 128879994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11504" y="-7956"/>
            <a:ext cx="2895008" cy="2792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750EF5B-FBC3-AF9D-34D2-5D78C9F717E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615" y="789265"/>
            <a:ext cx="10985503" cy="31849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A918"/>
                </a:solidFill>
              </a:rPr>
              <a:t>Резюме проекта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2BD998-5BDC-652F-534B-9B3AC8B202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-3990"/>
            <a:ext cx="10985501" cy="952501"/>
          </a:xfrm>
        </p:spPr>
        <p:txBody>
          <a:bodyPr/>
          <a:lstStyle/>
          <a:p>
            <a:r>
              <a:rPr lang="ru-RU" sz="3600" dirty="0">
                <a:solidFill>
                  <a:srgbClr val="8E01FF"/>
                </a:solidFill>
              </a:rPr>
              <a:t>Финансовая модель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C9DB438-93B4-CDFF-D0E8-73408D00B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26193"/>
              </p:ext>
            </p:extLst>
          </p:nvPr>
        </p:nvGraphicFramePr>
        <p:xfrm>
          <a:off x="119336" y="1484784"/>
          <a:ext cx="1116124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10">
                  <a:extLst>
                    <a:ext uri="{9D8B030D-6E8A-4147-A177-3AD203B41FA5}">
                      <a16:colId xmlns:a16="http://schemas.microsoft.com/office/drawing/2014/main" val="2533801620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3842021531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2418750725"/>
                    </a:ext>
                  </a:extLst>
                </a:gridCol>
                <a:gridCol w="2790310">
                  <a:extLst>
                    <a:ext uri="{9D8B030D-6E8A-4147-A177-3AD203B41FA5}">
                      <a16:colId xmlns:a16="http://schemas.microsoft.com/office/drawing/2014/main" val="2216803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Примечания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3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Первоначальные инвестиции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 2167000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старт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Выручка 1-го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462000 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 (пессимистичный)</a:t>
                      </a:r>
                    </a:p>
                    <a:p>
                      <a:pPr algn="ctr"/>
                      <a:r>
                        <a:rPr lang="ru-RU" dirty="0"/>
                        <a:t>1867000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Значительный убыток в первый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4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Постоянные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 355000 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/</a:t>
                      </a:r>
                      <a:r>
                        <a:rPr lang="ru-RU" dirty="0" err="1"/>
                        <a:t>мес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Ежемесячно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7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Переменные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 3-5% от оборота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Зависят от </a:t>
                      </a:r>
                      <a:r>
                        <a:rPr lang="en-US" dirty="0"/>
                        <a:t>GVM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92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Точка безубыточности (</a:t>
                      </a:r>
                      <a:r>
                        <a:rPr lang="en-US" b="1" dirty="0"/>
                        <a:t>GVM)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 5-6 млн 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Ежемесячно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Для покрытия пост.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Срок окупаемости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2-3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 благоприятном развитии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Ожидаемая чистая прибыль (2-й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2-4 млн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Возможность отбить инвестиции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34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03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Команда проекта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1535434176" name="Рисунок 15354341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D4A78-7E94-D2D5-067D-47659487357B}"/>
              </a:ext>
            </a:extLst>
          </p:cNvPr>
          <p:cNvSpPr txBox="1"/>
          <p:nvPr/>
        </p:nvSpPr>
        <p:spPr>
          <a:xfrm>
            <a:off x="510284" y="1775931"/>
            <a:ext cx="1069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Восьмиугольник 6">
            <a:extLst>
              <a:ext uri="{FF2B5EF4-FFF2-40B4-BE49-F238E27FC236}">
                <a16:creationId xmlns:a16="http://schemas.microsoft.com/office/drawing/2014/main" id="{5DF9BC24-47E7-486B-A7B3-D4C8988F0365}"/>
              </a:ext>
            </a:extLst>
          </p:cNvPr>
          <p:cNvSpPr/>
          <p:nvPr/>
        </p:nvSpPr>
        <p:spPr>
          <a:xfrm>
            <a:off x="2575683" y="4158641"/>
            <a:ext cx="2087446" cy="2037791"/>
          </a:xfrm>
          <a:prstGeom prst="octagon">
            <a:avLst/>
          </a:prstGeom>
          <a:ln w="28575">
            <a:solidFill>
              <a:srgbClr val="8E01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Петракова Виктория</a:t>
            </a:r>
            <a:endParaRPr lang="ru-RU" sz="1800" b="1" dirty="0"/>
          </a:p>
        </p:txBody>
      </p:sp>
      <p:sp>
        <p:nvSpPr>
          <p:cNvPr id="9" name="Восьмиугольник 8">
            <a:extLst>
              <a:ext uri="{FF2B5EF4-FFF2-40B4-BE49-F238E27FC236}">
                <a16:creationId xmlns:a16="http://schemas.microsoft.com/office/drawing/2014/main" id="{AAC9EB31-CEC7-744A-A0F5-97EC2436F53E}"/>
              </a:ext>
            </a:extLst>
          </p:cNvPr>
          <p:cNvSpPr/>
          <p:nvPr/>
        </p:nvSpPr>
        <p:spPr bwMode="auto">
          <a:xfrm>
            <a:off x="5800679" y="4158641"/>
            <a:ext cx="2160239" cy="2037791"/>
          </a:xfrm>
          <a:prstGeom prst="octagon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Паксеева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Алеся</a:t>
            </a:r>
          </a:p>
          <a:p>
            <a:pPr algn="ctr"/>
            <a:endParaRPr lang="ru-RU" sz="1800" b="1" dirty="0"/>
          </a:p>
        </p:txBody>
      </p:sp>
      <p:sp>
        <p:nvSpPr>
          <p:cNvPr id="10" name="Восьмиугольник 9">
            <a:extLst>
              <a:ext uri="{FF2B5EF4-FFF2-40B4-BE49-F238E27FC236}">
                <a16:creationId xmlns:a16="http://schemas.microsoft.com/office/drawing/2014/main" id="{96BDE757-1EC8-D4F2-0232-81DD68B39660}"/>
              </a:ext>
            </a:extLst>
          </p:cNvPr>
          <p:cNvSpPr/>
          <p:nvPr/>
        </p:nvSpPr>
        <p:spPr bwMode="auto">
          <a:xfrm>
            <a:off x="4151784" y="2619133"/>
            <a:ext cx="2160240" cy="2037791"/>
          </a:xfrm>
          <a:prstGeom prst="octagon">
            <a:avLst/>
          </a:prstGeom>
          <a:ln w="28575">
            <a:solidFill>
              <a:srgbClr val="F44C39"/>
            </a:solidFill>
            <a:extLst>
              <a:ext uri="{C807C97D-BFC1-408E-A445-0C87EB9F89A2}">
                <ask:lineSketchStyleProps xmlns:ask="http://schemas.microsoft.com/office/drawing/2018/sketchyshapes" sd="130886383">
                  <a:custGeom>
                    <a:avLst/>
                    <a:gdLst>
                      <a:gd name="csX0" fmla="*/ 0 w 1944216"/>
                      <a:gd name="csY0" fmla="*/ 531854 h 1815882"/>
                      <a:gd name="csX1" fmla="*/ 260608 w 1944216"/>
                      <a:gd name="csY1" fmla="*/ 271246 h 1815882"/>
                      <a:gd name="csX2" fmla="*/ 531854 w 1944216"/>
                      <a:gd name="csY2" fmla="*/ 0 h 1815882"/>
                      <a:gd name="csX3" fmla="*/ 972108 w 1944216"/>
                      <a:gd name="csY3" fmla="*/ 0 h 1815882"/>
                      <a:gd name="csX4" fmla="*/ 1412362 w 1944216"/>
                      <a:gd name="csY4" fmla="*/ 0 h 1815882"/>
                      <a:gd name="csX5" fmla="*/ 1678289 w 1944216"/>
                      <a:gd name="csY5" fmla="*/ 265927 h 1815882"/>
                      <a:gd name="csX6" fmla="*/ 1944216 w 1944216"/>
                      <a:gd name="csY6" fmla="*/ 531854 h 1815882"/>
                      <a:gd name="csX7" fmla="*/ 1944216 w 1944216"/>
                      <a:gd name="csY7" fmla="*/ 915463 h 1815882"/>
                      <a:gd name="csX8" fmla="*/ 1944216 w 1944216"/>
                      <a:gd name="csY8" fmla="*/ 1284028 h 1815882"/>
                      <a:gd name="csX9" fmla="*/ 1678289 w 1944216"/>
                      <a:gd name="csY9" fmla="*/ 1549955 h 1815882"/>
                      <a:gd name="csX10" fmla="*/ 1412362 w 1944216"/>
                      <a:gd name="csY10" fmla="*/ 1815882 h 1815882"/>
                      <a:gd name="csX11" fmla="*/ 954498 w 1944216"/>
                      <a:gd name="csY11" fmla="*/ 1815882 h 1815882"/>
                      <a:gd name="csX12" fmla="*/ 531854 w 1944216"/>
                      <a:gd name="csY12" fmla="*/ 1815882 h 1815882"/>
                      <a:gd name="csX13" fmla="*/ 271246 w 1944216"/>
                      <a:gd name="csY13" fmla="*/ 1555274 h 1815882"/>
                      <a:gd name="csX14" fmla="*/ 0 w 1944216"/>
                      <a:gd name="csY14" fmla="*/ 1284028 h 1815882"/>
                      <a:gd name="csX15" fmla="*/ 0 w 1944216"/>
                      <a:gd name="csY15" fmla="*/ 892898 h 1815882"/>
                      <a:gd name="csX16" fmla="*/ 0 w 1944216"/>
                      <a:gd name="csY16" fmla="*/ 531854 h 181588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</a:cxnLst>
                    <a:rect l="l" t="t" r="r" b="b"/>
                    <a:pathLst>
                      <a:path w="1944216" h="1815882" fill="none" extrusionOk="0">
                        <a:moveTo>
                          <a:pt x="0" y="531854"/>
                        </a:moveTo>
                        <a:cubicBezTo>
                          <a:pt x="92318" y="424611"/>
                          <a:pt x="208951" y="373260"/>
                          <a:pt x="260608" y="271246"/>
                        </a:cubicBezTo>
                        <a:cubicBezTo>
                          <a:pt x="312265" y="169232"/>
                          <a:pt x="457045" y="117948"/>
                          <a:pt x="531854" y="0"/>
                        </a:cubicBezTo>
                        <a:cubicBezTo>
                          <a:pt x="627507" y="-19671"/>
                          <a:pt x="833394" y="28584"/>
                          <a:pt x="972108" y="0"/>
                        </a:cubicBezTo>
                        <a:cubicBezTo>
                          <a:pt x="1110822" y="-28584"/>
                          <a:pt x="1198344" y="35079"/>
                          <a:pt x="1412362" y="0"/>
                        </a:cubicBezTo>
                        <a:cubicBezTo>
                          <a:pt x="1533135" y="91938"/>
                          <a:pt x="1578377" y="201088"/>
                          <a:pt x="1678289" y="265927"/>
                        </a:cubicBezTo>
                        <a:cubicBezTo>
                          <a:pt x="1778201" y="330766"/>
                          <a:pt x="1822436" y="416732"/>
                          <a:pt x="1944216" y="531854"/>
                        </a:cubicBezTo>
                        <a:cubicBezTo>
                          <a:pt x="1964718" y="645625"/>
                          <a:pt x="1909848" y="736971"/>
                          <a:pt x="1944216" y="915463"/>
                        </a:cubicBezTo>
                        <a:cubicBezTo>
                          <a:pt x="1978584" y="1093955"/>
                          <a:pt x="1909618" y="1150516"/>
                          <a:pt x="1944216" y="1284028"/>
                        </a:cubicBezTo>
                        <a:cubicBezTo>
                          <a:pt x="1856511" y="1423421"/>
                          <a:pt x="1769491" y="1410653"/>
                          <a:pt x="1678289" y="1549955"/>
                        </a:cubicBezTo>
                        <a:cubicBezTo>
                          <a:pt x="1587087" y="1689257"/>
                          <a:pt x="1518787" y="1687807"/>
                          <a:pt x="1412362" y="1815882"/>
                        </a:cubicBezTo>
                        <a:cubicBezTo>
                          <a:pt x="1288219" y="1862877"/>
                          <a:pt x="1135474" y="1774959"/>
                          <a:pt x="954498" y="1815882"/>
                        </a:cubicBezTo>
                        <a:cubicBezTo>
                          <a:pt x="773522" y="1856805"/>
                          <a:pt x="622218" y="1789218"/>
                          <a:pt x="531854" y="1815882"/>
                        </a:cubicBezTo>
                        <a:cubicBezTo>
                          <a:pt x="450159" y="1793235"/>
                          <a:pt x="332133" y="1613532"/>
                          <a:pt x="271246" y="1555274"/>
                        </a:cubicBezTo>
                        <a:cubicBezTo>
                          <a:pt x="210359" y="1497016"/>
                          <a:pt x="135473" y="1417763"/>
                          <a:pt x="0" y="1284028"/>
                        </a:cubicBezTo>
                        <a:cubicBezTo>
                          <a:pt x="-36108" y="1196439"/>
                          <a:pt x="24611" y="1073183"/>
                          <a:pt x="0" y="892898"/>
                        </a:cubicBezTo>
                        <a:cubicBezTo>
                          <a:pt x="-24611" y="712613"/>
                          <a:pt x="23173" y="672465"/>
                          <a:pt x="0" y="531854"/>
                        </a:cubicBezTo>
                        <a:close/>
                      </a:path>
                      <a:path w="1944216" h="1815882" stroke="0" extrusionOk="0">
                        <a:moveTo>
                          <a:pt x="0" y="531854"/>
                        </a:moveTo>
                        <a:cubicBezTo>
                          <a:pt x="95025" y="397486"/>
                          <a:pt x="189497" y="405147"/>
                          <a:pt x="271246" y="260608"/>
                        </a:cubicBezTo>
                        <a:cubicBezTo>
                          <a:pt x="352995" y="116069"/>
                          <a:pt x="472205" y="70365"/>
                          <a:pt x="531854" y="0"/>
                        </a:cubicBezTo>
                        <a:cubicBezTo>
                          <a:pt x="647362" y="-19720"/>
                          <a:pt x="832565" y="17759"/>
                          <a:pt x="980913" y="0"/>
                        </a:cubicBezTo>
                        <a:cubicBezTo>
                          <a:pt x="1129261" y="-17759"/>
                          <a:pt x="1207795" y="37113"/>
                          <a:pt x="1412362" y="0"/>
                        </a:cubicBezTo>
                        <a:cubicBezTo>
                          <a:pt x="1521161" y="50175"/>
                          <a:pt x="1583317" y="229828"/>
                          <a:pt x="1683608" y="271246"/>
                        </a:cubicBezTo>
                        <a:cubicBezTo>
                          <a:pt x="1783899" y="312664"/>
                          <a:pt x="1865030" y="502438"/>
                          <a:pt x="1944216" y="531854"/>
                        </a:cubicBezTo>
                        <a:cubicBezTo>
                          <a:pt x="1970642" y="624813"/>
                          <a:pt x="1939955" y="789854"/>
                          <a:pt x="1944216" y="915463"/>
                        </a:cubicBezTo>
                        <a:cubicBezTo>
                          <a:pt x="1948477" y="1041072"/>
                          <a:pt x="1907864" y="1132624"/>
                          <a:pt x="1944216" y="1284028"/>
                        </a:cubicBezTo>
                        <a:cubicBezTo>
                          <a:pt x="1847384" y="1391601"/>
                          <a:pt x="1766575" y="1449141"/>
                          <a:pt x="1683608" y="1544636"/>
                        </a:cubicBezTo>
                        <a:cubicBezTo>
                          <a:pt x="1600641" y="1640131"/>
                          <a:pt x="1470771" y="1743675"/>
                          <a:pt x="1412362" y="1815882"/>
                        </a:cubicBezTo>
                        <a:cubicBezTo>
                          <a:pt x="1240892" y="1843789"/>
                          <a:pt x="1068160" y="1807556"/>
                          <a:pt x="963303" y="1815882"/>
                        </a:cubicBezTo>
                        <a:cubicBezTo>
                          <a:pt x="858446" y="1824208"/>
                          <a:pt x="689408" y="1778486"/>
                          <a:pt x="531854" y="1815882"/>
                        </a:cubicBezTo>
                        <a:cubicBezTo>
                          <a:pt x="391055" y="1696902"/>
                          <a:pt x="347033" y="1626850"/>
                          <a:pt x="265927" y="1549955"/>
                        </a:cubicBezTo>
                        <a:cubicBezTo>
                          <a:pt x="184821" y="1473060"/>
                          <a:pt x="141827" y="1362601"/>
                          <a:pt x="0" y="1284028"/>
                        </a:cubicBezTo>
                        <a:cubicBezTo>
                          <a:pt x="-5163" y="1169237"/>
                          <a:pt x="13411" y="1058996"/>
                          <a:pt x="0" y="907941"/>
                        </a:cubicBezTo>
                        <a:cubicBezTo>
                          <a:pt x="-13411" y="756886"/>
                          <a:pt x="2082" y="719346"/>
                          <a:pt x="0" y="5318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Трекер: Ефимов Григорий</a:t>
            </a:r>
          </a:p>
        </p:txBody>
      </p:sp>
      <p:sp>
        <p:nvSpPr>
          <p:cNvPr id="11" name="Восьмиугольник 10">
            <a:extLst>
              <a:ext uri="{FF2B5EF4-FFF2-40B4-BE49-F238E27FC236}">
                <a16:creationId xmlns:a16="http://schemas.microsoft.com/office/drawing/2014/main" id="{4518A946-D3A5-517F-9CBB-2C49A617B356}"/>
              </a:ext>
            </a:extLst>
          </p:cNvPr>
          <p:cNvSpPr/>
          <p:nvPr/>
        </p:nvSpPr>
        <p:spPr bwMode="auto">
          <a:xfrm>
            <a:off x="5775516" y="1099554"/>
            <a:ext cx="2160240" cy="2037791"/>
          </a:xfrm>
          <a:prstGeom prst="octagon">
            <a:avLst/>
          </a:prstGeom>
          <a:ln w="28575">
            <a:solidFill>
              <a:srgbClr val="B8DBE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Кулешова Софья </a:t>
            </a:r>
          </a:p>
          <a:p>
            <a:pPr algn="ctr"/>
            <a:endParaRPr lang="ru-RU" sz="1800" b="1" dirty="0"/>
          </a:p>
        </p:txBody>
      </p:sp>
      <p:sp>
        <p:nvSpPr>
          <p:cNvPr id="12" name="Восьмиугольник 11">
            <a:extLst>
              <a:ext uri="{FF2B5EF4-FFF2-40B4-BE49-F238E27FC236}">
                <a16:creationId xmlns:a16="http://schemas.microsoft.com/office/drawing/2014/main" id="{1CB445F8-03AD-EABB-47D5-C243B525E324}"/>
              </a:ext>
            </a:extLst>
          </p:cNvPr>
          <p:cNvSpPr/>
          <p:nvPr/>
        </p:nvSpPr>
        <p:spPr bwMode="auto">
          <a:xfrm>
            <a:off x="2502890" y="1099554"/>
            <a:ext cx="2160239" cy="2037791"/>
          </a:xfrm>
          <a:prstGeom prst="octagon">
            <a:avLst/>
          </a:prstGeom>
          <a:ln w="28575">
            <a:solidFill>
              <a:srgbClr val="FBA9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Мария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8BE501-3070-BD7D-A146-1B89A9D8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776" y="188640"/>
            <a:ext cx="10985503" cy="614646"/>
          </a:xfrm>
        </p:spPr>
        <p:txBody>
          <a:bodyPr/>
          <a:lstStyle/>
          <a:p>
            <a:r>
              <a:rPr lang="ru-RU" sz="3600" b="1" dirty="0">
                <a:solidFill>
                  <a:srgbClr val="8E01FF"/>
                </a:solidFill>
              </a:rPr>
              <a:t>Контакты для связи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3D391B9-526C-2C02-2BC8-AAAADFF3DE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672" y="803286"/>
            <a:ext cx="10985501" cy="4929969"/>
          </a:xfrm>
        </p:spPr>
        <p:txBody>
          <a:bodyPr/>
          <a:lstStyle/>
          <a:p>
            <a:r>
              <a:rPr lang="ru-RU" dirty="0"/>
              <a:t>					</a:t>
            </a:r>
          </a:p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Данилова Мария</a:t>
            </a:r>
          </a:p>
          <a:p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Кулешова Софья</a:t>
            </a:r>
          </a:p>
          <a:p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Петракова Виктория</a:t>
            </a:r>
          </a:p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r>
              <a:rPr lang="ru-RU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Паксеева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Алеся</a:t>
            </a:r>
          </a:p>
        </p:txBody>
      </p:sp>
      <p:pic>
        <p:nvPicPr>
          <p:cNvPr id="7" name="Рисунок 6" descr="Изображение выглядит как Графика, графический дизайн, снимок экран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7363FA5-FD4D-E5F9-2403-54AE8604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367" y="980728"/>
            <a:ext cx="2300923" cy="2160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2F53E7-1285-1A49-EA6F-708A1105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690" y="3429000"/>
            <a:ext cx="2289600" cy="2160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688B93-EB03-32B6-A4B4-CB2F6F55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60704" y="823024"/>
            <a:ext cx="2289600" cy="228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345515-3A7B-6CF2-C027-03454C80B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768" y="3429000"/>
            <a:ext cx="2289600" cy="22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0" name="Рисунок 3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203" y="1052736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 bwMode="auto">
          <a:xfrm>
            <a:off x="3850054" y="2735836"/>
            <a:ext cx="2158144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endParaRPr sz="1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280546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81" name="Рисунок 280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 bwMode="auto"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/>
        </p:blipFill>
        <p:spPr bwMode="auto"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/>
        </p:blipFill>
        <p:spPr bwMode="auto"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/>
        </p:blipFill>
        <p:spPr bwMode="auto"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/>
        </p:blipFill>
        <p:spPr bwMode="auto"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/>
        </p:blipFill>
        <p:spPr bwMode="auto"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/>
        </p:blipFill>
        <p:spPr bwMode="auto"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/>
        </p:blipFill>
        <p:spPr bwMode="auto">
          <a:xfrm>
            <a:off x="2384266" y="3468663"/>
            <a:ext cx="720000" cy="720000"/>
          </a:xfrm>
          <a:prstGeom prst="rect">
            <a:avLst/>
          </a:prstGeom>
        </p:spPr>
      </p:pic>
      <p:pic>
        <p:nvPicPr>
          <p:cNvPr id="305" name="Рисунок 304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/>
        </p:blipFill>
        <p:spPr bwMode="auto">
          <a:xfrm>
            <a:off x="5711017" y="3468663"/>
            <a:ext cx="720000" cy="720000"/>
          </a:xfrm>
          <a:prstGeom prst="rect">
            <a:avLst/>
          </a:prstGeom>
        </p:spPr>
      </p:pic>
      <p:pic>
        <p:nvPicPr>
          <p:cNvPr id="64737798" name="Рисунок 64737797"/>
          <p:cNvPicPr>
            <a:picLocks noChangeAspect="1"/>
          </p:cNvPicPr>
          <p:nvPr/>
        </p:nvPicPr>
        <p:blipFill>
          <a:blip r:embed="rId77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74D9447F-F723-03E8-2F56-D205EC17B720}"/>
              </a:ext>
            </a:extLst>
          </p:cNvPr>
          <p:cNvSpPr txBox="1"/>
          <p:nvPr/>
        </p:nvSpPr>
        <p:spPr bwMode="auto">
          <a:xfrm>
            <a:off x="186021" y="1044536"/>
            <a:ext cx="10518491" cy="126188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b="1" dirty="0">
                <a:latin typeface="Arial"/>
                <a:cs typeface="Arial"/>
              </a:rPr>
              <a:t>Спасибо за внимание!</a:t>
            </a:r>
          </a:p>
          <a:p>
            <a:pPr algn="l">
              <a:defRPr/>
            </a:pPr>
            <a:r>
              <a:rPr lang="ru-RU" sz="2800" b="1" dirty="0">
                <a:solidFill>
                  <a:srgbClr val="FBA918"/>
                </a:solidFill>
                <a:latin typeface="Arial"/>
                <a:cs typeface="Arial"/>
              </a:rPr>
              <a:t>Остались ли вопросы?</a:t>
            </a:r>
            <a:endParaRPr sz="2800" b="1" dirty="0">
              <a:solidFill>
                <a:srgbClr val="FBA918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Цель и краткая суть проекта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1867279561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7018" y="332655"/>
            <a:ext cx="3164243" cy="633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21092-41D6-BD9A-27FE-24F581421C6D}"/>
              </a:ext>
            </a:extLst>
          </p:cNvPr>
          <p:cNvSpPr txBox="1"/>
          <p:nvPr/>
        </p:nvSpPr>
        <p:spPr>
          <a:xfrm>
            <a:off x="263352" y="1124744"/>
            <a:ext cx="111612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BA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ОНЛАЙН-ЭКОСИСТЕМА.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то, что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мастеров и покупателей для развития культуры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интерьере,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популяризирует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потребление и превращение вторичных материалов в уникальные предметы декора. </a:t>
            </a:r>
          </a:p>
          <a:p>
            <a:endParaRPr lang="ru-RU" sz="2000" b="1" dirty="0">
              <a:solidFill>
                <a:srgbClr val="FBA9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BA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ОБЪЕДИНЯЕМ В ОДНОМ ПРОСТРАНСТВЕ: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единомышленников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(блоги, лайфхаки по переработке, карта сбора вторсырья, челленджи).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 для продажи готовых интерьерных вещей, созданных минимум на 70% из вторичных материалов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обязательной модерацией).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 знаний и обмена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(бесплатная передача материалов, мастер-классы).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Монетизация строится через комиссию с продаж, премиум-аккаунты для мастеров и платный обучающий контент. </a:t>
            </a:r>
          </a:p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нишевая площадка для тех, кто ищет уникальный «зеленый» декор и хочет дать вещам вторую жизнь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Целевые потребительские сегменты</a:t>
            </a:r>
            <a:br>
              <a:rPr lang="ru-RU" sz="3600" b="1">
                <a:latin typeface="Arial"/>
                <a:cs typeface="Arial"/>
              </a:rPr>
            </a:br>
            <a:r>
              <a:rPr lang="ru-RU" sz="3600" b="1">
                <a:latin typeface="Arial"/>
                <a:cs typeface="Arial"/>
              </a:rPr>
              <a:t>Проблемы, которые решает проект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383646609" name="Рисунок 3836466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8"/>
            <a:ext cx="1148450" cy="751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EE6712-DF48-2515-DDDB-AD157BBA7465}"/>
              </a:ext>
            </a:extLst>
          </p:cNvPr>
          <p:cNvSpPr txBox="1"/>
          <p:nvPr/>
        </p:nvSpPr>
        <p:spPr>
          <a:xfrm>
            <a:off x="258146" y="1626775"/>
            <a:ext cx="526179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дизайнеры и декораторы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Хобби-мастера и микропредприниматели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Zero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экологисты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творческих вузов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Покупатели (Потребители готовой продукции)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Бизнес-клиенты (B2B)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Дачники и садоводы</a:t>
            </a:r>
            <a:endParaRPr lang="ru-RU" dirty="0"/>
          </a:p>
          <a:p>
            <a:r>
              <a:rPr lang="ru-RU" dirty="0"/>
              <a:t>   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ABCF59E-7520-814D-669C-AC60344BE24A}"/>
              </a:ext>
            </a:extLst>
          </p:cNvPr>
          <p:cNvCxnSpPr>
            <a:cxnSpLocks/>
          </p:cNvCxnSpPr>
          <p:nvPr/>
        </p:nvCxnSpPr>
        <p:spPr>
          <a:xfrm>
            <a:off x="5663952" y="1532981"/>
            <a:ext cx="0" cy="4848347"/>
          </a:xfrm>
          <a:prstGeom prst="line">
            <a:avLst/>
          </a:prstGeom>
          <a:ln w="38100">
            <a:solidFill>
              <a:srgbClr val="FBA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66A321-3FCB-0115-A023-0A0BC92EF490}"/>
              </a:ext>
            </a:extLst>
          </p:cNvPr>
          <p:cNvSpPr txBox="1"/>
          <p:nvPr/>
        </p:nvSpPr>
        <p:spPr>
          <a:xfrm>
            <a:off x="5908395" y="1626775"/>
            <a:ext cx="5472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материалов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профессионального признания и аудитории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сбыта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знаний и вдохновения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Однотипность интерьеров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цены на авторский декор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поиска мастеров нужного профиля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планеты отходами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потребление природных ресурсов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335360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 dirty="0">
                <a:latin typeface="Arial"/>
                <a:cs typeface="Arial"/>
              </a:rPr>
              <a:t>Финансовая модель</a:t>
            </a:r>
            <a:br>
              <a:rPr lang="ru-RU" sz="3600" b="1" dirty="0">
                <a:latin typeface="Arial"/>
                <a:cs typeface="Arial"/>
              </a:rPr>
            </a:br>
            <a:endParaRPr sz="3600" b="1" dirty="0">
              <a:latin typeface="Arial"/>
              <a:cs typeface="Arial"/>
            </a:endParaRPr>
          </a:p>
        </p:txBody>
      </p:sp>
      <p:pic>
        <p:nvPicPr>
          <p:cNvPr id="1976920646" name="Рисунок 19769206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3497D6-C084-0B4C-1112-2CA8ABA01E64}"/>
              </a:ext>
            </a:extLst>
          </p:cNvPr>
          <p:cNvSpPr txBox="1"/>
          <p:nvPr/>
        </p:nvSpPr>
        <p:spPr>
          <a:xfrm>
            <a:off x="1343472" y="932818"/>
            <a:ext cx="9073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BA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разработку и запуск (первоначальные инвестиции)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FD29409-9CDE-ACED-0A0C-6A0DE75B3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38090"/>
              </p:ext>
            </p:extLst>
          </p:nvPr>
        </p:nvGraphicFramePr>
        <p:xfrm>
          <a:off x="551384" y="1394987"/>
          <a:ext cx="1048207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507">
                  <a:extLst>
                    <a:ext uri="{9D8B030D-6E8A-4147-A177-3AD203B41FA5}">
                      <a16:colId xmlns:a16="http://schemas.microsoft.com/office/drawing/2014/main" val="1723536861"/>
                    </a:ext>
                  </a:extLst>
                </a:gridCol>
                <a:gridCol w="2656523">
                  <a:extLst>
                    <a:ext uri="{9D8B030D-6E8A-4147-A177-3AD203B41FA5}">
                      <a16:colId xmlns:a16="http://schemas.microsoft.com/office/drawing/2014/main" val="3377801627"/>
                    </a:ext>
                  </a:extLst>
                </a:gridCol>
                <a:gridCol w="2656523">
                  <a:extLst>
                    <a:ext uri="{9D8B030D-6E8A-4147-A177-3AD203B41FA5}">
                      <a16:colId xmlns:a16="http://schemas.microsoft.com/office/drawing/2014/main" val="3286115847"/>
                    </a:ext>
                  </a:extLst>
                </a:gridCol>
                <a:gridCol w="2656523">
                  <a:extLst>
                    <a:ext uri="{9D8B030D-6E8A-4147-A177-3AD203B41FA5}">
                      <a16:colId xmlns:a16="http://schemas.microsoft.com/office/drawing/2014/main" val="3412217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Направление</a:t>
                      </a: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Статья расходов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Стоимость (₽)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Примечания</a:t>
                      </a:r>
                    </a:p>
                  </a:txBody>
                  <a:tcPr marL="101600" marR="101600" marT="63500" marB="63500" anchor="ctr"/>
                </a:tc>
                <a:extLst>
                  <a:ext uri="{0D108BD9-81ED-4DB2-BD59-A6C34878D82A}">
                    <a16:rowId xmlns:a16="http://schemas.microsoft.com/office/drawing/2014/main" val="1042595884"/>
                  </a:ext>
                </a:extLst>
              </a:tr>
              <a:tr h="549873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Разработка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Разработка платформы (веб-сайт + моб. приложение)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1 200 000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MVP: лента, профили, маркетплейс, платежи.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357680935"/>
                  </a:ext>
                </a:extLst>
              </a:tr>
              <a:tr h="549873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Разработка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Дизайн и </a:t>
                      </a:r>
                      <a:r>
                        <a:rPr lang="af-ZA" b="0">
                          <a:effectLst/>
                          <a:latin typeface="quote-cjk-patch"/>
                        </a:rPr>
                        <a:t>UX/UI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250 000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Адаптив, прототипы, фирменный стиль.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00244979"/>
                  </a:ext>
                </a:extLst>
              </a:tr>
              <a:tr h="549873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Организационные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Юридическое оформление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70 000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 dirty="0">
                          <a:effectLst/>
                          <a:latin typeface="quote-cjk-patch"/>
                        </a:rPr>
                        <a:t>Регистрация ООО/ИП, сервер на 1 год.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633304384"/>
                  </a:ext>
                </a:extLst>
              </a:tr>
              <a:tr h="30690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Маркетинг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Маркетинговый бюджет на старт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300 000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Таргет, блогеры, контекст.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4000220942"/>
                  </a:ext>
                </a:extLst>
              </a:tr>
              <a:tr h="428389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Инфраструктура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Оборудование и софт (для команды)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150 000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Ноутбуки, </a:t>
                      </a:r>
                      <a:r>
                        <a:rPr lang="af-ZA" b="0">
                          <a:effectLst/>
                          <a:latin typeface="quote-cjk-patch"/>
                        </a:rPr>
                        <a:t>CRM, </a:t>
                      </a:r>
                      <a:r>
                        <a:rPr lang="ru-RU" b="0">
                          <a:effectLst/>
                          <a:latin typeface="quote-cjk-patch"/>
                        </a:rPr>
                        <a:t>бухгалтерия.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1052812972"/>
                  </a:ext>
                </a:extLst>
              </a:tr>
              <a:tr h="30690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 dirty="0">
                          <a:effectLst/>
                          <a:latin typeface="quote-cjk-patch"/>
                        </a:rPr>
                        <a:t>Резерв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Непредвиденные расходы (10%)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197 000</a:t>
                      </a: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0">
                          <a:effectLst/>
                          <a:latin typeface="quote-cjk-patch"/>
                        </a:rPr>
                        <a:t>Резерв на случай форс-мажоров.</a:t>
                      </a: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374805539"/>
                  </a:ext>
                </a:extLst>
              </a:tr>
              <a:tr h="428389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ИТОГО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Общие инвестиции на запуск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>
                          <a:effectLst/>
                          <a:latin typeface="quote-cjk-patch"/>
                        </a:rPr>
                        <a:t>~2 167 000 ₽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01600" marR="1016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b="1" dirty="0">
                          <a:effectLst/>
                          <a:latin typeface="quote-cjk-patch"/>
                        </a:rPr>
                        <a:t>Стоимость выхода на рынок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01600" marT="63500" marB="63500" anchor="ctr"/>
                </a:tc>
                <a:extLst>
                  <a:ext uri="{0D108BD9-81ED-4DB2-BD59-A6C34878D82A}">
                    <a16:rowId xmlns:a16="http://schemas.microsoft.com/office/drawing/2014/main" val="37769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95F4165-F282-FF7A-6C9F-305E1C0BEFF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32" y="188640"/>
            <a:ext cx="10985503" cy="318491"/>
          </a:xfrm>
        </p:spPr>
        <p:txBody>
          <a:bodyPr/>
          <a:lstStyle/>
          <a:p>
            <a:r>
              <a:rPr lang="ru-RU" sz="3600" dirty="0">
                <a:solidFill>
                  <a:srgbClr val="8E0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B4C9E1-512F-8262-E689-4989F34FCD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3352" y="764704"/>
            <a:ext cx="10985501" cy="95250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BA918"/>
                </a:solidFill>
              </a:rPr>
              <a:t>Прогноз выручки (поквартально)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EA4FF5C-F8B8-028C-BFB5-7F37D51B1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2369"/>
              </p:ext>
            </p:extLst>
          </p:nvPr>
        </p:nvGraphicFramePr>
        <p:xfrm>
          <a:off x="263351" y="1412776"/>
          <a:ext cx="1098550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3558698424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768337109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3881967799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1641310549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445405826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984127433"/>
                    </a:ext>
                  </a:extLst>
                </a:gridCol>
              </a:tblGrid>
              <a:tr h="302605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quote-cjk-patch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3к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4к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Итого за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60199"/>
                  </a:ext>
                </a:extLst>
              </a:tr>
              <a:tr h="5855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Оборот маркетплейса (</a:t>
                      </a:r>
                      <a:r>
                        <a:rPr lang="en-US" b="1" dirty="0"/>
                        <a:t>GMV), </a:t>
                      </a:r>
                      <a:r>
                        <a:rPr lang="ru-RU" b="1" dirty="0" err="1"/>
                        <a:t>Руб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89955"/>
                  </a:ext>
                </a:extLst>
              </a:tr>
              <a:tr h="30260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Комиссия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4875"/>
                  </a:ext>
                </a:extLst>
              </a:tr>
              <a:tr h="40987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Кол-во премиум аккаунтов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260500"/>
                  </a:ext>
                </a:extLst>
              </a:tr>
              <a:tr h="5855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Доход от премиум (500руб/</a:t>
                      </a:r>
                      <a:r>
                        <a:rPr lang="ru-RU" b="1" dirty="0" err="1"/>
                        <a:t>мес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975000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61171"/>
                  </a:ext>
                </a:extLst>
              </a:tr>
              <a:tr h="5855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Платные МК (кол-во покупок)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774150"/>
                  </a:ext>
                </a:extLst>
              </a:tr>
              <a:tr h="40987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Доход от МК (300руб*20%)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387834"/>
                  </a:ext>
                </a:extLst>
              </a:tr>
              <a:tr h="30260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 выручка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1867000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9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4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1121FE8-AC60-2437-D1E7-07814E4BC6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-34902" y="729538"/>
            <a:ext cx="10985503" cy="31849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A918"/>
                </a:solidFill>
              </a:rPr>
              <a:t>Ключевые ежемесячные расходы</a:t>
            </a:r>
          </a:p>
          <a:p>
            <a:pPr algn="ctr"/>
            <a:r>
              <a:rPr lang="ru-RU" sz="2800" dirty="0">
                <a:solidFill>
                  <a:srgbClr val="FBA918"/>
                </a:solidFill>
              </a:rPr>
              <a:t>(Постоянные расходы)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6E32E9-EE02-B5EB-D04B-08A1E80178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8295"/>
            <a:ext cx="10985501" cy="952501"/>
          </a:xfrm>
        </p:spPr>
        <p:txBody>
          <a:bodyPr/>
          <a:lstStyle/>
          <a:p>
            <a:r>
              <a:rPr lang="ru-RU" sz="3600" dirty="0">
                <a:solidFill>
                  <a:srgbClr val="8E0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BCCCFDE-67D0-D2B5-2549-7F5559C78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063"/>
              </p:ext>
            </p:extLst>
          </p:nvPr>
        </p:nvGraphicFramePr>
        <p:xfrm>
          <a:off x="191344" y="1709272"/>
          <a:ext cx="11161239" cy="478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413">
                  <a:extLst>
                    <a:ext uri="{9D8B030D-6E8A-4147-A177-3AD203B41FA5}">
                      <a16:colId xmlns:a16="http://schemas.microsoft.com/office/drawing/2014/main" val="3069482966"/>
                    </a:ext>
                  </a:extLst>
                </a:gridCol>
                <a:gridCol w="3720413">
                  <a:extLst>
                    <a:ext uri="{9D8B030D-6E8A-4147-A177-3AD203B41FA5}">
                      <a16:colId xmlns:a16="http://schemas.microsoft.com/office/drawing/2014/main" val="3621782361"/>
                    </a:ext>
                  </a:extLst>
                </a:gridCol>
                <a:gridCol w="3720413">
                  <a:extLst>
                    <a:ext uri="{9D8B030D-6E8A-4147-A177-3AD203B41FA5}">
                      <a16:colId xmlns:a16="http://schemas.microsoft.com/office/drawing/2014/main" val="2506298575"/>
                    </a:ext>
                  </a:extLst>
                </a:gridCol>
              </a:tblGrid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Статья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Сумма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/</a:t>
                      </a:r>
                      <a:r>
                        <a:rPr lang="ru-RU" b="0" dirty="0" err="1"/>
                        <a:t>мес</a:t>
                      </a:r>
                      <a:r>
                        <a:rPr lang="ru-RU" b="0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70406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Зарплата команды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Админ, модератор, контент-менеджер, маркетолог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69840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Серверы и техподдержка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Хостинг, облачные сервисы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404114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Продвижение и реклама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 минимум для поддержания трафика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90678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Бухгалтерия (аутсорсинг)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Ведение отчётности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72970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Офис/коворкинг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 на рабочее пространство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89620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Другие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Интернет, связь, платный софт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12401"/>
                  </a:ext>
                </a:extLst>
              </a:tr>
              <a:tr h="58400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 постоянные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~355000 </a:t>
                      </a:r>
                      <a:r>
                        <a:rPr lang="ru-RU" dirty="0" err="1"/>
                        <a:t>руб</a:t>
                      </a:r>
                      <a:r>
                        <a:rPr lang="ru-RU" dirty="0"/>
                        <a:t>/</a:t>
                      </a:r>
                      <a:r>
                        <a:rPr lang="ru-RU" dirty="0" err="1"/>
                        <a:t>мес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14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1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339D933-7CC2-B8FB-5E8D-B2059C66EA7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1344" y="767336"/>
            <a:ext cx="10985503" cy="31849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A918"/>
                </a:solidFill>
              </a:rPr>
              <a:t>(Переменные расходы)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15E4EC-C5CC-522E-C0F2-411598E713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133326"/>
            <a:ext cx="10985501" cy="952501"/>
          </a:xfrm>
        </p:spPr>
        <p:txBody>
          <a:bodyPr/>
          <a:lstStyle/>
          <a:p>
            <a:r>
              <a:rPr lang="ru-RU" sz="3600" dirty="0">
                <a:solidFill>
                  <a:srgbClr val="8E01FF"/>
                </a:solidFill>
              </a:rPr>
              <a:t>Финансовая модель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A3C8008-EC6E-D210-4B0A-5BDD8894C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12325"/>
              </p:ext>
            </p:extLst>
          </p:nvPr>
        </p:nvGraphicFramePr>
        <p:xfrm>
          <a:off x="407368" y="1556792"/>
          <a:ext cx="10578132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044">
                  <a:extLst>
                    <a:ext uri="{9D8B030D-6E8A-4147-A177-3AD203B41FA5}">
                      <a16:colId xmlns:a16="http://schemas.microsoft.com/office/drawing/2014/main" val="2248087180"/>
                    </a:ext>
                  </a:extLst>
                </a:gridCol>
                <a:gridCol w="3526044">
                  <a:extLst>
                    <a:ext uri="{9D8B030D-6E8A-4147-A177-3AD203B41FA5}">
                      <a16:colId xmlns:a16="http://schemas.microsoft.com/office/drawing/2014/main" val="3222319747"/>
                    </a:ext>
                  </a:extLst>
                </a:gridCol>
                <a:gridCol w="3526044">
                  <a:extLst>
                    <a:ext uri="{9D8B030D-6E8A-4147-A177-3AD203B41FA5}">
                      <a16:colId xmlns:a16="http://schemas.microsoft.com/office/drawing/2014/main" val="2491517935"/>
                    </a:ext>
                  </a:extLst>
                </a:gridCol>
              </a:tblGrid>
              <a:tr h="676013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Статья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Средняя оценка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18609"/>
                  </a:ext>
                </a:extLst>
              </a:tr>
              <a:tr h="116681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Транзакционные издержки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2-3% </a:t>
                      </a:r>
                      <a:r>
                        <a:rPr lang="ru-RU" dirty="0"/>
                        <a:t>от оборота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Эквайринг и платёжные шлюзы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58356"/>
                  </a:ext>
                </a:extLst>
              </a:tr>
              <a:tr h="116681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Бонусы и лояльность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1-2% от оборота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Кэшбек мастерам, платёжные акции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760032"/>
                  </a:ext>
                </a:extLst>
              </a:tr>
              <a:tr h="116681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Доп. маркетинг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 от выручки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Переменная плата за </a:t>
                      </a:r>
                      <a:r>
                        <a:rPr lang="ru-RU" dirty="0" err="1"/>
                        <a:t>лиды</a:t>
                      </a:r>
                      <a:r>
                        <a:rPr lang="ru-RU" dirty="0"/>
                        <a:t> (регулируемая)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85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37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643E611-FE80-FC28-AB8D-9734DFF5539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798935"/>
            <a:ext cx="10985503" cy="31849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A918"/>
                </a:solidFill>
              </a:rPr>
              <a:t>Потенциальная прибыль за год (оценка</a:t>
            </a:r>
            <a:r>
              <a:rPr lang="ru-RU" dirty="0"/>
              <a:t>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33695E-F54C-9C27-F120-DD805FEAA4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680"/>
            <a:ext cx="10985501" cy="952501"/>
          </a:xfrm>
        </p:spPr>
        <p:txBody>
          <a:bodyPr/>
          <a:lstStyle/>
          <a:p>
            <a:r>
              <a:rPr lang="ru-RU" sz="3600" dirty="0">
                <a:solidFill>
                  <a:srgbClr val="8E01FF"/>
                </a:solidFill>
              </a:rPr>
              <a:t>Финансовая модель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7A3E415-AA64-89EF-16C4-1077630E2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53196"/>
              </p:ext>
            </p:extLst>
          </p:nvPr>
        </p:nvGraphicFramePr>
        <p:xfrm>
          <a:off x="623391" y="2256081"/>
          <a:ext cx="10362110" cy="251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422">
                  <a:extLst>
                    <a:ext uri="{9D8B030D-6E8A-4147-A177-3AD203B41FA5}">
                      <a16:colId xmlns:a16="http://schemas.microsoft.com/office/drawing/2014/main" val="176038031"/>
                    </a:ext>
                  </a:extLst>
                </a:gridCol>
                <a:gridCol w="2072422">
                  <a:extLst>
                    <a:ext uri="{9D8B030D-6E8A-4147-A177-3AD203B41FA5}">
                      <a16:colId xmlns:a16="http://schemas.microsoft.com/office/drawing/2014/main" val="3949938551"/>
                    </a:ext>
                  </a:extLst>
                </a:gridCol>
                <a:gridCol w="2072422">
                  <a:extLst>
                    <a:ext uri="{9D8B030D-6E8A-4147-A177-3AD203B41FA5}">
                      <a16:colId xmlns:a16="http://schemas.microsoft.com/office/drawing/2014/main" val="2869386387"/>
                    </a:ext>
                  </a:extLst>
                </a:gridCol>
                <a:gridCol w="2072422">
                  <a:extLst>
                    <a:ext uri="{9D8B030D-6E8A-4147-A177-3AD203B41FA5}">
                      <a16:colId xmlns:a16="http://schemas.microsoft.com/office/drawing/2014/main" val="3140715106"/>
                    </a:ext>
                  </a:extLst>
                </a:gridCol>
                <a:gridCol w="2072422">
                  <a:extLst>
                    <a:ext uri="{9D8B030D-6E8A-4147-A177-3AD203B41FA5}">
                      <a16:colId xmlns:a16="http://schemas.microsoft.com/office/drawing/2014/main" val="3799533500"/>
                    </a:ext>
                  </a:extLst>
                </a:gridCol>
              </a:tblGrid>
              <a:tr h="554874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Сценарий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Выручка за год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Постоянные расходы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Переменные расходы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Чистая прибыль/убыток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914077"/>
                  </a:ext>
                </a:extLst>
              </a:tr>
              <a:tr h="957727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Пессимистичный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4260000 (355000*12)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21000 (3% от 700000 </a:t>
                      </a:r>
                      <a:r>
                        <a:rPr lang="en-US" dirty="0"/>
                        <a:t>GVM)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 -3819000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67020"/>
                  </a:ext>
                </a:extLst>
              </a:tr>
              <a:tr h="55487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Позитивный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1867000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4260000 (355000*12)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70000 (3% от 2600000)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</a:t>
                      </a:r>
                      <a:r>
                        <a:rPr lang="ru-RU" dirty="0"/>
                        <a:t> -2463000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D661E8C-1731-E4BF-AE35-EE4A7F07AD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-24138" y="973259"/>
            <a:ext cx="10985503" cy="31849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BA918"/>
                </a:solidFill>
              </a:rPr>
              <a:t>Оценка второго года работы (прогноз)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816C7-D739-7848-5556-8B8178E52D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36" y="0"/>
            <a:ext cx="10985501" cy="952501"/>
          </a:xfrm>
        </p:spPr>
        <p:txBody>
          <a:bodyPr/>
          <a:lstStyle/>
          <a:p>
            <a:r>
              <a:rPr lang="ru-RU" sz="3600" dirty="0">
                <a:solidFill>
                  <a:srgbClr val="8E01FF"/>
                </a:solidFill>
              </a:rPr>
              <a:t>Финансовая модель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9D52271-0C3B-5C0A-9228-85A4D63D5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53532"/>
              </p:ext>
            </p:extLst>
          </p:nvPr>
        </p:nvGraphicFramePr>
        <p:xfrm>
          <a:off x="1847528" y="1916832"/>
          <a:ext cx="8128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93182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60453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99965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03831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Показатель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Среднемесячный показатель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Итого за год (</a:t>
                      </a:r>
                      <a:r>
                        <a:rPr lang="ru-RU" b="0" dirty="0" err="1"/>
                        <a:t>руб</a:t>
                      </a:r>
                      <a:r>
                        <a:rPr lang="ru-RU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Примечания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73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GVM </a:t>
                      </a:r>
                      <a:r>
                        <a:rPr lang="ru-RU" b="1" dirty="0"/>
                        <a:t>маркетплейса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4000000 - 6000000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48000000 - 72000000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Требуемый оборот для убыточности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4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Выручка (комиссия 7% + </a:t>
                      </a:r>
                      <a:r>
                        <a:rPr lang="ru-RU" b="1" dirty="0" err="1"/>
                        <a:t>доп.доходы</a:t>
                      </a:r>
                      <a:r>
                        <a:rPr lang="ru-RU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6000000 - 8400000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4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Постоянные расходы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0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Переменные расходы (3-5%)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120000-300000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5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1440000000 - 3600000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01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Чистая прибыль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150000-350000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1800000 - 4200000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13839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 этап</Template>
  <TotalTime>259</TotalTime>
  <Words>838</Words>
  <Application>Microsoft Office PowerPoint</Application>
  <DocSecurity>0</DocSecurity>
  <PresentationFormat>Широкоэкранный</PresentationFormat>
  <Paragraphs>245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Gilroy</vt:lpstr>
      <vt:lpstr>quote-cjk-patch</vt:lpstr>
      <vt:lpstr>Calibri Light</vt:lpstr>
      <vt:lpstr>Arial</vt:lpstr>
      <vt:lpstr>Times New Roman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для связи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maska0412@outlook.com</cp:lastModifiedBy>
  <cp:revision>21</cp:revision>
  <dcterms:created xsi:type="dcterms:W3CDTF">2024-09-05T17:14:08Z</dcterms:created>
  <dcterms:modified xsi:type="dcterms:W3CDTF">2026-03-07T19:59:56Z</dcterms:modified>
  <cp:category/>
  <dc:identifier/>
  <cp:contentStatus/>
  <dc:language/>
  <cp:version/>
</cp:coreProperties>
</file>