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0" r:id="rId3"/>
  </p:sldMasterIdLst>
  <p:notesMasterIdLst>
    <p:notesMasterId r:id="rId5"/>
  </p:notesMasterIdLst>
  <p:sldIdLst>
    <p:sldId id="270" r:id="rId4"/>
    <p:sldId id="292" r:id="rId6"/>
    <p:sldId id="291" r:id="rId7"/>
    <p:sldId id="275" r:id="rId8"/>
    <p:sldId id="315" r:id="rId9"/>
    <p:sldId id="267" r:id="rId10"/>
    <p:sldId id="306" r:id="rId11"/>
    <p:sldId id="316" r:id="rId1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 showGuides="1">
      <p:cViewPr varScale="1">
        <p:scale>
          <a:sx n="115" d="100"/>
          <a:sy n="115" d="100"/>
        </p:scale>
        <p:origin x="280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</a:fld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4.png"/><Relationship Id="rId7" Type="http://schemas.openxmlformats.org/officeDocument/2006/relationships/hyperlink" Target="http://www.psu.ru/" TargetMode="External"/><Relationship Id="rId6" Type="http://schemas.openxmlformats.org/officeDocument/2006/relationships/image" Target="../media/image3.png"/><Relationship Id="rId5" Type="http://schemas.openxmlformats.org/officeDocument/2006/relationships/hyperlink" Target="https://guildstartup.ru/" TargetMode="External"/><Relationship Id="rId4" Type="http://schemas.openxmlformats.org/officeDocument/2006/relationships/image" Target="../media/image2.png"/><Relationship Id="rId3" Type="http://schemas.openxmlformats.org/officeDocument/2006/relationships/hyperlink" Target="https://univertechpred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/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8" name="Прямоугольник 10"/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9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1" name="Квадрат"/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5"/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>
            <a:fillRect/>
          </a:stretch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7"/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/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59690" y="1938020"/>
            <a:ext cx="5748655" cy="227139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8F00FF"/>
                </a:solidFill>
              </a:rPr>
              <a:t>Производство грибов шампиньонов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2063750" y="6381720"/>
            <a:ext cx="3995936" cy="475034"/>
          </a:xfrm>
        </p:spPr>
        <p:txBody>
          <a:bodyPr/>
          <a:lstStyle/>
          <a:p>
            <a:r>
              <a:rPr lang="ru-RU" sz="1800" dirty="0">
                <a:solidFill>
                  <a:schemeClr val="tx1"/>
                </a:solidFill>
              </a:rPr>
              <a:t>г.Пермь 2023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486410" y="2172335"/>
            <a:ext cx="6941185" cy="398081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Компания: Грибоедовъ</a:t>
            </a:r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Помогаем клиентам типа: частные лица, работники общепита</a:t>
            </a:r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 ситуации:  нехватки сезонных грибов и желания приготовить грибные блюда</a:t>
            </a:r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Решать проблему: быстрого приобретения грибов в черте города </a:t>
            </a:r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 panose="020B0604020202020204"/>
                <a:cs typeface="Arial" panose="020B0604020202020204"/>
              </a:rPr>
              <a:t>Какую и чью (какого типа потребителей) проблему решает:</a:t>
            </a:r>
            <a:endParaRPr lang="ru-RU" sz="2000" dirty="0"/>
          </a:p>
        </p:txBody>
      </p:sp>
      <p:pic>
        <p:nvPicPr>
          <p:cNvPr id="2" name="image1.jpg"/>
          <p:cNvPicPr preferRelativeResize="0"/>
          <p:nvPr/>
        </p:nvPicPr>
        <p:blipFill>
          <a:blip r:embed="rId1"/>
          <a:srcRect/>
          <a:stretch>
            <a:fillRect/>
          </a:stretch>
        </p:blipFill>
        <p:spPr>
          <a:xfrm>
            <a:off x="7732395" y="1988820"/>
            <a:ext cx="4182110" cy="36963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506095" y="2385060"/>
            <a:ext cx="11457940" cy="27031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заключается в создании фермы по выращиванию грибов-шампиньонов в ангарных условиях и последующая фасовка, оптовая и розничная продажа. Так как в Пермском крае нет предприятий по производству шампиньонов, эта ферма будет ближайшим источников свежих грибов в г. Пермь, за счет чего спрос будет всегда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предусматривает собой организацию площадки по выращиванию, поиск и дальнейшее сотрудничество с готовым бизнесом, методом продажи грибов, включает в себя рестораны, оптовые базы и предприятия, которые занимаются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пеработкой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товара.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486684" y="1561521"/>
            <a:ext cx="884967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 panose="020B0604020202020204"/>
                <a:cs typeface="Arial" panose="020B0604020202020204"/>
              </a:rPr>
              <a:t>Какая технология / услуга / продукт будет продаваться: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9140" y="1117600"/>
            <a:ext cx="10842625" cy="1581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ru-RU" b="1" dirty="0"/>
              <a:t>Потребительские сегменты </a:t>
            </a:r>
            <a:r>
              <a:rPr lang="ru-RU" sz="1800" b="1" dirty="0"/>
              <a:t>(объем, динамика, потенциал)</a:t>
            </a:r>
            <a:endParaRPr lang="ru-RU" sz="1800" b="1" dirty="0"/>
          </a:p>
          <a:p>
            <a:pPr algn="just"/>
            <a:r>
              <a:rPr lang="ru-RU" dirty="0"/>
              <a:t>Н</a:t>
            </a:r>
            <a:r>
              <a:rPr lang="ru-RU" dirty="0" smtClean="0"/>
              <a:t>а </a:t>
            </a:r>
            <a:r>
              <a:rPr lang="ru-RU" dirty="0"/>
              <a:t>основе анализа </a:t>
            </a:r>
            <a:r>
              <a:rPr lang="ru-RU" dirty="0" smtClean="0"/>
              <a:t>рынка, </a:t>
            </a:r>
            <a:r>
              <a:rPr lang="ru-RU" dirty="0"/>
              <a:t>можем заявить, что наш проект достаточно </a:t>
            </a:r>
            <a:r>
              <a:rPr lang="ru-RU" dirty="0" smtClean="0"/>
              <a:t>конкурентоспособен. </a:t>
            </a:r>
            <a:r>
              <a:rPr lang="ru-RU" dirty="0"/>
              <a:t>Д</a:t>
            </a:r>
            <a:r>
              <a:rPr lang="ru-RU" dirty="0" smtClean="0"/>
              <a:t>ля </a:t>
            </a:r>
            <a:r>
              <a:rPr lang="ru-RU" dirty="0"/>
              <a:t>уже существующих организаций и предприятий, можем </a:t>
            </a:r>
            <a:r>
              <a:rPr lang="ru-RU" dirty="0" smtClean="0"/>
              <a:t>уверенно сказать, </a:t>
            </a:r>
            <a:r>
              <a:rPr lang="ru-RU" dirty="0"/>
              <a:t>что наши будущие клиенты не смогут устоять перед привлекательной ценой и наивысшему качеству нашей продукции</a:t>
            </a:r>
            <a:r>
              <a:rPr lang="ru-RU" dirty="0" smtClean="0"/>
              <a:t>. С каждым днем мы будем наращивать оборот и повышать спрос.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2993390"/>
            <a:ext cx="10371455" cy="13989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ru-RU" b="1" dirty="0" smtClean="0"/>
              <a:t>Проблемы </a:t>
            </a:r>
            <a:endParaRPr lang="ru-RU" b="1" dirty="0" smtClean="0"/>
          </a:p>
          <a:p>
            <a:pPr algn="just"/>
            <a:r>
              <a:rPr lang="ru-RU" dirty="0" smtClean="0"/>
              <a:t>Для реализации проекта необходимо набрать клиентскую базу(требуется время и деньги).</a:t>
            </a:r>
            <a:endParaRPr lang="ru-RU" dirty="0" smtClean="0"/>
          </a:p>
          <a:p>
            <a:pPr algn="just"/>
            <a:r>
              <a:rPr lang="ru-RU" dirty="0" smtClean="0"/>
              <a:t>Нежелание клиента менять поставщика.</a:t>
            </a:r>
            <a:endParaRPr lang="ru-RU" dirty="0" smtClean="0"/>
          </a:p>
          <a:p>
            <a:pPr algn="just"/>
            <a:r>
              <a:rPr lang="ru-RU" dirty="0" smtClean="0"/>
              <a:t>Поставка в соседние области и края из-за долгой доставки и низких сроков хранения свежих грибов.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8660" y="4869180"/>
            <a:ext cx="10734675" cy="160083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ru-RU" b="1" dirty="0"/>
              <a:t>Уникальное ценностное предложение</a:t>
            </a:r>
            <a:endParaRPr lang="ru-RU" b="1" dirty="0"/>
          </a:p>
          <a:p>
            <a:pPr algn="just"/>
            <a:endParaRPr lang="ru-RU" b="1" dirty="0"/>
          </a:p>
          <a:p>
            <a:pPr algn="just"/>
            <a:r>
              <a:rPr lang="ru-RU" dirty="0"/>
              <a:t>Экологическая чистота продукции и отсутствие химикатов в производстве грибов шампиньонов, </a:t>
            </a:r>
            <a:endParaRPr lang="ru-RU" dirty="0"/>
          </a:p>
          <a:p>
            <a:pPr algn="just"/>
            <a:r>
              <a:rPr lang="ru-RU" dirty="0"/>
              <a:t>качество и время доставки, ближайший источник свежих грибов в городе.</a:t>
            </a:r>
            <a:endParaRPr lang="ru-RU" dirty="0"/>
          </a:p>
        </p:txBody>
      </p:sp>
      <p:sp>
        <p:nvSpPr>
          <p:cNvPr id="9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730885"/>
            <a:ext cx="10515600" cy="77470"/>
          </a:xfrm>
        </p:spPr>
        <p:txBody>
          <a:bodyPr/>
          <a:lstStyle/>
          <a:p>
            <a:endParaRPr lang="ru-RU" alt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7080" y="2853055"/>
            <a:ext cx="10436860" cy="14351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b="1" dirty="0"/>
              <a:t>Анализ конкурентов</a:t>
            </a:r>
            <a:endParaRPr lang="ru-RU" b="1" dirty="0"/>
          </a:p>
          <a:p>
            <a:pPr algn="just"/>
            <a:r>
              <a:rPr lang="ru-RU" dirty="0"/>
              <a:t>Одним из главных преимуществ для нас является расположение относительно конкурентов, так как на ближайшей территории, в пределах Пермского края они отсутствуют, клиентам будет выгодно покупать именно наш товар, для сохранения свежести продукта и его свойств.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23900" y="4460240"/>
            <a:ext cx="11104245" cy="18529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b="1" dirty="0"/>
              <a:t>Конкурентные преимущества</a:t>
            </a:r>
            <a:endParaRPr lang="ru-RU" b="1" dirty="0"/>
          </a:p>
          <a:p>
            <a:endParaRPr lang="ru-RU" b="1" dirty="0"/>
          </a:p>
          <a:p>
            <a:pPr algn="just"/>
            <a:r>
              <a:rPr lang="ru-RU" dirty="0"/>
              <a:t>Наша кампания выглядит привлекательно для клиентов Перми и Пермского края в связи с быстрой доставкой, </a:t>
            </a:r>
            <a:endParaRPr lang="ru-RU" dirty="0"/>
          </a:p>
          <a:p>
            <a:pPr algn="just"/>
            <a:r>
              <a:rPr lang="ru-RU" dirty="0"/>
              <a:t>а также для других регионов страны и приемлимой стоимостью продукции(шампиньонов), с гарантией качества.</a:t>
            </a:r>
            <a:endParaRPr lang="ru-RU" dirty="0"/>
          </a:p>
        </p:txBody>
      </p:sp>
      <p:sp>
        <p:nvSpPr>
          <p:cNvPr id="7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7075" y="1377315"/>
            <a:ext cx="11345545" cy="1348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b="1" dirty="0"/>
              <a:t>Аналоги</a:t>
            </a:r>
            <a:endParaRPr lang="ru-RU" b="1" dirty="0"/>
          </a:p>
          <a:p>
            <a:r>
              <a:rPr lang="ru-RU" dirty="0"/>
              <a:t>ЕСО Fresh шампиньон(г.Екатеринбург) и Форс Агро(г.Казань).</a:t>
            </a:r>
            <a:endParaRPr lang="ru-RU" dirty="0"/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8525" y="764540"/>
            <a:ext cx="2012950" cy="17951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rcRect t="1541" r="4267"/>
          <a:stretch>
            <a:fillRect/>
          </a:stretch>
        </p:blipFill>
        <p:spPr>
          <a:xfrm>
            <a:off x="9634220" y="799465"/>
            <a:ext cx="2193925" cy="20694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535" y="1049020"/>
            <a:ext cx="1770380" cy="44443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- Люди возраста 20+ лет как целевая аудитория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- Рестораны, супермаркеты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  <a:endParaRPr kumimoji="0" lang="ru-RU" sz="1100" dirty="0">
              <a:latin typeface="GT Walsheim Pro Light" panose="02000503040000020003" pitchFamily="50" charset="-5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635" y="1049020"/>
            <a:ext cx="1661795" cy="444563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- </a:t>
            </a: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Производитель компоста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- Поставщики удобрений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- Поставщики оборудования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- Бухгалтер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865" y="1044575"/>
            <a:ext cx="1844675" cy="44488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экологическая чистота продукции, 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отсутствие химикатов в производстве грибов шампиньонов, качество и время доставки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4000" y="5560060"/>
            <a:ext cx="4254500" cy="126555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Фиксированные (зарплата сотрудникам и соц. отчисления), затраты на брак, семена и грунт, рекламу, услуги связи, бухгалтерские и юридические услуги, оплата коммунальных услуг, транспортные затраты, расходы на сайт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845" y="5560060"/>
            <a:ext cx="4624705" cy="12560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Выручка с продаж грибов от продуктовых магазинов, предприятий пищевой промышленности заведений общепита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6735" y="3223260"/>
            <a:ext cx="1792605" cy="225488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  <a:endParaRPr lang="ru-RU" sz="105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-Продуктовые магазины</a:t>
            </a:r>
            <a:endParaRPr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-Доставка грибов до посредников</a:t>
            </a:r>
            <a:endParaRPr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-Оптовые закупщики</a:t>
            </a:r>
            <a:endParaRPr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-Перерабатывающие предприятия</a:t>
            </a:r>
            <a:endParaRPr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735" y="1040130"/>
            <a:ext cx="1792605" cy="212153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Путем доставки грибов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1990" y="1045210"/>
            <a:ext cx="1757680" cy="25698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1.Выращивание грибов шампиньонов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2.Оптовые продажи(сотрудничество с производствами полуфабрикатов, супермаркетами, ресторанами и кафе)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3. Доставка продукции до потребителя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070" y="3686810"/>
            <a:ext cx="1752600" cy="18065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Рабочие фермы, водители, технолог, управляющий, оборудование, финансирование на рекламу</a:t>
            </a: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sp>
        <p:nvSpPr>
          <p:cNvPr id="4" name="Текст 2"/>
          <p:cNvSpPr txBox="1"/>
          <p:nvPr/>
        </p:nvSpPr>
        <p:spPr>
          <a:xfrm>
            <a:off x="263490" y="1373158"/>
            <a:ext cx="4104318" cy="82867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>
                <a:latin typeface="Gilroy-Light"/>
              </a:rPr>
              <a:t>Кайгородов Павел</a:t>
            </a:r>
            <a:endParaRPr lang="ru-RU" sz="1600" dirty="0">
              <a:latin typeface="Gilroy-Light"/>
            </a:endParaRPr>
          </a:p>
          <a:p>
            <a:endParaRPr lang="ru-RU" sz="1600" dirty="0">
              <a:latin typeface="Gilroy-Light"/>
            </a:endParaRPr>
          </a:p>
          <a:p>
            <a:endParaRPr lang="ru-RU" sz="1600" dirty="0">
              <a:latin typeface="Gilroy-Light"/>
            </a:endParaRPr>
          </a:p>
        </p:txBody>
      </p:sp>
      <p:sp>
        <p:nvSpPr>
          <p:cNvPr id="12" name="Текст 2"/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  <a:endParaRPr lang="ru-RU" sz="2000" dirty="0"/>
          </a:p>
        </p:txBody>
      </p:sp>
      <p:sp>
        <p:nvSpPr>
          <p:cNvPr id="2" name="Текст 2"/>
          <p:cNvSpPr txBox="1"/>
          <p:nvPr/>
        </p:nvSpPr>
        <p:spPr>
          <a:xfrm>
            <a:off x="291272" y="3867147"/>
            <a:ext cx="11637238" cy="70788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  <a:endParaRPr lang="ru-RU" sz="2000" dirty="0"/>
          </a:p>
        </p:txBody>
      </p:sp>
      <p:sp>
        <p:nvSpPr>
          <p:cNvPr id="5" name="Текст 2"/>
          <p:cNvSpPr txBox="1"/>
          <p:nvPr/>
        </p:nvSpPr>
        <p:spPr>
          <a:xfrm>
            <a:off x="291465" y="4605020"/>
            <a:ext cx="6768465" cy="169037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r>
              <a:rPr lang="ru-RU" sz="1600" dirty="0">
                <a:latin typeface="Gilroy-Light"/>
              </a:rPr>
              <a:t>Студенты: </a:t>
            </a:r>
            <a:endParaRPr lang="ru-RU" sz="1600" dirty="0">
              <a:latin typeface="Gilroy-Light"/>
            </a:endParaRPr>
          </a:p>
          <a:p>
            <a:endParaRPr lang="ru-RU" sz="1600" dirty="0">
              <a:latin typeface="Gilroy-Light"/>
            </a:endParaRPr>
          </a:p>
          <a:p>
            <a:r>
              <a:rPr lang="ru-RU" sz="1600" dirty="0">
                <a:latin typeface="Gilroy-Light"/>
              </a:rPr>
              <a:t>Богдановский Данила Андреевич - исследователь</a:t>
            </a:r>
            <a:endParaRPr lang="ru-RU" sz="1600" dirty="0">
              <a:latin typeface="Gilroy-Light"/>
            </a:endParaRPr>
          </a:p>
          <a:p>
            <a:r>
              <a:rPr lang="ru-RU" sz="1600" dirty="0">
                <a:latin typeface="Gilroy-Light"/>
              </a:rPr>
              <a:t>Кайгородов Павел Николаевич - исполнитель</a:t>
            </a:r>
            <a:endParaRPr lang="ru-RU" sz="1600" dirty="0">
              <a:latin typeface="Gilroy-Light"/>
            </a:endParaRPr>
          </a:p>
          <a:p>
            <a:r>
              <a:rPr lang="ru-RU" sz="1600" dirty="0">
                <a:latin typeface="Gilroy-Light"/>
              </a:rPr>
              <a:t>Маренихина Полина Дмитриевна - реализатор</a:t>
            </a:r>
            <a:endParaRPr lang="ru-RU" sz="1600" dirty="0">
              <a:latin typeface="Gilroy-Light"/>
            </a:endParaRPr>
          </a:p>
          <a:p>
            <a:r>
              <a:rPr lang="ru-RU" sz="1600" dirty="0">
                <a:latin typeface="Gilroy-Light"/>
              </a:rPr>
              <a:t>Овсянникова Софья Александровна - дипломат</a:t>
            </a:r>
            <a:endParaRPr lang="ru-RU" sz="1600" dirty="0">
              <a:latin typeface="Gilroy-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0" name="Изображение 99"/>
          <p:cNvPicPr/>
          <p:nvPr/>
        </p:nvPicPr>
        <p:blipFill>
          <a:blip r:embed="rId1"/>
          <a:srcRect b="22807"/>
          <a:stretch>
            <a:fillRect/>
          </a:stretch>
        </p:blipFill>
        <p:spPr>
          <a:xfrm>
            <a:off x="4366895" y="1005840"/>
            <a:ext cx="2151380" cy="22072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 panose="020F0502020204030204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 panose="020F0502020204030204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0</TotalTime>
  <Words>3922</Words>
  <Application>WPS Presentation</Application>
  <PresentationFormat>Широкоэкранный</PresentationFormat>
  <Paragraphs>124</Paragraphs>
  <Slides>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36" baseType="lpstr">
      <vt:lpstr>Arial</vt:lpstr>
      <vt:lpstr>SimSun</vt:lpstr>
      <vt:lpstr>Wingdings</vt:lpstr>
      <vt:lpstr>Calibri</vt:lpstr>
      <vt:lpstr>Gilroy-ExtraBold</vt:lpstr>
      <vt:lpstr>Segoe Print</vt:lpstr>
      <vt:lpstr>Helvetica Neue</vt:lpstr>
      <vt:lpstr>Arial</vt:lpstr>
      <vt:lpstr>Gilroy-Bold</vt:lpstr>
      <vt:lpstr>Helvetica</vt:lpstr>
      <vt:lpstr>Gilroy-Light</vt:lpstr>
      <vt:lpstr>Calibri</vt:lpstr>
      <vt:lpstr>GT Walsheim Pro Light</vt:lpstr>
      <vt:lpstr>Yu Gothic UI</vt:lpstr>
      <vt:lpstr>Times New Roman</vt:lpstr>
      <vt:lpstr>Calibri Light</vt:lpstr>
      <vt:lpstr>Microsoft YaHei</vt:lpstr>
      <vt:lpstr>Arial Unicode MS</vt:lpstr>
      <vt:lpstr>Bahnschrift Light SemiCondensed</vt:lpstr>
      <vt:lpstr>Bahnschrift SemiCondensed</vt:lpstr>
      <vt:lpstr>Candara Light</vt:lpstr>
      <vt:lpstr>Comic Sans MS</vt:lpstr>
      <vt:lpstr>Franklin Gothic Medium Cond</vt:lpstr>
      <vt:lpstr>Meiryo UI</vt:lpstr>
      <vt:lpstr>Palatino Linotype</vt:lpstr>
      <vt:lpstr>Trebuchet MS</vt:lpstr>
      <vt:lpstr>Тема Office</vt:lpstr>
      <vt:lpstr>1_Тема Office</vt:lpstr>
      <vt:lpstr>Производство грибов шампиньонов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79526</cp:lastModifiedBy>
  <cp:revision>18</cp:revision>
  <dcterms:created xsi:type="dcterms:W3CDTF">2023-07-21T07:14:00Z</dcterms:created>
  <dcterms:modified xsi:type="dcterms:W3CDTF">2023-12-08T05:38:59Z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C998457808674FDE8F96F5586453133A_12</vt:lpwstr>
  </property>
  <property fmtid="{D5CDD505-2E9C-101B-9397-08002B2CF9AE}" pid="3" name="KSOProductBuildVer">
    <vt:lpwstr>1049-12.2.0.13306</vt:lpwstr>
  </property>
</Properties>
</file>