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9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557" autoAdjust="0"/>
  </p:normalViewPr>
  <p:slideViewPr>
    <p:cSldViewPr snapToGrid="0">
      <p:cViewPr varScale="1">
        <p:scale>
          <a:sx n="39" d="100"/>
          <a:sy n="39" d="100"/>
        </p:scale>
        <p:origin x="1256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лерия Демарева" userId="94e5bca24ecb79a5" providerId="LiveId" clId="{60F46D59-0962-4629-B877-4FE2524DB876}"/>
    <pc:docChg chg="undo custSel addSld delSld modSld">
      <pc:chgData name="Валерия Демарева" userId="94e5bca24ecb79a5" providerId="LiveId" clId="{60F46D59-0962-4629-B877-4FE2524DB876}" dt="2022-07-08T11:16:41.681" v="628" actId="478"/>
      <pc:docMkLst>
        <pc:docMk/>
      </pc:docMkLst>
      <pc:sldChg chg="modSp mod">
        <pc:chgData name="Валерия Демарева" userId="94e5bca24ecb79a5" providerId="LiveId" clId="{60F46D59-0962-4629-B877-4FE2524DB876}" dt="2022-07-08T11:14:20.053" v="615" actId="20577"/>
        <pc:sldMkLst>
          <pc:docMk/>
          <pc:sldMk cId="0" sldId="257"/>
        </pc:sldMkLst>
        <pc:spChg chg="mod">
          <ac:chgData name="Валерия Демарева" userId="94e5bca24ecb79a5" providerId="LiveId" clId="{60F46D59-0962-4629-B877-4FE2524DB876}" dt="2022-07-08T11:14:20.053" v="615" actId="20577"/>
          <ac:spMkLst>
            <pc:docMk/>
            <pc:sldMk cId="0" sldId="257"/>
            <ac:spMk id="11" creationId="{E73FD191-954D-DD69-0484-F97FD42CAE39}"/>
          </ac:spMkLst>
        </pc:spChg>
      </pc:sldChg>
      <pc:sldChg chg="delSp mod">
        <pc:chgData name="Валерия Демарева" userId="94e5bca24ecb79a5" providerId="LiveId" clId="{60F46D59-0962-4629-B877-4FE2524DB876}" dt="2022-07-08T11:16:37.678" v="627" actId="478"/>
        <pc:sldMkLst>
          <pc:docMk/>
          <pc:sldMk cId="0" sldId="259"/>
        </pc:sldMkLst>
        <pc:cxnChg chg="del">
          <ac:chgData name="Валерия Демарева" userId="94e5bca24ecb79a5" providerId="LiveId" clId="{60F46D59-0962-4629-B877-4FE2524DB876}" dt="2022-07-08T11:16:37.678" v="627" actId="478"/>
          <ac:cxnSpMkLst>
            <pc:docMk/>
            <pc:sldMk cId="0" sldId="259"/>
            <ac:cxnSpMk id="144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41.681" v="628" actId="478"/>
        <pc:sldMkLst>
          <pc:docMk/>
          <pc:sldMk cId="0" sldId="260"/>
        </pc:sldMkLst>
        <pc:cxnChg chg="del">
          <ac:chgData name="Валерия Демарева" userId="94e5bca24ecb79a5" providerId="LiveId" clId="{60F46D59-0962-4629-B877-4FE2524DB876}" dt="2022-07-08T11:16:41.681" v="628" actId="478"/>
          <ac:cxnSpMkLst>
            <pc:docMk/>
            <pc:sldMk cId="0" sldId="260"/>
            <ac:cxnSpMk id="156" creationId="{00000000-0000-0000-0000-000000000000}"/>
          </ac:cxnSpMkLst>
        </pc:cxnChg>
      </pc:sldChg>
      <pc:sldChg chg="addSp delSp modSp add del mod modNotesTx">
        <pc:chgData name="Валерия Демарева" userId="94e5bca24ecb79a5" providerId="LiveId" clId="{60F46D59-0962-4629-B877-4FE2524DB876}" dt="2022-07-08T11:13:59.957" v="590" actId="20577"/>
        <pc:sldMkLst>
          <pc:docMk/>
          <pc:sldMk cId="0" sldId="262"/>
        </pc:sldMkLst>
        <pc:spChg chg="add mod">
          <ac:chgData name="Валерия Демарева" userId="94e5bca24ecb79a5" providerId="LiveId" clId="{60F46D59-0962-4629-B877-4FE2524DB876}" dt="2022-07-08T11:11:43.349" v="501" actId="14100"/>
          <ac:spMkLst>
            <pc:docMk/>
            <pc:sldMk cId="0" sldId="262"/>
            <ac:spMk id="8" creationId="{2FBAB148-A6F6-8FE9-EBE4-3BC15FFEB7B4}"/>
          </ac:spMkLst>
        </pc:spChg>
        <pc:spChg chg="add mod">
          <ac:chgData name="Валерия Демарева" userId="94e5bca24ecb79a5" providerId="LiveId" clId="{60F46D59-0962-4629-B877-4FE2524DB876}" dt="2022-07-08T11:12:50.168" v="589" actId="113"/>
          <ac:spMkLst>
            <pc:docMk/>
            <pc:sldMk cId="0" sldId="262"/>
            <ac:spMk id="9" creationId="{1A5BA775-28E9-7FA9-ADAB-E72AFE2D7219}"/>
          </ac:spMkLst>
        </pc:spChg>
        <pc:picChg chg="del">
          <ac:chgData name="Валерия Демарева" userId="94e5bca24ecb79a5" providerId="LiveId" clId="{60F46D59-0962-4629-B877-4FE2524DB876}" dt="2022-07-08T11:05:45.869" v="2" actId="478"/>
          <ac:picMkLst>
            <pc:docMk/>
            <pc:sldMk cId="0" sldId="262"/>
            <ac:picMk id="6" creationId="{DB708B25-FABE-108F-F645-E1A84EA2D731}"/>
          </ac:picMkLst>
        </pc:picChg>
        <pc:picChg chg="mod">
          <ac:chgData name="Валерия Демарева" userId="94e5bca24ecb79a5" providerId="LiveId" clId="{60F46D59-0962-4629-B877-4FE2524DB876}" dt="2022-07-08T11:08:26.716" v="308" actId="1076"/>
          <ac:picMkLst>
            <pc:docMk/>
            <pc:sldMk cId="0" sldId="262"/>
            <ac:picMk id="178" creationId="{00000000-0000-0000-0000-000000000000}"/>
          </ac:picMkLst>
        </pc:picChg>
      </pc:sldChg>
      <pc:sldChg chg="delSp modSp mod">
        <pc:chgData name="Валерия Демарева" userId="94e5bca24ecb79a5" providerId="LiveId" clId="{60F46D59-0962-4629-B877-4FE2524DB876}" dt="2022-07-08T11:16:08.582" v="619" actId="478"/>
        <pc:sldMkLst>
          <pc:docMk/>
          <pc:sldMk cId="0" sldId="263"/>
        </pc:sldMkLst>
        <pc:spChg chg="mod">
          <ac:chgData name="Валерия Демарева" userId="94e5bca24ecb79a5" providerId="LiveId" clId="{60F46D59-0962-4629-B877-4FE2524DB876}" dt="2022-07-08T11:14:47.293" v="617" actId="1076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Валерия Демарева" userId="94e5bca24ecb79a5" providerId="LiveId" clId="{60F46D59-0962-4629-B877-4FE2524DB876}" dt="2022-07-08T11:16:06.796" v="618" actId="1076"/>
          <ac:spMkLst>
            <pc:docMk/>
            <pc:sldMk cId="0" sldId="263"/>
            <ac:spMk id="194" creationId="{00000000-0000-0000-0000-000000000000}"/>
          </ac:spMkLst>
        </pc:spChg>
        <pc:cxnChg chg="del">
          <ac:chgData name="Валерия Демарева" userId="94e5bca24ecb79a5" providerId="LiveId" clId="{60F46D59-0962-4629-B877-4FE2524DB876}" dt="2022-07-08T11:16:08.582" v="619" actId="478"/>
          <ac:cxnSpMkLst>
            <pc:docMk/>
            <pc:sldMk cId="0" sldId="263"/>
            <ac:cxnSpMk id="192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24.408" v="625" actId="478"/>
        <pc:sldMkLst>
          <pc:docMk/>
          <pc:sldMk cId="0" sldId="265"/>
        </pc:sldMkLst>
        <pc:cxnChg chg="del">
          <ac:chgData name="Валерия Демарева" userId="94e5bca24ecb79a5" providerId="LiveId" clId="{60F46D59-0962-4629-B877-4FE2524DB876}" dt="2022-07-08T11:16:24.408" v="625" actId="478"/>
          <ac:cxnSpMkLst>
            <pc:docMk/>
            <pc:sldMk cId="0" sldId="265"/>
            <ac:cxnSpMk id="216" creationId="{00000000-0000-0000-0000-000000000000}"/>
          </ac:cxnSpMkLst>
        </pc:cxnChg>
      </pc:sldChg>
      <pc:sldChg chg="delSp mod">
        <pc:chgData name="Валерия Демарева" userId="94e5bca24ecb79a5" providerId="LiveId" clId="{60F46D59-0962-4629-B877-4FE2524DB876}" dt="2022-07-08T11:16:28.119" v="626" actId="478"/>
        <pc:sldMkLst>
          <pc:docMk/>
          <pc:sldMk cId="0" sldId="269"/>
        </pc:sldMkLst>
        <pc:cxnChg chg="del">
          <ac:chgData name="Валерия Демарева" userId="94e5bca24ecb79a5" providerId="LiveId" clId="{60F46D59-0962-4629-B877-4FE2524DB876}" dt="2022-07-08T11:16:28.119" v="626" actId="478"/>
          <ac:cxnSpMkLst>
            <pc:docMk/>
            <pc:sldMk cId="0" sldId="269"/>
            <ac:cxnSpMk id="266" creationId="{00000000-0000-0000-0000-000000000000}"/>
          </ac:cxnSpMkLst>
        </pc:cxnChg>
      </pc:sldChg>
      <pc:sldChg chg="modSp mod">
        <pc:chgData name="Валерия Демарева" userId="94e5bca24ecb79a5" providerId="LiveId" clId="{60F46D59-0962-4629-B877-4FE2524DB876}" dt="2022-07-08T11:16:20.016" v="624" actId="5793"/>
        <pc:sldMkLst>
          <pc:docMk/>
          <pc:sldMk cId="1361311616" sldId="271"/>
        </pc:sldMkLst>
        <pc:spChg chg="mod">
          <ac:chgData name="Валерия Демарева" userId="94e5bca24ecb79a5" providerId="LiveId" clId="{60F46D59-0962-4629-B877-4FE2524DB876}" dt="2022-07-08T11:16:20.016" v="624" actId="5793"/>
          <ac:spMkLst>
            <pc:docMk/>
            <pc:sldMk cId="1361311616" sldId="271"/>
            <ac:spMk id="206" creationId="{00000000-0000-0000-0000-000000000000}"/>
          </ac:spMkLst>
        </pc:spChg>
      </pc:sldChg>
    </pc:docChg>
  </pc:docChgLst>
  <pc:docChgLst>
    <pc:chgData name="Валерия Демарева" userId="94e5bca24ecb79a5" providerId="LiveId" clId="{BB0A75DD-CF48-48D3-ADB5-547D0303BB6B}"/>
    <pc:docChg chg="modSld">
      <pc:chgData name="Валерия Демарева" userId="94e5bca24ecb79a5" providerId="LiveId" clId="{BB0A75DD-CF48-48D3-ADB5-547D0303BB6B}" dt="2022-07-12T09:06:49.025" v="21" actId="20577"/>
      <pc:docMkLst>
        <pc:docMk/>
      </pc:docMkLst>
      <pc:sldChg chg="modSp mod">
        <pc:chgData name="Валерия Демарева" userId="94e5bca24ecb79a5" providerId="LiveId" clId="{BB0A75DD-CF48-48D3-ADB5-547D0303BB6B}" dt="2022-07-12T09:06:49.025" v="21" actId="20577"/>
        <pc:sldMkLst>
          <pc:docMk/>
          <pc:sldMk cId="0" sldId="256"/>
        </pc:sldMkLst>
        <pc:spChg chg="mod">
          <ac:chgData name="Валерия Демарева" userId="94e5bca24ecb79a5" providerId="LiveId" clId="{BB0A75DD-CF48-48D3-ADB5-547D0303BB6B}" dt="2022-07-12T09:06:49.025" v="21" actId="20577"/>
          <ac:spMkLst>
            <pc:docMk/>
            <pc:sldMk cId="0" sldId="256"/>
            <ac:spMk id="10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94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yberpsy.unn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 dirty="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49" y="3650675"/>
            <a:ext cx="8433197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(Не)реальная безопасность: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БОС-гарнитура </a:t>
            </a:r>
            <a:b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для обучающих тренингов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(в AR и VR)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</a:rPr>
              <a:t>https://pt.2035.university/project/nerealnaa-bezopasnost-nejrogarnitura-dla-treningov-bezopasnosti-v-ar-i-vr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dirty="0"/>
              <a:t>Валерия Демарева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</a:t>
            </a:r>
            <a:r>
              <a:rPr lang="ru-RU" sz="2400" dirty="0" err="1"/>
              <a:t>Киберпсихологии</a:t>
            </a:r>
            <a:endParaRPr lang="ru-RU" sz="2400" dirty="0"/>
          </a:p>
          <a:p>
            <a:r>
              <a:rPr lang="ru-RU" sz="2400" dirty="0"/>
              <a:t>Ирина Петрова</a:t>
            </a:r>
          </a:p>
          <a:p>
            <a:pPr>
              <a:spcAft>
                <a:spcPts val="1000"/>
              </a:spcAft>
            </a:pPr>
            <a:r>
              <a:rPr lang="ru-RU" sz="2400" dirty="0"/>
              <a:t>Лаборатория Дизайна Информации</a:t>
            </a:r>
          </a:p>
          <a:p>
            <a:r>
              <a:rPr lang="ru-RU" sz="2400" dirty="0"/>
              <a:t>ННГУ им. Н.И. Лобачевского</a:t>
            </a: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17;p13">
            <a:extLst>
              <a:ext uri="{FF2B5EF4-FFF2-40B4-BE49-F238E27FC236}">
                <a16:creationId xmlns:a16="http://schemas.microsoft.com/office/drawing/2014/main" id="{F92A36A2-57E4-3071-23AE-98BAED7881CD}"/>
              </a:ext>
            </a:extLst>
          </p:cNvPr>
          <p:cNvSpPr/>
          <p:nvPr/>
        </p:nvSpPr>
        <p:spPr>
          <a:xfrm>
            <a:off x="790799" y="2052268"/>
            <a:ext cx="13898700" cy="6789248"/>
          </a:xfrm>
          <a:prstGeom prst="roundRect">
            <a:avLst>
              <a:gd name="adj" fmla="val 9904"/>
            </a:avLst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22391" y="2945355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3FD191-954D-DD69-0484-F97FD42CAE39}"/>
              </a:ext>
            </a:extLst>
          </p:cNvPr>
          <p:cNvSpPr txBox="1"/>
          <p:nvPr/>
        </p:nvSpPr>
        <p:spPr>
          <a:xfrm>
            <a:off x="1019430" y="2945354"/>
            <a:ext cx="980266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Более 50% аварий на производстве связаны   с человеческим фактором: сотрудники принимают неверные решения                        при внештатных ситуациях</a:t>
            </a: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могут хорошо обучить сотрудника, но могут вредить его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состоянию здоровья</a:t>
            </a:r>
            <a:endParaRPr lang="en-US" sz="3200" dirty="0">
              <a:solidFill>
                <a:schemeClr val="tx1"/>
              </a:solidFill>
            </a:endParaRPr>
          </a:p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VR тренинги универсальные </a:t>
            </a:r>
            <a:r>
              <a:rPr lang="en-US" sz="3200" dirty="0">
                <a:solidFill>
                  <a:schemeClr val="tx1"/>
                </a:solidFill>
              </a:rPr>
              <a:t>                                  </a:t>
            </a:r>
            <a:r>
              <a:rPr lang="ru-RU" sz="3200" dirty="0">
                <a:solidFill>
                  <a:schemeClr val="tx1"/>
                </a:solidFill>
              </a:rPr>
              <a:t>и не подстраиваются под человека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D4188-A9AD-3B32-85B2-EB0897CFA261}"/>
              </a:ext>
            </a:extLst>
          </p:cNvPr>
          <p:cNvSpPr txBox="1"/>
          <p:nvPr/>
        </p:nvSpPr>
        <p:spPr>
          <a:xfrm>
            <a:off x="787702" y="9576126"/>
            <a:ext cx="8893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>
              <a:spcBef>
                <a:spcPts val="2000"/>
              </a:spcBef>
            </a:pPr>
            <a:r>
              <a:rPr lang="ru-RU" sz="2400" dirty="0">
                <a:solidFill>
                  <a:schemeClr val="tx1"/>
                </a:solidFill>
              </a:rPr>
              <a:t>60% промышленных компаний планируют использовать </a:t>
            </a:r>
            <a:r>
              <a:rPr lang="en-US" sz="2400" dirty="0">
                <a:solidFill>
                  <a:schemeClr val="tx1"/>
                </a:solidFill>
              </a:rPr>
              <a:t>VR (AVRA, 2020)</a:t>
            </a:r>
          </a:p>
        </p:txBody>
      </p:sp>
      <p:pic>
        <p:nvPicPr>
          <p:cNvPr id="13" name="Рисунок 12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AB1A2DDF-63B7-99C0-3943-BC580FA3D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718" y="949272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7;p13">
            <a:extLst>
              <a:ext uri="{FF2B5EF4-FFF2-40B4-BE49-F238E27FC236}">
                <a16:creationId xmlns:a16="http://schemas.microsoft.com/office/drawing/2014/main" id="{0E5BF474-9BD1-6D26-0070-0DB05B6385B4}"/>
              </a:ext>
            </a:extLst>
          </p:cNvPr>
          <p:cNvSpPr/>
          <p:nvPr/>
        </p:nvSpPr>
        <p:spPr>
          <a:xfrm>
            <a:off x="806779" y="6679119"/>
            <a:ext cx="13898700" cy="220455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7;p13">
            <a:extLst>
              <a:ext uri="{FF2B5EF4-FFF2-40B4-BE49-F238E27FC236}">
                <a16:creationId xmlns:a16="http://schemas.microsoft.com/office/drawing/2014/main" id="{BB2D11A8-E477-3343-33DA-8890BFD48349}"/>
              </a:ext>
            </a:extLst>
          </p:cNvPr>
          <p:cNvSpPr/>
          <p:nvPr/>
        </p:nvSpPr>
        <p:spPr>
          <a:xfrm>
            <a:off x="806779" y="2749025"/>
            <a:ext cx="13898700" cy="197047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B7EBAF-7789-A331-2D41-45F31709A4C4}"/>
              </a:ext>
            </a:extLst>
          </p:cNvPr>
          <p:cNvSpPr txBox="1"/>
          <p:nvPr/>
        </p:nvSpPr>
        <p:spPr>
          <a:xfrm>
            <a:off x="806779" y="3041231"/>
            <a:ext cx="11186747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Нужно допускать к работе людей, которые оптимально среагируют в любой рабочей ситуации</a:t>
            </a: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Нужно контролировать психофизиологическое состояние человека при VR тренингах</a:t>
            </a:r>
            <a:endParaRPr lang="en-US" sz="3200" dirty="0"/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587375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Нужна биологическая обратная связь, </a:t>
            </a:r>
            <a:r>
              <a:rPr lang="en-US" sz="3200" dirty="0">
                <a:solidFill>
                  <a:schemeClr val="bg1"/>
                </a:solidFill>
              </a:rPr>
              <a:t>                       </a:t>
            </a:r>
            <a:r>
              <a:rPr lang="ru-RU" sz="3200" dirty="0">
                <a:solidFill>
                  <a:schemeClr val="bg1"/>
                </a:solidFill>
              </a:rPr>
              <a:t>чтобы менять ход VR тренинга,                         ориентируясь на состояние человека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104901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2575" y="2194349"/>
            <a:ext cx="13234200" cy="811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15875"/>
            <a:r>
              <a:rPr lang="ru-RU" sz="2400" dirty="0">
                <a:solidFill>
                  <a:schemeClr val="bg1"/>
                </a:solidFill>
              </a:rPr>
              <a:t>Коробочное решение (ПАК) для персонализации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тренинга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15875"/>
            <a:r>
              <a:rPr lang="ru-RU" sz="2400" dirty="0">
                <a:solidFill>
                  <a:schemeClr val="bg1"/>
                </a:solidFill>
              </a:rPr>
              <a:t>и выдачи заключения о готовности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выходить в реальность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5D706D-CC1C-4DEB-5420-8E357524523F}"/>
              </a:ext>
            </a:extLst>
          </p:cNvPr>
          <p:cNvGrpSpPr/>
          <p:nvPr/>
        </p:nvGrpSpPr>
        <p:grpSpPr>
          <a:xfrm>
            <a:off x="258303" y="3804720"/>
            <a:ext cx="14602744" cy="5950014"/>
            <a:chOff x="894588" y="2731659"/>
            <a:chExt cx="18195668" cy="7937844"/>
          </a:xfrm>
        </p:grpSpPr>
        <p:sp>
          <p:nvSpPr>
            <p:cNvPr id="10" name="Текст 1">
              <a:extLst>
                <a:ext uri="{FF2B5EF4-FFF2-40B4-BE49-F238E27FC236}">
                  <a16:creationId xmlns:a16="http://schemas.microsoft.com/office/drawing/2014/main" id="{D3C538A2-0263-358D-7DD7-BF75A8CD0F9C}"/>
                </a:ext>
              </a:extLst>
            </p:cNvPr>
            <p:cNvSpPr txBox="1">
              <a:spLocks/>
            </p:cNvSpPr>
            <p:nvPr/>
          </p:nvSpPr>
          <p:spPr>
            <a:xfrm>
              <a:off x="894589" y="9758413"/>
              <a:ext cx="9741216" cy="911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0" marR="0" lvl="1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0" marR="0" lvl="2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0" marR="0" lvl="3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0" marR="0" lvl="4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0" marR="0" lvl="5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0" marR="0" lvl="6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0" marR="0" lvl="7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0" marR="0" lvl="8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400" b="0" i="0" u="none" strike="noStrike" cap="none">
                  <a:solidFill>
                    <a:srgbClr val="8896B5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Синим обозначены модули, за которые отвечает ПАК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BA95327-CA64-4F97-FABA-6DD16EE390F1}"/>
                </a:ext>
              </a:extLst>
            </p:cNvPr>
            <p:cNvSpPr/>
            <p:nvPr/>
          </p:nvSpPr>
          <p:spPr>
            <a:xfrm>
              <a:off x="894588" y="4037162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Датчик сердечного ритма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53D24E7-5BB6-0BF3-A077-EB5B173BB39D}"/>
                </a:ext>
              </a:extLst>
            </p:cNvPr>
            <p:cNvSpPr/>
            <p:nvPr/>
          </p:nvSpPr>
          <p:spPr>
            <a:xfrm>
              <a:off x="7010716" y="403716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ПО для анализа ритма сердца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5313733-AB1B-C5AA-E8E9-1FA9A2F12B52}"/>
                </a:ext>
              </a:extLst>
            </p:cNvPr>
            <p:cNvSpPr/>
            <p:nvPr/>
          </p:nvSpPr>
          <p:spPr>
            <a:xfrm>
              <a:off x="13126844" y="4037160"/>
              <a:ext cx="3694665" cy="175978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VR-</a:t>
              </a:r>
              <a:r>
                <a:rPr lang="ru-RU" sz="2400" dirty="0"/>
                <a:t>тренинг</a:t>
              </a:r>
            </a:p>
          </p:txBody>
        </p:sp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7793297F-ABB7-A99A-41AD-01FF069AB9E0}"/>
                </a:ext>
              </a:extLst>
            </p:cNvPr>
            <p:cNvSpPr/>
            <p:nvPr/>
          </p:nvSpPr>
          <p:spPr>
            <a:xfrm>
              <a:off x="4589252" y="4750246"/>
              <a:ext cx="2421463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F9621E5F-63A7-0832-AAA3-0C49CA6C77EC}"/>
                </a:ext>
              </a:extLst>
            </p:cNvPr>
            <p:cNvSpPr/>
            <p:nvPr/>
          </p:nvSpPr>
          <p:spPr>
            <a:xfrm>
              <a:off x="11559396" y="4008370"/>
              <a:ext cx="1567447" cy="37384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23A991DD-1737-F288-C0C8-B6C83F009C14}"/>
                </a:ext>
              </a:extLst>
            </p:cNvPr>
            <p:cNvSpPr/>
            <p:nvPr/>
          </p:nvSpPr>
          <p:spPr>
            <a:xfrm>
              <a:off x="11559396" y="4730131"/>
              <a:ext cx="1567447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7" name="Стрелка: вправо 16">
              <a:extLst>
                <a:ext uri="{FF2B5EF4-FFF2-40B4-BE49-F238E27FC236}">
                  <a16:creationId xmlns:a16="http://schemas.microsoft.com/office/drawing/2014/main" id="{3AC3A4EC-6531-6248-A6E7-C7E268021DA5}"/>
                </a:ext>
              </a:extLst>
            </p:cNvPr>
            <p:cNvSpPr/>
            <p:nvPr/>
          </p:nvSpPr>
          <p:spPr>
            <a:xfrm>
              <a:off x="11559396" y="5472007"/>
              <a:ext cx="1567447" cy="39396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6030CE-FE42-C9DE-E834-8F23E629A967}"/>
                </a:ext>
              </a:extLst>
            </p:cNvPr>
            <p:cNvSpPr txBox="1"/>
            <p:nvPr/>
          </p:nvSpPr>
          <p:spPr>
            <a:xfrm>
              <a:off x="11559396" y="3503862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Не менять </a:t>
              </a:r>
            </a:p>
            <a:p>
              <a:r>
                <a:rPr lang="ru-RU" sz="1200" dirty="0"/>
                <a:t>сценарий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46B035-6AC1-9654-7626-C6F63581BD0A}"/>
                </a:ext>
              </a:extLst>
            </p:cNvPr>
            <p:cNvSpPr txBox="1"/>
            <p:nvPr/>
          </p:nvSpPr>
          <p:spPr>
            <a:xfrm>
              <a:off x="11559396" y="4252247"/>
              <a:ext cx="1949570" cy="56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Понизить сложность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51F262-F159-0FFF-3F35-54BF348A38D4}"/>
                </a:ext>
              </a:extLst>
            </p:cNvPr>
            <p:cNvSpPr txBox="1"/>
            <p:nvPr/>
          </p:nvSpPr>
          <p:spPr>
            <a:xfrm>
              <a:off x="11559396" y="5302729"/>
              <a:ext cx="1949570" cy="338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/>
                <a:t>Остановить</a:t>
              </a:r>
            </a:p>
          </p:txBody>
        </p:sp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DDE2386E-EB17-3F9E-C39E-606DF4006045}"/>
                </a:ext>
              </a:extLst>
            </p:cNvPr>
            <p:cNvSpPr/>
            <p:nvPr/>
          </p:nvSpPr>
          <p:spPr>
            <a:xfrm>
              <a:off x="10705381" y="4678889"/>
              <a:ext cx="715993" cy="3939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242E743-A7DA-CB7B-745D-D01A0DFC9C88}"/>
                </a:ext>
              </a:extLst>
            </p:cNvPr>
            <p:cNvSpPr/>
            <p:nvPr/>
          </p:nvSpPr>
          <p:spPr>
            <a:xfrm>
              <a:off x="14802928" y="5796949"/>
              <a:ext cx="207034" cy="2915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72D1DB8B-672F-52A9-F811-C8BA62E5A431}"/>
                </a:ext>
              </a:extLst>
            </p:cNvPr>
            <p:cNvSpPr/>
            <p:nvPr/>
          </p:nvSpPr>
          <p:spPr>
            <a:xfrm rot="5400000">
              <a:off x="8609162" y="2518913"/>
              <a:ext cx="207034" cy="121804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ECE2A3BF-8B30-AF91-B03E-EDA0E3009826}"/>
                </a:ext>
              </a:extLst>
            </p:cNvPr>
            <p:cNvSpPr/>
            <p:nvPr/>
          </p:nvSpPr>
          <p:spPr>
            <a:xfrm rot="16200000">
              <a:off x="1320434" y="7031511"/>
              <a:ext cx="2864363" cy="3952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5" name="Стрелка: вправо 24">
              <a:extLst>
                <a:ext uri="{FF2B5EF4-FFF2-40B4-BE49-F238E27FC236}">
                  <a16:creationId xmlns:a16="http://schemas.microsoft.com/office/drawing/2014/main" id="{91035F88-9C5A-D604-4827-ED388DFBE731}"/>
                </a:ext>
              </a:extLst>
            </p:cNvPr>
            <p:cNvSpPr/>
            <p:nvPr/>
          </p:nvSpPr>
          <p:spPr>
            <a:xfrm rot="5400000">
              <a:off x="16121174" y="6114533"/>
              <a:ext cx="1139697" cy="537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52D5A5D-583A-9F3E-0EB7-7366FF138C62}"/>
                </a:ext>
              </a:extLst>
            </p:cNvPr>
            <p:cNvSpPr/>
            <p:nvPr/>
          </p:nvSpPr>
          <p:spPr>
            <a:xfrm>
              <a:off x="15395591" y="6952890"/>
              <a:ext cx="3694665" cy="17597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Заключение </a:t>
              </a:r>
            </a:p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о готовности выходить в реал</a:t>
              </a:r>
            </a:p>
          </p:txBody>
        </p:sp>
        <p:sp>
          <p:nvSpPr>
            <p:cNvPr id="27" name="Правая фигурная скобка 26">
              <a:extLst>
                <a:ext uri="{FF2B5EF4-FFF2-40B4-BE49-F238E27FC236}">
                  <a16:creationId xmlns:a16="http://schemas.microsoft.com/office/drawing/2014/main" id="{1DA03A37-AFE2-F7C2-F706-CF7C80A7AB03}"/>
                </a:ext>
              </a:extLst>
            </p:cNvPr>
            <p:cNvSpPr/>
            <p:nvPr/>
          </p:nvSpPr>
          <p:spPr>
            <a:xfrm rot="16200000">
              <a:off x="7468394" y="-1815332"/>
              <a:ext cx="652026" cy="10478820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153042-4393-D8CA-AE41-7542AA2D662D}"/>
                </a:ext>
              </a:extLst>
            </p:cNvPr>
            <p:cNvSpPr txBox="1"/>
            <p:nvPr/>
          </p:nvSpPr>
          <p:spPr>
            <a:xfrm>
              <a:off x="5262114" y="2731659"/>
              <a:ext cx="5652578" cy="45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2060"/>
                  </a:solidFill>
                </a:rPr>
                <a:t>Персонализация </a:t>
              </a:r>
              <a:r>
                <a:rPr lang="en-US" sz="1800" b="1" dirty="0">
                  <a:solidFill>
                    <a:srgbClr val="002060"/>
                  </a:solidFill>
                </a:rPr>
                <a:t>VR-</a:t>
              </a:r>
              <a:r>
                <a:rPr lang="ru-RU" sz="1800" b="1" dirty="0">
                  <a:solidFill>
                    <a:srgbClr val="002060"/>
                  </a:solidFill>
                </a:rPr>
                <a:t>тренинга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7"/>
            <a:ext cx="13898700" cy="58773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6752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Традиционные подходы к аттестации                                                           (а мы оцениваем психофизиологическое состояние человека            при выполнении «реальных» задач)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</a:t>
            </a:r>
            <a:r>
              <a:rPr lang="ru-RU" sz="3200" dirty="0" err="1">
                <a:solidFill>
                  <a:schemeClr val="bg1"/>
                </a:solidFill>
              </a:rPr>
              <a:t>нейрогарнитуры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                                                    (обратная связь в </a:t>
            </a:r>
            <a:r>
              <a:rPr lang="en-US" sz="3200" dirty="0">
                <a:solidFill>
                  <a:schemeClr val="bg1"/>
                </a:solidFill>
              </a:rPr>
              <a:t>VR </a:t>
            </a:r>
            <a:r>
              <a:rPr lang="ru-RU" sz="3200" dirty="0">
                <a:solidFill>
                  <a:schemeClr val="bg1"/>
                </a:solidFill>
              </a:rPr>
              <a:t>используется только в реабилитации,            мы же делаем ее доступной для обучения)</a:t>
            </a:r>
            <a:endParaRPr lang="en-US" sz="3200" dirty="0">
              <a:solidFill>
                <a:schemeClr val="bg1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Существующие отделы на предприятиях,                                      ведущие свои разработки                                                                             (у нас научная экспертиза и реальный опыт)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sz="23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1096970" y="6291793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Госсектор: 20% рынка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5;p17">
            <a:extLst>
              <a:ext uri="{FF2B5EF4-FFF2-40B4-BE49-F238E27FC236}">
                <a16:creationId xmlns:a16="http://schemas.microsoft.com/office/drawing/2014/main" id="{8AED3A66-3623-68ED-05BD-522B8461DB57}"/>
              </a:ext>
            </a:extLst>
          </p:cNvPr>
          <p:cNvSpPr/>
          <p:nvPr/>
        </p:nvSpPr>
        <p:spPr>
          <a:xfrm>
            <a:off x="1096970" y="3052763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2020: рынок 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AR/VR </a:t>
            </a:r>
            <a:r>
              <a:rPr lang="ru-RU" sz="2800" dirty="0">
                <a:solidFill>
                  <a:schemeClr val="lt1"/>
                </a:solidFill>
              </a:rPr>
              <a:t>в РФ</a:t>
            </a: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1,4 млрд. рублей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65;p17">
            <a:extLst>
              <a:ext uri="{FF2B5EF4-FFF2-40B4-BE49-F238E27FC236}">
                <a16:creationId xmlns:a16="http://schemas.microsoft.com/office/drawing/2014/main" id="{2F116463-1F0B-FA3A-2CED-55069D36D9CD}"/>
              </a:ext>
            </a:extLst>
          </p:cNvPr>
          <p:cNvSpPr/>
          <p:nvPr/>
        </p:nvSpPr>
        <p:spPr>
          <a:xfrm>
            <a:off x="1096970" y="4672278"/>
            <a:ext cx="11002881" cy="147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Прогнозный среднегодовой темп роста VR-рынка В РФ- 31%</a:t>
            </a:r>
          </a:p>
        </p:txBody>
      </p:sp>
      <p:sp>
        <p:nvSpPr>
          <p:cNvPr id="16" name="Google Shape;165;p17">
            <a:extLst>
              <a:ext uri="{FF2B5EF4-FFF2-40B4-BE49-F238E27FC236}">
                <a16:creationId xmlns:a16="http://schemas.microsoft.com/office/drawing/2014/main" id="{40C392A8-E7F6-FE7E-9A59-9B8C52F66F6F}"/>
              </a:ext>
            </a:extLst>
          </p:cNvPr>
          <p:cNvSpPr/>
          <p:nvPr/>
        </p:nvSpPr>
        <p:spPr>
          <a:xfrm>
            <a:off x="1096970" y="7952564"/>
            <a:ext cx="11002880" cy="1473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lt1"/>
                </a:solidFill>
              </a:rPr>
              <a:t>Рынок </a:t>
            </a:r>
            <a:r>
              <a:rPr lang="en-US" sz="2800" dirty="0">
                <a:solidFill>
                  <a:schemeClr val="lt1"/>
                </a:solidFill>
              </a:rPr>
              <a:t>VR </a:t>
            </a:r>
            <a:r>
              <a:rPr lang="ru-RU" sz="2800" dirty="0">
                <a:solidFill>
                  <a:schemeClr val="lt1"/>
                </a:solidFill>
              </a:rPr>
              <a:t>для промышленности в РФ: 9,2 млрд. руб. в 2022 г.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7;p13">
            <a:extLst>
              <a:ext uri="{FF2B5EF4-FFF2-40B4-BE49-F238E27FC236}">
                <a16:creationId xmlns:a16="http://schemas.microsoft.com/office/drawing/2014/main" id="{2FBAB148-A6F6-8FE9-EBE4-3BC15FFEB7B4}"/>
              </a:ext>
            </a:extLst>
          </p:cNvPr>
          <p:cNvSpPr/>
          <p:nvPr/>
        </p:nvSpPr>
        <p:spPr>
          <a:xfrm>
            <a:off x="790799" y="2052267"/>
            <a:ext cx="13898700" cy="7506505"/>
          </a:xfrm>
          <a:prstGeom prst="roundRect">
            <a:avLst>
              <a:gd name="adj" fmla="val 9904"/>
            </a:avLst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BA775-28E9-7FA9-ADAB-E72AFE2D7219}"/>
              </a:ext>
            </a:extLst>
          </p:cNvPr>
          <p:cNvSpPr txBox="1"/>
          <p:nvPr/>
        </p:nvSpPr>
        <p:spPr>
          <a:xfrm>
            <a:off x="1085588" y="2308351"/>
            <a:ext cx="13309121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75" indent="-5715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Ключевые сегменты: 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государственные и частные предприятия                                   с регулярной аттестацией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организации, проводящие обучение/аттестацию</a:t>
            </a:r>
          </a:p>
          <a:p>
            <a:pPr marL="5715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Выход на партнеров: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Ведомственные структуры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Личные знакомства</a:t>
            </a:r>
          </a:p>
          <a:p>
            <a:pPr marL="1625600" lvl="6" indent="-5715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Участие в специализированных мероприятиях                          (например., выставки)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Компоненты стоимости: </a:t>
            </a:r>
            <a:r>
              <a:rPr lang="ru-RU" sz="3200" dirty="0">
                <a:solidFill>
                  <a:schemeClr val="tx1"/>
                </a:solidFill>
              </a:rPr>
              <a:t>ФОТ, доработки ПО, регистрации РИД    и сертификации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Ключевые метрики: </a:t>
            </a:r>
            <a:r>
              <a:rPr lang="ru-RU" sz="3200" dirty="0">
                <a:solidFill>
                  <a:schemeClr val="tx1"/>
                </a:solidFill>
              </a:rPr>
              <a:t>объем продаж и удержание            минимальной погрешности вычислений</a:t>
            </a:r>
          </a:p>
          <a:p>
            <a:pPr marL="635000" lvl="6" indent="-5715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chemeClr val="tx1"/>
                </a:solidFill>
              </a:rPr>
              <a:t>Продажи: </a:t>
            </a:r>
            <a:r>
              <a:rPr lang="ru-RU" sz="3200" dirty="0">
                <a:solidFill>
                  <a:schemeClr val="tx1"/>
                </a:solidFill>
              </a:rPr>
              <a:t>коробочное решение + подписка на аттестации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6"/>
            <a:ext cx="13898700" cy="739806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1092551" y="2305870"/>
            <a:ext cx="12934248" cy="681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Разработана функциональная схема готового продукта</a:t>
            </a:r>
          </a:p>
          <a:p>
            <a:pPr marL="701675" indent="-6858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Имеется научное обоснование оценки состояния по ритму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 датчик ЭКГ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Разработано ПО для анализа значимых метрик ритма сердца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передачи в </a:t>
            </a:r>
            <a:r>
              <a:rPr lang="en-US" sz="2400" dirty="0">
                <a:solidFill>
                  <a:schemeClr val="bg1"/>
                </a:solidFill>
              </a:rPr>
              <a:t>VR-</a:t>
            </a:r>
            <a:r>
              <a:rPr lang="ru-RU" sz="2400" dirty="0">
                <a:solidFill>
                  <a:schemeClr val="bg1"/>
                </a:solidFill>
              </a:rPr>
              <a:t>сценарий сигнала                                             о направлении развития сценария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Дорабатывается ПО для выдачи заключений по итогам тренинга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Проведены эксперименты по контролю  состояния пользователя                                  при игре в </a:t>
            </a:r>
            <a:r>
              <a:rPr lang="en-US" sz="2400" dirty="0">
                <a:solidFill>
                  <a:schemeClr val="bg1"/>
                </a:solidFill>
              </a:rPr>
              <a:t>VR</a:t>
            </a:r>
            <a:r>
              <a:rPr lang="ru-RU" sz="2400" dirty="0">
                <a:solidFill>
                  <a:schemeClr val="bg1"/>
                </a:solidFill>
              </a:rPr>
              <a:t> (100 человек)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Опубликованы 3 научные статьи</a:t>
            </a:r>
          </a:p>
          <a:p>
            <a:pPr marL="701675" indent="-685800">
              <a:spcBef>
                <a:spcPts val="2000"/>
              </a:spcBef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Разрабатывается методика диагностики готовности персонала работы в сложных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ru-RU" sz="2400" dirty="0">
                <a:solidFill>
                  <a:schemeClr val="bg1"/>
                </a:solidFill>
              </a:rPr>
              <a:t> опасных условиях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F3AFA21-5599-C9DF-A8F9-9AF35AF18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533360"/>
              </p:ext>
            </p:extLst>
          </p:nvPr>
        </p:nvGraphicFramePr>
        <p:xfrm>
          <a:off x="442161" y="2659065"/>
          <a:ext cx="14041280" cy="573910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1755160">
                  <a:extLst>
                    <a:ext uri="{9D8B030D-6E8A-4147-A177-3AD203B41FA5}">
                      <a16:colId xmlns:a16="http://schemas.microsoft.com/office/drawing/2014/main" val="3276966597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9963345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28167019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598577506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183105723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63748750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729692941"/>
                    </a:ext>
                  </a:extLst>
                </a:gridCol>
                <a:gridCol w="1755160">
                  <a:extLst>
                    <a:ext uri="{9D8B030D-6E8A-4147-A177-3AD203B41FA5}">
                      <a16:colId xmlns:a16="http://schemas.microsoft.com/office/drawing/2014/main" val="3199265197"/>
                    </a:ext>
                  </a:extLst>
                </a:gridCol>
              </a:tblGrid>
              <a:tr h="657633">
                <a:tc gridSpan="8"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Месяцы</a:t>
                      </a:r>
                      <a:endParaRPr lang="ru-RU" sz="3200" b="1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62802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r>
                        <a:rPr lang="ru-RU" sz="2400" dirty="0"/>
                        <a:t>1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3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4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5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6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8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48364"/>
                  </a:ext>
                </a:extLst>
              </a:tr>
              <a:tr h="8605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Тестирование на реальном предприятии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347025"/>
                  </a:ext>
                </a:extLst>
              </a:tr>
              <a:tr h="8492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Заявка на патент (датчик)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Заявка на патент (датчик)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65612"/>
                  </a:ext>
                </a:extLst>
              </a:tr>
              <a:tr h="139876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Заявка на патент (способ оценки состояния)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Заявка на патент (способ оценки состояния)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17493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/>
                        <a:t>Сертификация датчика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Сертификация датчика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313557"/>
                  </a:ext>
                </a:extLst>
              </a:tr>
              <a:tr h="657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Сертификация методики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Сертификация методики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5307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676324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009128"/>
            <a:ext cx="9928340" cy="722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Сертификация тренажеров </a:t>
            </a:r>
            <a:r>
              <a:rPr lang="en-US" sz="2800" dirty="0">
                <a:solidFill>
                  <a:schemeClr val="bg1"/>
                </a:solidFill>
              </a:rPr>
              <a:t>AR/VR/MR</a:t>
            </a:r>
            <a:r>
              <a:rPr lang="ru-RU" sz="2800" dirty="0">
                <a:solidFill>
                  <a:schemeClr val="bg1"/>
                </a:solidFill>
              </a:rPr>
              <a:t>                              с точки зрения влияния на здоровье                                        и психическое состояние потребителя контента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состояния пользователя                          в любом контексте (н., тестирования – ЕГЭ/не ЕГЭ)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Экспертная оценка оценки состояния                                  при решении кейсов или при собеседовании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туристов при прохождении инструктажа перед сложными маршрутами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Оценка состояния курсанта автошколы                           перед выдачей прав</a:t>
            </a:r>
          </a:p>
          <a:p>
            <a:pPr marL="473075" indent="-4572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…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Масштабирование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311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78489" y="2193316"/>
            <a:ext cx="13898700" cy="466836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38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Сертификация методики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Патентовани</a:t>
            </a:r>
            <a:r>
              <a:rPr lang="ru-RU" sz="3600" dirty="0">
                <a:solidFill>
                  <a:schemeClr val="lt1"/>
                </a:solidFill>
              </a:rPr>
              <a:t>е датчика ЭКГ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i="0" u="none" strike="noStrike" cap="none" dirty="0">
                <a:solidFill>
                  <a:schemeClr val="lt1"/>
                </a:solidFill>
              </a:rPr>
              <a:t>Пате</a:t>
            </a:r>
            <a:r>
              <a:rPr lang="ru-RU" sz="3600" dirty="0">
                <a:solidFill>
                  <a:schemeClr val="lt1"/>
                </a:solidFill>
              </a:rPr>
              <a:t>нтование способа оценки состояния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</a:rPr>
              <a:t>… </a:t>
            </a:r>
            <a:endParaRPr sz="36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2875939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Кандидат психологических наук, зав. лаб. </a:t>
            </a:r>
            <a:r>
              <a:rPr lang="ru-RU" sz="2200" dirty="0" err="1"/>
              <a:t>Киберпсихологии</a:t>
            </a:r>
            <a:r>
              <a:rPr lang="ru-RU" sz="2200" dirty="0"/>
              <a:t>, специалист в области  прикладной психофизиологии       и аналитики данных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Валерия Демарева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34032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физики, доктор социологических наук,                 зав. кафедрой отраслевой и прикладной социологии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Петрова</a:t>
            </a: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855478" y="78245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/>
              <a:t>Магистр психологии,     специалист в области  прикладной психофизиологии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Ирина Зайцева</a:t>
            </a:r>
            <a:endParaRPr sz="2400" b="1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03478" y="3889094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2400" dirty="0"/>
              <a:t>+ Инженер – разработчик датчиков ритма сердца и ПО для их анализа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66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8C60AF-A688-D22C-DE15-B1BAE6C8C8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t="3969" b="3969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06FEB2-7F15-5F8C-8F26-E835285EAB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 t="6474" b="6474"/>
          <a:stretch>
            <a:fillRect/>
          </a:stretch>
        </p:blipFill>
        <p:spPr>
          <a:xfrm>
            <a:off x="4395788" y="3892550"/>
            <a:ext cx="2998787" cy="30003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FC9200C-51E5-D48C-2891-23F1C4071359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 rotWithShape="1">
          <a:blip r:embed="rId7"/>
          <a:srcRect t="2475" b="2475"/>
          <a:stretch/>
        </p:blipFill>
        <p:spPr>
          <a:xfrm flipH="1">
            <a:off x="7910513" y="3865563"/>
            <a:ext cx="2998787" cy="3000375"/>
          </a:xfrm>
        </p:spPr>
      </p:pic>
      <p:sp>
        <p:nvSpPr>
          <p:cNvPr id="26" name="Google Shape;284;p25">
            <a:extLst>
              <a:ext uri="{FF2B5EF4-FFF2-40B4-BE49-F238E27FC236}">
                <a16:creationId xmlns:a16="http://schemas.microsoft.com/office/drawing/2014/main" id="{B498F3EB-6191-F0CD-11CE-C4EA2D2C7960}"/>
              </a:ext>
            </a:extLst>
          </p:cNvPr>
          <p:cNvSpPr txBox="1">
            <a:spLocks/>
          </p:cNvSpPr>
          <p:nvPr/>
        </p:nvSpPr>
        <p:spPr>
          <a:xfrm>
            <a:off x="11294402" y="5965442"/>
            <a:ext cx="310950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 по маркетингу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sp>
        <p:nvSpPr>
          <p:cNvPr id="27" name="Google Shape;284;p25">
            <a:extLst>
              <a:ext uri="{FF2B5EF4-FFF2-40B4-BE49-F238E27FC236}">
                <a16:creationId xmlns:a16="http://schemas.microsoft.com/office/drawing/2014/main" id="{F3C79A87-339D-2D07-B87B-1A43EF735857}"/>
              </a:ext>
            </a:extLst>
          </p:cNvPr>
          <p:cNvSpPr txBox="1">
            <a:spLocks/>
          </p:cNvSpPr>
          <p:nvPr/>
        </p:nvSpPr>
        <p:spPr>
          <a:xfrm>
            <a:off x="11239149" y="6986974"/>
            <a:ext cx="3438040" cy="198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 Консультанты по медицине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2400" dirty="0"/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dirty="0"/>
              <a:t>+Специалисты факультета социальных наук ННГУ</a:t>
            </a:r>
          </a:p>
          <a:p>
            <a:pPr marL="12700" indent="0">
              <a:spcBef>
                <a:spcPts val="0"/>
              </a:spcBef>
              <a:buSzPts val="2300"/>
              <a:buFont typeface="Arial"/>
              <a:buNone/>
            </a:pPr>
            <a:endParaRPr lang="ru-RU" sz="66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0C1F03F-DD35-D03F-A694-845254F3BA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281" t="2465" b="2465"/>
          <a:stretch/>
        </p:blipFill>
        <p:spPr>
          <a:xfrm flipH="1">
            <a:off x="7993294" y="3889094"/>
            <a:ext cx="2784079" cy="31404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700994771"/>
              </p:ext>
            </p:extLst>
          </p:nvPr>
        </p:nvGraphicFramePr>
        <p:xfrm>
          <a:off x="790575" y="6886900"/>
          <a:ext cx="6628142" cy="2013876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132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>
                          <a:hlinkClick r:id="rId4"/>
                        </a:rPr>
                        <a:t>http://cyberpsy.unn.ru/</a:t>
                      </a:r>
                      <a:endParaRPr lang="en-US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+7 (</a:t>
                      </a:r>
                      <a:r>
                        <a:rPr lang="ru-RU" sz="2400" dirty="0"/>
                        <a:t>987) 536-79-87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360"/>
                        </a:lnSpc>
                        <a:buClrTx/>
                      </a:pPr>
                      <a:r>
                        <a:rPr lang="en-US" sz="2400" dirty="0"/>
                        <a:t>valeriia.demareva@fsn.unn.ru</a:t>
                      </a:r>
                      <a:endParaRPr lang="ru-RU" sz="24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743</Words>
  <Application>Microsoft Office PowerPoint</Application>
  <PresentationFormat>Произвольный</PresentationFormat>
  <Paragraphs>129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Масштабирование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Валерия Демарева</dc:creator>
  <cp:lastModifiedBy>VD</cp:lastModifiedBy>
  <cp:revision>2</cp:revision>
  <dcterms:modified xsi:type="dcterms:W3CDTF">2022-07-12T09:06:54Z</dcterms:modified>
</cp:coreProperties>
</file>