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4"/>
  </p:notesMasterIdLst>
  <p:sldIdLst>
    <p:sldId id="257" r:id="rId3"/>
    <p:sldId id="275" r:id="rId5"/>
    <p:sldId id="258" r:id="rId6"/>
    <p:sldId id="259" r:id="rId7"/>
    <p:sldId id="260" r:id="rId8"/>
    <p:sldId id="261" r:id="rId9"/>
    <p:sldId id="268" r:id="rId10"/>
    <p:sldId id="262" r:id="rId11"/>
    <p:sldId id="269" r:id="rId12"/>
    <p:sldId id="270" r:id="rId13"/>
    <p:sldId id="263" r:id="rId14"/>
    <p:sldId id="271" r:id="rId15"/>
    <p:sldId id="272" r:id="rId16"/>
    <p:sldId id="273" r:id="rId17"/>
    <p:sldId id="274" r:id="rId18"/>
  </p:sldIdLst>
  <p:sldSz cx="9144000" cy="5143500" type="screen16x9"/>
  <p:notesSz cx="6858000" cy="9144000"/>
  <p:embeddedFontLst>
    <p:embeddedFont>
      <p:font typeface="Nunito"/>
      <p:regular r:id="rId22"/>
      <p:bold r:id="rId23"/>
      <p:italic r:id="rId24"/>
      <p:boldItalic r:id="rId2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747775"/>
          </p15:clr>
        </p15:guide>
        <p15:guide id="2" pos="2880" userDrawn="1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A28634-804A-4969-8332-08198729C0BD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Style>
        <a:tcBdr/>
      </a:tcStyle>
    </a:band1H>
    <a:band2H>
      <a:tcStyle>
        <a:tcBdr/>
      </a:tcStyle>
    </a:band2H>
    <a:band1V>
      <a:tcStyle>
        <a:tcBdr/>
      </a:tcStyle>
    </a:band1V>
    <a:band2V>
      <a:tcStyle>
        <a:tcBdr/>
      </a:tcStyle>
    </a:band2V>
    <a:lastCol>
      <a:tcStyle>
        <a:tcBdr/>
      </a:tcStyle>
    </a:lastCol>
    <a:firstCol>
      <a:tcStyle>
        <a:tcBdr/>
      </a:tcStyle>
    </a:firstCol>
    <a:lastRow>
      <a:tcStyle>
        <a:tcBdr/>
      </a:tcStyle>
    </a:lastRow>
    <a:seCell>
      <a:tcStyle>
        <a:tcBdr/>
      </a:tcStyle>
    </a:seCell>
    <a:swCell>
      <a:tcStyle>
        <a:tcBdr/>
      </a:tcStyle>
    </a:swCell>
    <a:firstRow>
      <a:tcStyle>
        <a:tcBdr/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80" d="100"/>
          <a:sy n="80" d="100"/>
        </p:scale>
        <p:origin x="84" y="90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5" Type="http://schemas.openxmlformats.org/officeDocument/2006/relationships/font" Target="fonts/font4.fntdata"/><Relationship Id="rId24" Type="http://schemas.openxmlformats.org/officeDocument/2006/relationships/font" Target="fonts/font3.fntdata"/><Relationship Id="rId23" Type="http://schemas.openxmlformats.org/officeDocument/2006/relationships/font" Target="fonts/font2.fntdata"/><Relationship Id="rId22" Type="http://schemas.openxmlformats.org/officeDocument/2006/relationships/font" Target="fonts/font1.fntdata"/><Relationship Id="rId21" Type="http://schemas.openxmlformats.org/officeDocument/2006/relationships/tableStyles" Target="tableStyles.xml"/><Relationship Id="rId20" Type="http://schemas.openxmlformats.org/officeDocument/2006/relationships/viewProps" Target="viewProps.xml"/><Relationship Id="rId2" Type="http://schemas.openxmlformats.org/officeDocument/2006/relationships/theme" Target="theme/theme1.xml"/><Relationship Id="rId19" Type="http://schemas.openxmlformats.org/officeDocument/2006/relationships/presProps" Target="presProps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presentation/d/1hkD-GYMethkNo00vweXOueIaNnEAWjZVOFe2fY9DaSY/edit?usp=sharing" TargetMode="External"/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4" Type="http://schemas.openxmlformats.org/officeDocument/2006/relationships/hyperlink" Target="https://www.notion.so/intensive22aw/135a5aaf58f84f15ad9ad5c183df08fa" TargetMode="External"/><Relationship Id="rId3" Type="http://schemas.openxmlformats.org/officeDocument/2006/relationships/hyperlink" Target="https://www.notion.so/intensive22aw/91b294bbdd1d4496b32fd7dc75fd0f42" TargetMode="External"/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intensive22aw.notion.site/eefd5c665e07419889d965fc0dc4c8c7" TargetMode="External"/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4.xml.rels><?xml version="1.0" encoding="UTF-8" standalone="yes"?>
<Relationships xmlns="http://schemas.openxmlformats.org/package/2006/relationships"><Relationship Id="rId6" Type="http://schemas.openxmlformats.org/officeDocument/2006/relationships/hyperlink" Target="https://youtu.be/HyMY7T3EEto?t=2520" TargetMode="External"/><Relationship Id="rId5" Type="http://schemas.openxmlformats.org/officeDocument/2006/relationships/hyperlink" Target="https://intensive22aw.notion.site/Lean-Startup-Canvas-e1e5f9d5c96a4352afe19c32348154f7" TargetMode="External"/><Relationship Id="rId4" Type="http://schemas.openxmlformats.org/officeDocument/2006/relationships/hyperlink" Target="https://intensive22aw.notion.site/5df9d71615d646d092fe6bd1f5d6cc39" TargetMode="External"/><Relationship Id="rId3" Type="http://schemas.openxmlformats.org/officeDocument/2006/relationships/hyperlink" Target="https://intensive2035.ru/e120c5a0e06e4d4188e5e01b9c4467bd" TargetMode="External"/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295bf51c697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295bf51c697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В презентации вы можете использовать любой дизайн, который вам нравится. Данный шаблон предназначен для копирования!</a:t>
            </a:r>
            <a:br>
              <a:rPr lang="en-US">
                <a:solidFill>
                  <a:schemeClr val="dk1"/>
                </a:solidFill>
              </a:rPr>
            </a:br>
            <a:br>
              <a:rPr lang="en-US">
                <a:solidFill>
                  <a:schemeClr val="dk1"/>
                </a:solidFill>
              </a:rPr>
            </a:br>
            <a:r>
              <a:rPr lang="en-US">
                <a:solidFill>
                  <a:schemeClr val="dk1"/>
                </a:solidFill>
              </a:rPr>
              <a:t>На титульном слайде укажите: </a:t>
            </a:r>
            <a:br>
              <a:rPr lang="en-US">
                <a:solidFill>
                  <a:schemeClr val="dk1"/>
                </a:solidFill>
              </a:rPr>
            </a:br>
            <a:r>
              <a:rPr lang="en-US">
                <a:solidFill>
                  <a:schemeClr val="dk1"/>
                </a:solidFill>
              </a:rPr>
              <a:t>- название вашего проекта</a:t>
            </a:r>
            <a:br>
              <a:rPr lang="en-US">
                <a:solidFill>
                  <a:schemeClr val="dk1"/>
                </a:solidFill>
              </a:rPr>
            </a:br>
            <a:r>
              <a:rPr lang="en-US">
                <a:solidFill>
                  <a:schemeClr val="dk1"/>
                </a:solidFill>
              </a:rPr>
              <a:t>- ваш вуз</a:t>
            </a:r>
            <a:br>
              <a:rPr lang="en-US">
                <a:solidFill>
                  <a:schemeClr val="dk1"/>
                </a:solidFill>
              </a:rPr>
            </a:br>
            <a:r>
              <a:rPr lang="en-US">
                <a:solidFill>
                  <a:schemeClr val="dk1"/>
                </a:solidFill>
              </a:rPr>
              <a:t>- тип разработки 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US">
                <a:solidFill>
                  <a:schemeClr val="dk1"/>
                </a:solidFill>
              </a:rPr>
              <a:t>Этот шаблон создан для команд с инициативной разработкой. Это значит, что шаблон подходит для команд, которые придумали свою проектную идею самостоятельно. Если ваша команда работает над заказной задачей, воспользуйтесь другим шаблоном </a:t>
            </a:r>
            <a:r>
              <a:rPr lang="en-US" u="sng">
                <a:solidFill>
                  <a:schemeClr val="hlink"/>
                </a:solidFill>
                <a:hlinkClick r:id="rId3"/>
              </a:rPr>
              <a:t>https://docs.google.com/presentation/d/1hkD-GYMethkNo00vweXOueIaNnEAWjZVOFe2fY9DaSY/edit?usp=sharing</a:t>
            </a:r>
            <a:r>
              <a:rPr lang="en-US">
                <a:solidFill>
                  <a:schemeClr val="dk1"/>
                </a:solidFill>
              </a:rPr>
              <a:t> </a:t>
            </a:r>
            <a:endParaRPr lang="en-US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295bf51c697_0_50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g295bf51c697_0_50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US">
                <a:solidFill>
                  <a:schemeClr val="dk1"/>
                </a:solidFill>
              </a:rPr>
              <a:t>Слайд с командой — это ваш способ представиться и показать, что вы способны справиться с поставленной задачей.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US">
                <a:solidFill>
                  <a:schemeClr val="dk1"/>
                </a:solidFill>
              </a:rPr>
              <a:t>Обычно здесь размещают фотографии, указывают, как кого зовут, должность в проекте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US">
                <a:solidFill>
                  <a:schemeClr val="dk1"/>
                </a:solidFill>
              </a:rPr>
              <a:t>Уместно рассказать о каких-то компетенциях и достижениях (если они у вас есть). Главное, чтобы эти они имели отношение к тому, что вы делаете. 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US" i="1">
                <a:solidFill>
                  <a:schemeClr val="dk1"/>
                </a:solidFill>
              </a:rPr>
              <a:t>Например, в вашей команде есть участник, который помимо прочего работает фитнес-тренером. Если ваш проект связан, например, со спортивным питанием или мобильным приложением для спортсменов, то это большой плюс. Если же проект связан с компьютерным зрением или вы разрабатываете компьютерную игру — это не имеет значение и лучше этот факт опустить.   </a:t>
            </a:r>
            <a:endParaRPr i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US">
                <a:solidFill>
                  <a:schemeClr val="dk1"/>
                </a:solidFill>
              </a:rPr>
              <a:t>Но ни в коем случае ничего не придумывайте и не вводите ваших зрителей в заблуждение! </a:t>
            </a:r>
            <a:endParaRPr lang="en-US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295bf51c697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295bf51c697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chemeClr val="dk1"/>
              </a:solidFill>
              <a:highlight>
                <a:srgbClr val="FFFF00"/>
              </a:highlight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US" b="1">
                <a:solidFill>
                  <a:schemeClr val="dk1"/>
                </a:solidFill>
              </a:rPr>
              <a:t>Если это ваше первое поддерживающее мероприятие, перед заполнением слайда обратите внимание на статьи о заполнении паспорта проектной идеи и об ошибках при его заполнении</a:t>
            </a:r>
            <a:endParaRPr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US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Как заполнять паспорт проекта </a:t>
            </a:r>
            <a:r>
              <a:rPr lang="en-US" u="sng">
                <a:solidFill>
                  <a:srgbClr val="1155CC"/>
                </a:solidFill>
                <a:latin typeface="Nunito"/>
                <a:ea typeface="Nunito"/>
                <a:cs typeface="Nunito"/>
                <a:sym typeface="Nunito"/>
                <a:hlinkClick r:id="rId3"/>
              </a:rPr>
              <a:t>https://www.notion.so/intensive22aw/91b294bbdd1d4496b32fd7dc75fd0f42</a:t>
            </a:r>
            <a:r>
              <a:rPr lang="en-US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endParaRPr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US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Ошибки при заполнении паспорта проекта </a:t>
            </a:r>
            <a:r>
              <a:rPr lang="en-US" u="sng">
                <a:solidFill>
                  <a:srgbClr val="1155CC"/>
                </a:solidFill>
                <a:latin typeface="Nunito"/>
                <a:ea typeface="Nunito"/>
                <a:cs typeface="Nunito"/>
                <a:sym typeface="Nunito"/>
                <a:hlinkClick r:id="rId4"/>
              </a:rPr>
              <a:t>https://www.notion.so/intensive22aw/135a5aaf58f84f15ad9ad5c183df08fa</a:t>
            </a:r>
            <a:r>
              <a:rPr lang="en-US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endParaRPr lang="en-US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295bf51c697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295bf51c697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endParaRPr b="1">
              <a:solidFill>
                <a:schemeClr val="dk1"/>
              </a:solidFill>
              <a:highlight>
                <a:srgbClr val="FFFF00"/>
              </a:highlight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295bf51c697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295bf51c697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US"/>
              <a:t>По возможности, визуализируйте этот сценарий в виде схемы или прототипа будущего интерфейса решения. </a:t>
            </a:r>
            <a:endParaRPr lang="en-US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295bf51c697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295bf51c697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endParaRPr lang="en-US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295bf51c697_0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295bf51c697_0_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875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endParaRPr lang="en-US" u="sng">
              <a:solidFill>
                <a:schemeClr val="hlink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3150db9048c_0_6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3150db9048c_0_6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3150db9048c_0_18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3150db9048c_0_18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295bf51c697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295bf51c697_0_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В этом разделе мы предлагаем вам подумать о том, на чём ваш проект будет зарабатывать деньги и поделиться своими предположениями с экспертами, которым помогут вам скорректировать свою бизнес стратегию. </a:t>
            </a:r>
            <a:endParaRPr lang="en-US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295bf51c697_0_112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295bf51c697_0_112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endParaRPr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US" b="1">
                <a:solidFill>
                  <a:schemeClr val="dk1"/>
                </a:solidFill>
              </a:rPr>
              <a:t>Хороший вариант (но мы не настаиваем) — представить результаты в виде таблицы, где вы сравниваете ваше решение с аналогами по важным для пользователя параметрам.</a:t>
            </a:r>
            <a:endParaRPr b="1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31852d119bb_0_7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31852d119bb_0_7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295bf51c697_0_40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295bf51c697_0_40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US"/>
              <a:t>В ходе анализа рынка может выясниться, что сегмент, на который вы ориентируетесь, слишком маленький, и тогда изначальную стратегию придется менять. И наоборот, может быть вы найдёте перспективную рыночную нишу, о которой не догадывались раньше. Кроме того, объём потенциального рынка всегда интересует инвесторов.</a:t>
            </a:r>
            <a:endParaRPr lang="en-US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/>
              <a:t>Чтобы узнать, как посчитать объем рынка, познакомьтесь с материалом ниже: </a:t>
            </a:r>
            <a:r>
              <a:rPr lang="en-US" u="sng">
                <a:solidFill>
                  <a:schemeClr val="hlink"/>
                </a:solidFill>
                <a:hlinkClick r:id="rId3"/>
              </a:rPr>
              <a:t>Как посчитать объем рынка </a:t>
            </a:r>
            <a:endParaRPr lang="en-US" u="sng">
              <a:solidFill>
                <a:schemeClr val="hlink"/>
              </a:solidFill>
              <a:hlinkClick r:id="rId3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295bf51c697_0_45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295bf51c697_0_45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38100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/>
              <a:t>Одна из важных составляющих любого коммерческого проекта — его бизнес-модель. Бизнес-модель — это структура бизнес-процессов компании, которая объясняет, как компания будет получать прибыль.</a:t>
            </a:r>
            <a:br>
              <a:rPr lang="en-US"/>
            </a:br>
            <a:r>
              <a:rPr lang="en-US"/>
              <a:t>Перед тем как приступить к созданию бизнес-модели, предлагаем вам встретиться с командой и ответить на три вводных вопроса на слайде выше - это поможет вам подготовиться к вдумчивому созданию БМ. </a:t>
            </a:r>
            <a:br>
              <a:rPr lang="en-US"/>
            </a:br>
            <a:r>
              <a:rPr lang="en-US"/>
              <a:t>О том, как ответить на вопросы выше, читайте с статье:</a:t>
            </a:r>
            <a:r>
              <a:rPr lang="en-US" u="sng">
                <a:solidFill>
                  <a:schemeClr val="hlink"/>
                </a:solidFill>
                <a:hlinkClick r:id="rId3"/>
              </a:rPr>
              <a:t> Введение в бизнес-модели</a:t>
            </a:r>
            <a:endParaRPr lang="en-US" u="sng">
              <a:solidFill>
                <a:schemeClr val="hlink"/>
              </a:solidFill>
            </a:endParaRPr>
          </a:p>
          <a:p>
            <a:pPr marL="0" marR="38100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b="1"/>
              <a:t>Вместо этого слайда можете продемонстрировать бизнес-модель вашего решения, если вы создали её. Создать бизнес-модель для своего проекта вам помогут материалы: </a:t>
            </a:r>
            <a:br>
              <a:rPr lang="en-US" b="1"/>
            </a:br>
            <a:r>
              <a:rPr lang="en-US"/>
              <a:t>1.</a:t>
            </a:r>
            <a:r>
              <a:rPr lang="en-US" b="1"/>
              <a:t> </a:t>
            </a:r>
            <a:r>
              <a:rPr lang="en-US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Статьи в базе знаний: </a:t>
            </a:r>
            <a:r>
              <a:rPr lang="en-US" u="sng">
                <a:solidFill>
                  <a:schemeClr val="hlink"/>
                </a:solidFill>
                <a:latin typeface="Nunito"/>
                <a:ea typeface="Nunito"/>
                <a:cs typeface="Nunito"/>
                <a:sym typeface="Nunito"/>
                <a:hlinkClick r:id="rId4"/>
              </a:rPr>
              <a:t>Введение в бизнес-модели</a:t>
            </a:r>
            <a:r>
              <a:rPr lang="en-US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, </a:t>
            </a:r>
            <a:r>
              <a:rPr lang="en-US" u="sng">
                <a:solidFill>
                  <a:schemeClr val="hlink"/>
                </a:solidFill>
                <a:latin typeface="Nunito"/>
                <a:ea typeface="Nunito"/>
                <a:cs typeface="Nunito"/>
                <a:sym typeface="Nunito"/>
                <a:hlinkClick r:id="rId5"/>
              </a:rPr>
              <a:t>Lean Startup Canvas</a:t>
            </a:r>
            <a:br>
              <a:rPr lang="en-US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</a:br>
            <a:r>
              <a:rPr lang="en-US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2. Вебинар </a:t>
            </a:r>
            <a:r>
              <a:rPr lang="en-US" u="sng">
                <a:solidFill>
                  <a:srgbClr val="1155CC"/>
                </a:solidFill>
                <a:latin typeface="Nunito"/>
                <a:ea typeface="Nunito"/>
                <a:cs typeface="Nunito"/>
                <a:sym typeface="Nunito"/>
                <a:hlinkClick r:id="rId6"/>
              </a:rPr>
              <a:t>Экономика проекта и модели монетизации</a:t>
            </a:r>
            <a:r>
              <a:rPr lang="en-US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(про Lean Canvas с 42 минуты) </a:t>
            </a:r>
            <a:endParaRPr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marR="38100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endParaRPr b="1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matchingName="Title slid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matchingName="Section header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matchingName="Title and body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 matchingName="Title and two columns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matchingName="Title 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matchingNam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5.xml"/><Relationship Id="rId5" Type="http://schemas.openxmlformats.org/officeDocument/2006/relationships/slideLayout" Target="../slideLayouts/slideLayout3.xml"/><Relationship Id="rId4" Type="http://schemas.openxmlformats.org/officeDocument/2006/relationships/image" Target="../media/image12.png"/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ctrTitle"/>
          </p:nvPr>
        </p:nvSpPr>
        <p:spPr>
          <a:xfrm>
            <a:off x="346633" y="1155420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ym typeface="+mn-ea"/>
              </a:rPr>
              <a:t>Understand the thoughts</a:t>
            </a:r>
            <a:br>
              <a:rPr lang="en-US">
                <a:sym typeface="+mn-ea"/>
              </a:rPr>
            </a:br>
            <a:r>
              <a:rPr lang="en-US">
                <a:sym typeface="+mn-ea"/>
              </a:rPr>
              <a:t>Понимай мысли </a:t>
            </a:r>
            <a:endParaRPr dirty="0"/>
          </a:p>
        </p:txBody>
      </p:sp>
      <p:sp>
        <p:nvSpPr>
          <p:cNvPr id="62" name="Google Shape;62;p14"/>
          <p:cNvSpPr txBox="1">
            <a:spLocks noGrp="1"/>
          </p:cNvSpPr>
          <p:nvPr>
            <p:ph type="subTitle" idx="1"/>
          </p:nvPr>
        </p:nvSpPr>
        <p:spPr>
          <a:xfrm>
            <a:off x="311700" y="4116400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Инициативная разработка</a:t>
            </a:r>
            <a:endParaRPr lang="en-US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6737" y="369371"/>
            <a:ext cx="786452" cy="78645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9360" y="432952"/>
            <a:ext cx="1450974" cy="75597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82963" y="455804"/>
            <a:ext cx="2481287" cy="81693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08007" y="455806"/>
            <a:ext cx="2859272" cy="786452"/>
          </a:xfrm>
          <a:prstGeom prst="rect">
            <a:avLst/>
          </a:prstGeom>
        </p:spPr>
      </p:pic>
      <p:sp>
        <p:nvSpPr>
          <p:cNvPr id="6" name="Подзаголовок 5"/>
          <p:cNvSpPr/>
          <p:nvPr>
            <p:ph type="subTitle" idx="1"/>
          </p:nvPr>
        </p:nvSpPr>
        <p:spPr>
          <a:xfrm>
            <a:off x="346625" y="3208140"/>
            <a:ext cx="8520600" cy="792600"/>
          </a:xfrm>
        </p:spPr>
        <p:txBody>
          <a:bodyPr/>
          <a:p>
            <a:r>
              <a:rPr lang="en-US">
                <a:sym typeface="+mn-ea"/>
              </a:rPr>
              <a:t>Удмуртский государственный университет</a:t>
            </a:r>
            <a:endParaRPr lang="ru-RU" alt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Команда</a:t>
            </a:r>
            <a:endParaRPr lang="en-US"/>
          </a:p>
        </p:txBody>
      </p:sp>
      <p:sp>
        <p:nvSpPr>
          <p:cNvPr id="166" name="Google Shape;166;p27"/>
          <p:cNvSpPr txBox="1"/>
          <p:nvPr>
            <p:ph type="body" idx="1"/>
          </p:nvPr>
        </p:nvSpPr>
        <p:spPr>
          <a:xfrm>
            <a:off x="222450" y="1159350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endParaRPr sz="20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endParaRPr sz="2000">
              <a:solidFill>
                <a:schemeClr val="dk1"/>
              </a:solidFill>
            </a:endParaRPr>
          </a:p>
        </p:txBody>
      </p:sp>
      <p:pic>
        <p:nvPicPr>
          <p:cNvPr id="167" name="Google Shape;167;p2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63600" y="1234002"/>
            <a:ext cx="1720700" cy="2201775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27"/>
          <p:cNvSpPr txBox="1"/>
          <p:nvPr/>
        </p:nvSpPr>
        <p:spPr>
          <a:xfrm>
            <a:off x="311700" y="3508375"/>
            <a:ext cx="2471400" cy="46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US" sz="1800">
                <a:solidFill>
                  <a:schemeClr val="dk2"/>
                </a:solidFill>
              </a:rPr>
              <a:t>В</a:t>
            </a:r>
            <a:r>
              <a:rPr lang="en-US" sz="1500">
                <a:solidFill>
                  <a:schemeClr val="dk2"/>
                </a:solidFill>
              </a:rPr>
              <a:t>араксина Карина. </a:t>
            </a:r>
            <a:endParaRPr sz="1500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US" sz="1500">
                <a:solidFill>
                  <a:schemeClr val="dk2"/>
                </a:solidFill>
              </a:rPr>
              <a:t>  УдГу, социология 1 курс</a:t>
            </a:r>
            <a:endParaRPr sz="1500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US" sz="1500">
                <a:solidFill>
                  <a:schemeClr val="dk2"/>
                </a:solidFill>
              </a:rPr>
              <a:t>  Лидер, генератор идей. </a:t>
            </a:r>
            <a:endParaRPr sz="1500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US" sz="1500">
                <a:solidFill>
                  <a:schemeClr val="dk2"/>
                </a:solidFill>
              </a:rPr>
              <a:t>8 (912) 024-70-47</a:t>
            </a:r>
            <a:endParaRPr sz="1500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US" sz="1500">
                <a:solidFill>
                  <a:schemeClr val="dk2"/>
                </a:solidFill>
              </a:rPr>
              <a:t> karinavaraksina@mail.ru</a:t>
            </a:r>
            <a:endParaRPr sz="1500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endParaRPr sz="1800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</a:endParaRPr>
          </a:p>
        </p:txBody>
      </p:sp>
      <p:pic>
        <p:nvPicPr>
          <p:cNvPr id="169" name="Google Shape;169;p27"/>
          <p:cNvPicPr preferRelativeResize="0"/>
          <p:nvPr/>
        </p:nvPicPr>
        <p:blipFill>
          <a:blip r:embed="rId2"/>
          <a:stretch>
            <a:fillRect/>
          </a:stretch>
        </p:blipFill>
        <p:spPr>
          <a:xfrm>
            <a:off x="2783096" y="1768913"/>
            <a:ext cx="2198975" cy="1666875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p27"/>
          <p:cNvSpPr txBox="1"/>
          <p:nvPr/>
        </p:nvSpPr>
        <p:spPr>
          <a:xfrm>
            <a:off x="2714450" y="3435775"/>
            <a:ext cx="3954300" cy="46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US" sz="1500">
                <a:solidFill>
                  <a:schemeClr val="dk2"/>
                </a:solidFill>
              </a:rPr>
              <a:t>Чернышова Диана. </a:t>
            </a:r>
            <a:endParaRPr sz="1500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US" sz="1500">
                <a:solidFill>
                  <a:schemeClr val="dk2"/>
                </a:solidFill>
              </a:rPr>
              <a:t>УдГу, социология 1 курс</a:t>
            </a:r>
            <a:endParaRPr sz="1500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US" sz="1500">
                <a:solidFill>
                  <a:schemeClr val="dk2"/>
                </a:solidFill>
              </a:rPr>
              <a:t>  Душа команды, аналитик. </a:t>
            </a:r>
            <a:endParaRPr sz="1500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US" sz="1500">
                <a:solidFill>
                  <a:schemeClr val="dk2"/>
                </a:solidFill>
              </a:rPr>
              <a:t>8 (950) 817-00-87</a:t>
            </a:r>
            <a:endParaRPr sz="1500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US" sz="1500">
                <a:solidFill>
                  <a:schemeClr val="dk2"/>
                </a:solidFill>
              </a:rPr>
              <a:t>chernyshova_dianochka87@mail.ru</a:t>
            </a:r>
            <a:endParaRPr sz="1500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endParaRPr sz="1800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</a:endParaRPr>
          </a:p>
        </p:txBody>
      </p:sp>
      <p:pic>
        <p:nvPicPr>
          <p:cNvPr id="171" name="Google Shape;171;p27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x="5830000" y="1234001"/>
            <a:ext cx="1652750" cy="2201775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p27"/>
          <p:cNvSpPr txBox="1"/>
          <p:nvPr/>
        </p:nvSpPr>
        <p:spPr>
          <a:xfrm>
            <a:off x="5867775" y="3508375"/>
            <a:ext cx="2402700" cy="46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US">
                <a:solidFill>
                  <a:schemeClr val="dk2"/>
                </a:solidFill>
              </a:rPr>
              <a:t>Горбунова Валентина. </a:t>
            </a:r>
            <a:endParaRPr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US">
                <a:solidFill>
                  <a:schemeClr val="dk2"/>
                </a:solidFill>
              </a:rPr>
              <a:t>  УдГу, социология 1 курс</a:t>
            </a:r>
            <a:endParaRPr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US">
                <a:solidFill>
                  <a:schemeClr val="dk2"/>
                </a:solidFill>
              </a:rPr>
              <a:t> Дизайнер, экономист.</a:t>
            </a:r>
            <a:endParaRPr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US">
                <a:solidFill>
                  <a:schemeClr val="dk2"/>
                </a:solidFill>
              </a:rPr>
              <a:t>8 (950) 811-70-92</a:t>
            </a:r>
            <a:endParaRPr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US">
                <a:solidFill>
                  <a:schemeClr val="dk2"/>
                </a:solidFill>
              </a:rPr>
              <a:t> vagorbynovaa@mail.ru</a:t>
            </a:r>
            <a:endParaRPr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endParaRPr sz="1800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Пользователь и его проблема</a:t>
            </a:r>
            <a:endParaRPr lang="en-US"/>
          </a:p>
        </p:txBody>
      </p:sp>
      <p:sp>
        <p:nvSpPr>
          <p:cNvPr id="68" name="Google Shape;68;p1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US">
                <a:sym typeface="+mn-ea"/>
              </a:rPr>
              <a:t>Физические</a:t>
            </a:r>
            <a:endParaRPr lang="en-US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US">
                <a:sym typeface="+mn-ea"/>
              </a:rPr>
              <a:t>лица от 18 – 45 лет</a:t>
            </a:r>
            <a:endParaRPr lang="en-US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</a:p>
        </p:txBody>
      </p:sp>
      <p:pic>
        <p:nvPicPr>
          <p:cNvPr id="63" name="Google Shape;63;p1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473168" y="966593"/>
            <a:ext cx="6486525" cy="3952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Решение</a:t>
            </a:r>
            <a:endParaRPr lang="en-US"/>
          </a:p>
        </p:txBody>
      </p:sp>
      <p:sp>
        <p:nvSpPr>
          <p:cNvPr id="74" name="Google Shape;74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US">
                <a:sym typeface="+mn-ea"/>
              </a:rPr>
              <a:t> </a:t>
            </a:r>
            <a:r>
              <a:rPr lang="ru-RU" altLang="en-US">
                <a:sym typeface="+mn-ea"/>
              </a:rPr>
              <a:t>Р</a:t>
            </a:r>
            <a:r>
              <a:rPr lang="en-US">
                <a:sym typeface="+mn-ea"/>
              </a:rPr>
              <a:t>азработка </a:t>
            </a:r>
            <a:r>
              <a:rPr lang="ru-RU" altLang="en-US">
                <a:sym typeface="+mn-ea"/>
              </a:rPr>
              <a:t>чат-бота</a:t>
            </a:r>
            <a:r>
              <a:rPr lang="en-US" altLang="ru-RU">
                <a:sym typeface="+mn-ea"/>
              </a:rPr>
              <a:t> </a:t>
            </a:r>
            <a:r>
              <a:rPr lang="ru-RU" altLang="en-US">
                <a:sym typeface="+mn-ea"/>
              </a:rPr>
              <a:t>в </a:t>
            </a:r>
            <a:r>
              <a:rPr lang="en-US" altLang="ru-RU">
                <a:sym typeface="+mn-ea"/>
              </a:rPr>
              <a:t>Telegram</a:t>
            </a:r>
            <a:r>
              <a:rPr lang="ru-RU" altLang="en-US">
                <a:sym typeface="+mn-ea"/>
              </a:rPr>
              <a:t>  и М</a:t>
            </a:r>
            <a:r>
              <a:rPr lang="en-US" altLang="en-US">
                <a:sym typeface="+mn-ea"/>
              </a:rPr>
              <a:t>ini </a:t>
            </a:r>
            <a:r>
              <a:rPr lang="ru-RU" altLang="en-US">
                <a:sym typeface="+mn-ea"/>
              </a:rPr>
              <a:t>А</a:t>
            </a:r>
            <a:r>
              <a:rPr lang="en-US" altLang="en-US">
                <a:sym typeface="+mn-ea"/>
              </a:rPr>
              <a:t>pp </a:t>
            </a:r>
            <a:r>
              <a:rPr lang="ru-RU" altLang="en-US">
                <a:sym typeface="+mn-ea"/>
              </a:rPr>
              <a:t>(веб-</a:t>
            </a:r>
            <a:r>
              <a:rPr lang="en-US">
                <a:sym typeface="+mn-ea"/>
              </a:rPr>
              <a:t>приложени</a:t>
            </a:r>
            <a:r>
              <a:rPr lang="ru-RU" altLang="en-US">
                <a:sym typeface="+mn-ea"/>
              </a:rPr>
              <a:t>е, которое открывается внутри мессенджера </a:t>
            </a:r>
            <a:r>
              <a:rPr lang="en-US" altLang="ru-RU">
                <a:sym typeface="+mn-ea"/>
              </a:rPr>
              <a:t>Telegram</a:t>
            </a:r>
            <a:r>
              <a:rPr lang="ru-RU" altLang="en-US">
                <a:sym typeface="+mn-ea"/>
              </a:rPr>
              <a:t>) </a:t>
            </a:r>
            <a:r>
              <a:rPr lang="en-US">
                <a:sym typeface="+mn-ea"/>
              </a:rPr>
              <a:t> с использованием медиатехнологий и искусственного интеллекта,  в котором будет создана база знаний, ключевых понятий и информация, служащая для интерпретации мыслей человека</a:t>
            </a:r>
            <a:r>
              <a:rPr lang="ru-RU" altLang="en-US">
                <a:sym typeface="+mn-ea"/>
              </a:rPr>
              <a:t>. Это позволяет пользователю получать услугу в удобном для него формате в более короткий срок. </a:t>
            </a:r>
            <a:endParaRPr lang="ru-RU" altLang="en-US">
              <a:sym typeface="+mn-ea"/>
            </a:endParaRP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endParaRPr lang="en-US"/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7"/>
          <p:cNvSpPr txBox="1">
            <a:spLocks noGrp="1"/>
          </p:cNvSpPr>
          <p:nvPr>
            <p:ph type="title"/>
          </p:nvPr>
        </p:nvSpPr>
        <p:spPr>
          <a:xfrm>
            <a:off x="158665" y="5450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Пользовательский сценарий</a:t>
            </a:r>
            <a:endParaRPr lang="en-US"/>
          </a:p>
        </p:txBody>
      </p:sp>
      <p:sp>
        <p:nvSpPr>
          <p:cNvPr id="80" name="Google Shape;80;p17"/>
          <p:cNvSpPr txBox="1">
            <a:spLocks noGrp="1"/>
          </p:cNvSpPr>
          <p:nvPr>
            <p:ph type="body" idx="1"/>
          </p:nvPr>
        </p:nvSpPr>
        <p:spPr>
          <a:xfrm>
            <a:off x="190500" y="3398520"/>
            <a:ext cx="3726815" cy="130238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dk1"/>
                </a:solidFill>
                <a:sym typeface="+mn-ea"/>
              </a:rPr>
              <a:t>Выбор пакета услуг:</a:t>
            </a:r>
            <a:endParaRPr sz="14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dk1"/>
                </a:solidFill>
                <a:sym typeface="+mn-ea"/>
              </a:rPr>
              <a:t>Первый пакет услуг (500 руб.)- имеет ограниченные возможности в выборе способа оказания услуги, пользователь может задать только вопрос </a:t>
            </a:r>
            <a:endParaRPr sz="14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</a:endParaRPr>
          </a:p>
        </p:txBody>
      </p:sp>
      <p:pic>
        <p:nvPicPr>
          <p:cNvPr id="76" name="Google Shape;76;p16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11920" y="627493"/>
            <a:ext cx="3486092" cy="985200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Google Shape;77;p16"/>
          <p:cNvSpPr txBox="1"/>
          <p:nvPr/>
        </p:nvSpPr>
        <p:spPr>
          <a:xfrm>
            <a:off x="440055" y="627380"/>
            <a:ext cx="3162935" cy="11664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/>
              <a:t>П</a:t>
            </a:r>
            <a:r>
              <a:rPr lang="en-US" sz="2000"/>
              <a:t>ользователь находит</a:t>
            </a:r>
            <a:endParaRPr sz="20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/>
              <a:t>    нас в телеграмме</a:t>
            </a:r>
            <a:endParaRPr sz="20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/>
          </a:p>
        </p:txBody>
      </p:sp>
      <p:pic>
        <p:nvPicPr>
          <p:cNvPr id="78" name="Google Shape;78;p16"/>
          <p:cNvPicPr preferRelativeResize="0"/>
          <p:nvPr/>
        </p:nvPicPr>
        <p:blipFill>
          <a:blip r:embed="rId2"/>
          <a:stretch>
            <a:fillRect/>
          </a:stretch>
        </p:blipFill>
        <p:spPr>
          <a:xfrm rot="5400000">
            <a:off x="1759893" y="1813883"/>
            <a:ext cx="471300" cy="6872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80;p16"/>
          <p:cNvSpPr txBox="1"/>
          <p:nvPr/>
        </p:nvSpPr>
        <p:spPr>
          <a:xfrm>
            <a:off x="261620" y="2081530"/>
            <a:ext cx="3616325" cy="9658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/>
              <a:t>Выбирает разные категории, например : ознакомиться с услугой, оплатить, выбрать пакет.</a:t>
            </a:r>
            <a:endParaRPr sz="1700"/>
          </a:p>
        </p:txBody>
      </p:sp>
      <p:pic>
        <p:nvPicPr>
          <p:cNvPr id="81" name="Google Shape;81;p16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x="4611370" y="1894840"/>
            <a:ext cx="3256915" cy="1299210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16"/>
          <p:cNvSpPr txBox="1"/>
          <p:nvPr/>
        </p:nvSpPr>
        <p:spPr>
          <a:xfrm>
            <a:off x="4687570" y="1950085"/>
            <a:ext cx="2752090" cy="10115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После оплаты пользователь остается в этом же чат-боте и может использовать нашу услугу в зависимости от выбранного пакета </a:t>
            </a:r>
            <a:endParaRPr lang="ru-RU"/>
          </a:p>
        </p:txBody>
      </p:sp>
      <p:pic>
        <p:nvPicPr>
          <p:cNvPr id="85" name="Google Shape;85;p16"/>
          <p:cNvPicPr preferRelativeResize="0"/>
          <p:nvPr/>
        </p:nvPicPr>
        <p:blipFill>
          <a:blip r:embed="rId2"/>
          <a:stretch>
            <a:fillRect/>
          </a:stretch>
        </p:blipFill>
        <p:spPr>
          <a:xfrm>
            <a:off x="3917315" y="2413000"/>
            <a:ext cx="654685" cy="85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6"/>
          <p:cNvPicPr preferRelativeResize="0"/>
          <p:nvPr/>
        </p:nvPicPr>
        <p:blipFill>
          <a:blip r:embed="rId2"/>
          <a:stretch>
            <a:fillRect/>
          </a:stretch>
        </p:blipFill>
        <p:spPr>
          <a:xfrm rot="5400000">
            <a:off x="1795705" y="3177312"/>
            <a:ext cx="386475" cy="56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6"/>
          <p:cNvPicPr preferRelativeResize="0"/>
          <p:nvPr/>
        </p:nvPicPr>
        <p:blipFill>
          <a:blip r:embed="rId4"/>
          <a:stretch>
            <a:fillRect/>
          </a:stretch>
        </p:blipFill>
        <p:spPr>
          <a:xfrm>
            <a:off x="4177079" y="3475548"/>
            <a:ext cx="4080000" cy="1319375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16"/>
          <p:cNvSpPr txBox="1"/>
          <p:nvPr/>
        </p:nvSpPr>
        <p:spPr>
          <a:xfrm>
            <a:off x="4326025" y="3446400"/>
            <a:ext cx="3930900" cy="126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Второй пакет услуг (1000 руб.)- имеет все виды выбора оказания услуги, пользователь может описать ситуацию, задать вопрос, добавить характеристики своего партнера для более точного решения проблемы. </a:t>
            </a:r>
            <a:endParaRPr sz="900"/>
          </a:p>
        </p:txBody>
      </p:sp>
      <p:pic>
        <p:nvPicPr>
          <p:cNvPr id="91" name="Google Shape;91;p16"/>
          <p:cNvPicPr preferRelativeResize="0"/>
          <p:nvPr/>
        </p:nvPicPr>
        <p:blipFill>
          <a:blip r:embed="rId2"/>
          <a:stretch>
            <a:fillRect/>
          </a:stretch>
        </p:blipFill>
        <p:spPr>
          <a:xfrm>
            <a:off x="3797935" y="4001770"/>
            <a:ext cx="358140" cy="76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76;p16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61620" y="2052320"/>
            <a:ext cx="3655695" cy="98488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76;p16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0955" y="3398520"/>
            <a:ext cx="3776980" cy="155511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81;p16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x="4531360" y="518795"/>
            <a:ext cx="3789680" cy="129921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Текстовое поле 6"/>
          <p:cNvSpPr txBox="1"/>
          <p:nvPr/>
        </p:nvSpPr>
        <p:spPr>
          <a:xfrm>
            <a:off x="4576445" y="625475"/>
            <a:ext cx="3789680" cy="11684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ru-RU" altLang="en-US"/>
              <a:t>Пользователь использует приложение </a:t>
            </a:r>
            <a:r>
              <a:rPr lang="en-US" altLang="en-US"/>
              <a:t>Mini App</a:t>
            </a:r>
            <a:r>
              <a:rPr lang="ru-RU" altLang="en-US"/>
              <a:t>, где может ознакомится с услугой, оплатить. После оплаты остается в приложении и использует в зависимости от выбранной услуги </a:t>
            </a:r>
            <a:endParaRPr lang="ru-RU" altLang="en-US"/>
          </a:p>
        </p:txBody>
      </p:sp>
      <p:pic>
        <p:nvPicPr>
          <p:cNvPr id="8" name="Google Shape;85;p16"/>
          <p:cNvPicPr preferRelativeResize="0"/>
          <p:nvPr/>
        </p:nvPicPr>
        <p:blipFill>
          <a:blip r:embed="rId2"/>
          <a:stretch>
            <a:fillRect/>
          </a:stretch>
        </p:blipFill>
        <p:spPr>
          <a:xfrm>
            <a:off x="3876675" y="1132205"/>
            <a:ext cx="654685" cy="85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8"/>
          <p:cNvSpPr txBox="1">
            <a:spLocks noGrp="1"/>
          </p:cNvSpPr>
          <p:nvPr>
            <p:ph type="body" idx="1"/>
          </p:nvPr>
        </p:nvSpPr>
        <p:spPr>
          <a:xfrm>
            <a:off x="311700" y="1134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>
              <a:solidFill>
                <a:srgbClr val="666666"/>
              </a:solidFill>
            </a:endParaRPr>
          </a:p>
        </p:txBody>
      </p:sp>
      <p:sp>
        <p:nvSpPr>
          <p:cNvPr id="86" name="Google Shape;86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О проекте </a:t>
            </a:r>
            <a:endParaRPr lang="en-US"/>
          </a:p>
        </p:txBody>
      </p:sp>
      <p:pic>
        <p:nvPicPr>
          <p:cNvPr id="98" name="Google Shape;98;p1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99415" y="1017905"/>
            <a:ext cx="7493635" cy="4349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r>
              <a:rPr lang="en-US">
                <a:sym typeface="+mn-ea"/>
              </a:rPr>
              <a:t>О проекте </a:t>
            </a:r>
            <a:endParaRPr lang="ru-RU" altLang="en-US"/>
          </a:p>
        </p:txBody>
      </p:sp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ru-RU" altLang="en-US"/>
          </a:p>
        </p:txBody>
      </p:sp>
      <p:pic>
        <p:nvPicPr>
          <p:cNvPr id="105" name="Google Shape;105;p1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68960" y="1017905"/>
            <a:ext cx="7534275" cy="40360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Результаты пользовательского тестирования</a:t>
            </a:r>
            <a:endParaRPr lang="en-US"/>
          </a:p>
        </p:txBody>
      </p:sp>
      <p:sp>
        <p:nvSpPr>
          <p:cNvPr id="92" name="Google Shape;92;p1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25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US" sz="2000">
                <a:solidFill>
                  <a:schemeClr val="tx1"/>
                </a:solidFill>
              </a:rPr>
              <a:t> </a:t>
            </a:r>
            <a:r>
              <a:rPr lang="en-US" sz="4800">
                <a:solidFill>
                  <a:schemeClr val="tx1"/>
                </a:solidFill>
                <a:latin typeface="Times New Roman" panose="02020603050405020304" charset="0"/>
                <a:ea typeface="Nunito"/>
                <a:cs typeface="Times New Roman" panose="02020603050405020304" charset="0"/>
                <a:sym typeface="Nunito"/>
              </a:rPr>
              <a:t>Результаты пользовательского тестирования изменили наше представление о пользователе: мы поняли, что нужно взять группы людей, которым наша услуга будет более нужнее, то есть сузить ранее выбранную нами аудиторию.  </a:t>
            </a:r>
            <a:endParaRPr sz="4800">
              <a:solidFill>
                <a:schemeClr val="tx1"/>
              </a:solidFill>
              <a:latin typeface="Times New Roman" panose="02020603050405020304" charset="0"/>
              <a:ea typeface="Nunito"/>
              <a:cs typeface="Times New Roman" panose="02020603050405020304" charset="0"/>
              <a:sym typeface="Nunito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US" sz="4800">
                <a:solidFill>
                  <a:schemeClr val="tx1"/>
                </a:solidFill>
                <a:latin typeface="Times New Roman" panose="02020603050405020304" charset="0"/>
                <a:ea typeface="Nunito"/>
                <a:cs typeface="Times New Roman" panose="02020603050405020304" charset="0"/>
                <a:sym typeface="Nunito"/>
              </a:rPr>
              <a:t> Гипотеза о актуальности нашего проекта подтвердилась, наша идея является востребованной и многие нуждаются в ней.</a:t>
            </a:r>
            <a:endParaRPr sz="4800">
              <a:solidFill>
                <a:schemeClr val="tx1"/>
              </a:solidFill>
              <a:latin typeface="Times New Roman" panose="02020603050405020304" charset="0"/>
              <a:ea typeface="Nunito"/>
              <a:cs typeface="Times New Roman" panose="02020603050405020304" charset="0"/>
              <a:sym typeface="Nunito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chemeClr val="tx1"/>
                </a:solidFill>
                <a:latin typeface="Times New Roman" panose="02020603050405020304" charset="0"/>
                <a:ea typeface="Nunito"/>
                <a:cs typeface="Times New Roman" panose="02020603050405020304" charset="0"/>
                <a:sym typeface="Nunito"/>
              </a:rPr>
              <a:t>Гипотеза о том, что населению женского пола наша услуга будет нужнее, чем населению мужского пола подтвердилась.</a:t>
            </a:r>
            <a:endParaRPr sz="4800">
              <a:solidFill>
                <a:schemeClr val="tx1"/>
              </a:solidFill>
              <a:latin typeface="Times New Roman" panose="02020603050405020304" charset="0"/>
              <a:ea typeface="Nunito"/>
              <a:cs typeface="Times New Roman" panose="02020603050405020304" charset="0"/>
              <a:sym typeface="Nunito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US" sz="4800">
                <a:solidFill>
                  <a:schemeClr val="tx1"/>
                </a:solidFill>
                <a:latin typeface="Times New Roman" panose="02020603050405020304" charset="0"/>
                <a:ea typeface="Times New Roman" panose="02020603050405020304"/>
                <a:cs typeface="Times New Roman" panose="02020603050405020304" charset="0"/>
                <a:sym typeface="Times New Roman" panose="02020603050405020304"/>
              </a:rPr>
              <a:t>Количество опрошенных людей : 356</a:t>
            </a:r>
            <a:endParaRPr sz="4800">
              <a:solidFill>
                <a:schemeClr val="tx1"/>
              </a:solidFill>
              <a:latin typeface="Times New Roman" panose="02020603050405020304" charset="0"/>
              <a:ea typeface="Times New Roman" panose="02020603050405020304"/>
              <a:cs typeface="Times New Roman" panose="02020603050405020304" charset="0"/>
              <a:sym typeface="Times New Roman" panose="02020603050405020304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US" sz="4800">
                <a:solidFill>
                  <a:schemeClr val="tx1"/>
                </a:solidFill>
                <a:latin typeface="Times New Roman" panose="02020603050405020304" charset="0"/>
                <a:ea typeface="Times New Roman" panose="02020603050405020304"/>
                <a:cs typeface="Times New Roman" panose="02020603050405020304" charset="0"/>
                <a:sym typeface="Times New Roman" panose="02020603050405020304"/>
              </a:rPr>
              <a:t>Женщины: 216</a:t>
            </a:r>
            <a:endParaRPr sz="4800">
              <a:solidFill>
                <a:schemeClr val="tx1"/>
              </a:solidFill>
              <a:latin typeface="Times New Roman" panose="02020603050405020304" charset="0"/>
              <a:ea typeface="Times New Roman" panose="02020603050405020304"/>
              <a:cs typeface="Times New Roman" panose="02020603050405020304" charset="0"/>
              <a:sym typeface="Times New Roman" panose="02020603050405020304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US" sz="4800">
                <a:solidFill>
                  <a:schemeClr val="tx1"/>
                </a:solidFill>
                <a:latin typeface="Times New Roman" panose="02020603050405020304" charset="0"/>
                <a:ea typeface="Times New Roman" panose="02020603050405020304"/>
                <a:cs typeface="Times New Roman" panose="02020603050405020304" charset="0"/>
                <a:sym typeface="Times New Roman" panose="02020603050405020304"/>
              </a:rPr>
              <a:t>Мужчины: 140</a:t>
            </a:r>
            <a:endParaRPr sz="4800">
              <a:solidFill>
                <a:schemeClr val="tx1"/>
              </a:solidFill>
              <a:latin typeface="Times New Roman" panose="02020603050405020304" charset="0"/>
              <a:ea typeface="Times New Roman" panose="02020603050405020304"/>
              <a:cs typeface="Times New Roman" panose="02020603050405020304" charset="0"/>
              <a:sym typeface="Times New Roman" panose="02020603050405020304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US" sz="4800">
                <a:solidFill>
                  <a:schemeClr val="tx1"/>
                </a:solidFill>
                <a:latin typeface="Times New Roman" panose="02020603050405020304" charset="0"/>
                <a:ea typeface="Times New Roman" panose="02020603050405020304"/>
                <a:cs typeface="Times New Roman" panose="02020603050405020304" charset="0"/>
                <a:sym typeface="Times New Roman" panose="02020603050405020304"/>
              </a:rPr>
              <a:t>Процент опрошенных, которые хотели бы иметь услугу: 70%(55 % женщины, 15% мужчины)</a:t>
            </a:r>
            <a:endParaRPr sz="4800">
              <a:solidFill>
                <a:schemeClr val="tx1"/>
              </a:solidFill>
              <a:latin typeface="Times New Roman" panose="02020603050405020304" charset="0"/>
              <a:ea typeface="Times New Roman" panose="02020603050405020304"/>
              <a:cs typeface="Times New Roman" panose="02020603050405020304" charset="0"/>
              <a:sym typeface="Times New Roman" panose="02020603050405020304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US" sz="4800">
                <a:solidFill>
                  <a:schemeClr val="tx1"/>
                </a:solidFill>
                <a:latin typeface="Times New Roman" panose="02020603050405020304" charset="0"/>
                <a:ea typeface="Times New Roman" panose="02020603050405020304"/>
                <a:cs typeface="Times New Roman" panose="02020603050405020304" charset="0"/>
                <a:sym typeface="Times New Roman" panose="02020603050405020304"/>
              </a:rPr>
              <a:t>Процент опрошенных, которые нуждаются в услуге:  80% (60% женщины, 20% мужчины) </a:t>
            </a:r>
            <a:endParaRPr sz="4800">
              <a:solidFill>
                <a:schemeClr val="tx1"/>
              </a:solidFill>
              <a:latin typeface="Times New Roman" panose="02020603050405020304" charset="0"/>
              <a:ea typeface="Times New Roman" panose="02020603050405020304"/>
              <a:cs typeface="Times New Roman" panose="02020603050405020304" charset="0"/>
              <a:sym typeface="Times New Roman" panose="02020603050405020304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US" sz="4800">
                <a:solidFill>
                  <a:schemeClr val="tx1"/>
                </a:solidFill>
                <a:latin typeface="Times New Roman" panose="02020603050405020304" charset="0"/>
                <a:ea typeface="Nunito"/>
                <a:cs typeface="Times New Roman" panose="02020603050405020304" charset="0"/>
                <a:sym typeface="Nunito"/>
              </a:rPr>
              <a:t>Исходя из результатов анкетирования, можно с точностью сказать услуга, предлагаемая нами, действительно является актуальной  в современном мире. Чаще всего причина разногласий это недопонимания, поэтому наша услуга поможет населению лучше понимать друг друга.</a:t>
            </a:r>
            <a:endParaRPr sz="4800">
              <a:solidFill>
                <a:schemeClr val="tx1"/>
              </a:solidFill>
              <a:latin typeface="Times New Roman" panose="02020603050405020304" charset="0"/>
              <a:ea typeface="Times New Roman" panose="02020603050405020304"/>
              <a:cs typeface="Times New Roman" panose="02020603050405020304" charset="0"/>
              <a:sym typeface="Times New Roman" panose="02020603050405020304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endParaRPr b="1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0"/>
          <p:cNvSpPr txBox="1"/>
          <p:nvPr>
            <p:ph type="title"/>
          </p:nvPr>
        </p:nvSpPr>
        <p:spPr>
          <a:xfrm>
            <a:off x="517650" y="41070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000"/>
              <a:buFont typeface="Arial" panose="020B0604020202020204"/>
              <a:buNone/>
            </a:pPr>
            <a:r>
              <a:rPr lang="en-US"/>
              <a:t>Результаты пользовательского тестирования</a:t>
            </a:r>
            <a:endParaRPr lang="en-US"/>
          </a:p>
        </p:txBody>
      </p:sp>
      <p:sp>
        <p:nvSpPr>
          <p:cNvPr id="117" name="Google Shape;117;p20"/>
          <p:cNvSpPr txBox="1"/>
          <p:nvPr>
            <p:ph type="body" idx="1"/>
          </p:nvPr>
        </p:nvSpPr>
        <p:spPr>
          <a:xfrm>
            <a:off x="485700" y="945625"/>
            <a:ext cx="6782400" cy="42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-US"/>
              <a:t>Основные причины ссор с вашим партнером</a:t>
            </a:r>
            <a:endParaRPr lang="en-US"/>
          </a:p>
        </p:txBody>
      </p:sp>
      <p:sp>
        <p:nvSpPr>
          <p:cNvPr id="118" name="Google Shape;118;p20"/>
          <p:cNvSpPr txBox="1"/>
          <p:nvPr/>
        </p:nvSpPr>
        <p:spPr>
          <a:xfrm>
            <a:off x="6462150" y="1282700"/>
            <a:ext cx="1759200" cy="46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</a:endParaRPr>
          </a:p>
        </p:txBody>
      </p:sp>
      <p:graphicFrame>
        <p:nvGraphicFramePr>
          <p:cNvPr id="119" name="Google Shape;119;p20"/>
          <p:cNvGraphicFramePr/>
          <p:nvPr/>
        </p:nvGraphicFramePr>
        <p:xfrm>
          <a:off x="257400" y="1343800"/>
          <a:ext cx="7239000" cy="3000000"/>
        </p:xfrm>
        <a:graphic>
          <a:graphicData uri="http://schemas.openxmlformats.org/drawingml/2006/table">
            <a:tbl>
              <a:tblPr>
                <a:noFill/>
                <a:tableStyleId>{BCA28634-804A-4969-8332-08198729C0BD}</a:tableStyleId>
              </a:tblPr>
              <a:tblGrid>
                <a:gridCol w="3619500"/>
                <a:gridCol w="3619500"/>
              </a:tblGrid>
              <a:tr h="4003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Недопонимания  </a:t>
                      </a:r>
                      <a:endParaRPr lang="en-US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40 %</a:t>
                      </a:r>
                      <a:endParaRPr lang="en-US"/>
                    </a:p>
                  </a:txBody>
                  <a:tcPr marL="91425" marR="91425" marT="91425" marB="91425"/>
                </a:tc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Бытовая  </a:t>
                      </a:r>
                      <a:endParaRPr lang="en-US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35%</a:t>
                      </a:r>
                      <a:endParaRPr lang="en-US"/>
                    </a:p>
                  </a:txBody>
                  <a:tcPr marL="91425" marR="91425" marT="91425" marB="91425"/>
                </a:tc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Из-за разногласий </a:t>
                      </a:r>
                      <a:endParaRPr lang="en-US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16%</a:t>
                      </a:r>
                      <a:endParaRPr lang="en-US"/>
                    </a:p>
                  </a:txBody>
                  <a:tcPr marL="91425" marR="91425" marT="91425" marB="91425"/>
                </a:tc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Из-за работы </a:t>
                      </a:r>
                      <a:endParaRPr lang="en-US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6%</a:t>
                      </a:r>
                      <a:endParaRPr lang="en-US"/>
                    </a:p>
                  </a:txBody>
                  <a:tcPr marL="91425" marR="91425" marT="91425" marB="91425"/>
                </a:tc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Из-за финансов </a:t>
                      </a:r>
                      <a:endParaRPr lang="en-US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2%</a:t>
                      </a:r>
                      <a:endParaRPr lang="en-US"/>
                    </a:p>
                  </a:txBody>
                  <a:tcPr marL="91425" marR="91425" marT="91425" marB="91425"/>
                </a:tc>
              </a:tr>
            </a:tbl>
          </a:graphicData>
        </a:graphic>
      </p:graphicFrame>
      <p:graphicFrame>
        <p:nvGraphicFramePr>
          <p:cNvPr id="120" name="Google Shape;120;p20"/>
          <p:cNvGraphicFramePr/>
          <p:nvPr/>
        </p:nvGraphicFramePr>
        <p:xfrm>
          <a:off x="257400" y="3328900"/>
          <a:ext cx="7239000" cy="3000000"/>
        </p:xfrm>
        <a:graphic>
          <a:graphicData uri="http://schemas.openxmlformats.org/drawingml/2006/table">
            <a:tbl>
              <a:tblPr>
                <a:noFill/>
                <a:tableStyleId>{BCA28634-804A-4969-8332-08198729C0BD}</a:tableStyleId>
              </a:tblPr>
              <a:tblGrid>
                <a:gridCol w="3619500"/>
                <a:gridCol w="3619500"/>
              </a:tblGrid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Другое </a:t>
                      </a:r>
                      <a:endParaRPr lang="en-US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1%</a:t>
                      </a:r>
                      <a:endParaRPr lang="en-US"/>
                    </a:p>
                  </a:txBody>
                  <a:tcPr marL="91425" marR="91425" marT="91425" marB="91425"/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000"/>
              <a:buFont typeface="Arial" panose="020B0604020202020204"/>
              <a:buNone/>
            </a:pPr>
            <a:r>
              <a:rPr lang="en-US"/>
              <a:t>Результаты пользовательского тестирования</a:t>
            </a:r>
            <a:endParaRPr lang="en-US"/>
          </a:p>
        </p:txBody>
      </p:sp>
      <p:sp>
        <p:nvSpPr>
          <p:cNvPr id="126" name="Google Shape;126;p21"/>
          <p:cNvSpPr txBox="1"/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</a:p>
        </p:txBody>
      </p:sp>
      <p:sp>
        <p:nvSpPr>
          <p:cNvPr id="127" name="Google Shape;127;p21"/>
          <p:cNvSpPr txBox="1"/>
          <p:nvPr/>
        </p:nvSpPr>
        <p:spPr>
          <a:xfrm>
            <a:off x="786050" y="1120825"/>
            <a:ext cx="7269900" cy="46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2"/>
                </a:solidFill>
              </a:rPr>
              <a:t>Бывают ли у вас проблемы с партнером из-за недопонимания ?</a:t>
            </a:r>
            <a:endParaRPr sz="1800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</a:endParaRPr>
          </a:p>
        </p:txBody>
      </p:sp>
      <p:pic>
        <p:nvPicPr>
          <p:cNvPr id="128" name="Google Shape;128;p2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515925" y="1517550"/>
            <a:ext cx="3257850" cy="2948350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21"/>
          <p:cNvSpPr txBox="1"/>
          <p:nvPr/>
        </p:nvSpPr>
        <p:spPr>
          <a:xfrm>
            <a:off x="6875200" y="2025575"/>
            <a:ext cx="2282400" cy="46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2"/>
                </a:solidFill>
              </a:rPr>
              <a:t>Да 75%</a:t>
            </a:r>
            <a:endParaRPr sz="1800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2"/>
                </a:solidFill>
              </a:rPr>
              <a:t>Нет 25%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130" name="Google Shape;130;p21"/>
          <p:cNvSpPr txBox="1"/>
          <p:nvPr/>
        </p:nvSpPr>
        <p:spPr>
          <a:xfrm>
            <a:off x="822100" y="4414550"/>
            <a:ext cx="6144000" cy="46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US" sz="1100">
                <a:solidFill>
                  <a:schemeClr val="dk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Данные результаты анкетирования показывают наибольший процент разногласий между физическими лицами по гендерному признаку из-за недопониманий.</a:t>
            </a:r>
            <a:endParaRPr sz="1100">
              <a:solidFill>
                <a:schemeClr val="dk1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0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Экономика проекта</a:t>
            </a:r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Аналоги</a:t>
            </a:r>
            <a:endParaRPr lang="en-US"/>
          </a:p>
        </p:txBody>
      </p:sp>
      <p:sp>
        <p:nvSpPr>
          <p:cNvPr id="141" name="Google Shape;141;p23"/>
          <p:cNvSpPr txBox="1"/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62500"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61000"/>
              <a:buFont typeface="Arial" panose="020B0604020202020204"/>
              <a:buNone/>
            </a:pPr>
            <a:r>
              <a:rPr lang="en-US"/>
              <a:t>Краткий словарь-переводчик с женского на мужской язык и наоборот.</a:t>
            </a:r>
            <a:endParaRPr lang="en-US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61000"/>
              <a:buFont typeface="Arial" panose="020B0604020202020204"/>
              <a:buNone/>
            </a:pPr>
            <a:r>
              <a:rPr lang="en-US"/>
              <a:t>Книги о том, как понять женщину:</a:t>
            </a:r>
            <a:endParaRPr lang="en-US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61000"/>
              <a:buFont typeface="Arial" panose="020B0604020202020204"/>
              <a:buNone/>
            </a:pPr>
            <a:r>
              <a:rPr lang="en-US"/>
              <a:t>«Мужчины с Марса, женщины с Венеры» Автор: Джон Грэй</a:t>
            </a:r>
            <a:endParaRPr lang="en-US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61000"/>
              <a:buFont typeface="Arial" panose="020B0604020202020204"/>
              <a:buNone/>
            </a:pPr>
            <a:r>
              <a:rPr lang="en-US"/>
              <a:t>«Пять языков любви» Автор: Гэри Чепмен</a:t>
            </a:r>
            <a:endParaRPr lang="en-US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61000"/>
              <a:buFont typeface="Arial" panose="020B0604020202020204"/>
              <a:buNone/>
            </a:pPr>
            <a:r>
              <a:rPr lang="en-US"/>
              <a:t>«Мужчина и женщина» Автор: Михаил Литвак</a:t>
            </a:r>
            <a:endParaRPr lang="en-US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61000"/>
              <a:buFont typeface="Arial" panose="020B0604020202020204"/>
              <a:buNone/>
            </a:pPr>
            <a:r>
              <a:rPr lang="en-US"/>
              <a:t>«Она не объясняет, он не догадывается. Японское искусство диалога без ссор»</a:t>
            </a:r>
            <a:endParaRPr lang="en-US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61000"/>
              <a:buFont typeface="Arial" panose="020B0604020202020204"/>
              <a:buNone/>
            </a:pPr>
            <a:r>
              <a:rPr lang="en-US"/>
              <a:t>Автор: Тацунари Иота  </a:t>
            </a:r>
            <a:endParaRPr lang="en-US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61000"/>
              <a:buFont typeface="Arial" panose="020B0604020202020204"/>
              <a:buNone/>
            </a:pPr>
            <a:r>
              <a:rPr lang="en-US"/>
              <a:t>«Женщина. Руководство для мужчин» Авторы: Джон Готтман, Джули Шварц-Готтман, Дуглас Абрамс Арава, Рэйчел Карлтон Абрамс</a:t>
            </a:r>
            <a:endParaRPr lang="en-US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61000"/>
              <a:buFont typeface="Arial" panose="020B0604020202020204"/>
              <a:buNone/>
            </a:pPr>
            <a:r>
              <a:rPr lang="en-US"/>
              <a:t>Перевод с женского на человеческий http://www.kabanik.ru/page/translated-from-the-human-female</a:t>
            </a:r>
            <a:endParaRPr lang="en-US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ct val="61000"/>
              <a:buFont typeface="Arial" panose="020B0604020202020204"/>
              <a:buNone/>
            </a:pPr>
            <a:r>
              <a:rPr lang="ru-RU"/>
              <a:t>Психологи</a:t>
            </a:r>
            <a:endParaRPr lang="ru-RU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4"/>
          <p:cNvSpPr txBox="1"/>
          <p:nvPr>
            <p:ph type="title"/>
          </p:nvPr>
        </p:nvSpPr>
        <p:spPr>
          <a:xfrm>
            <a:off x="85150" y="-13847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Аналоги. Сравнение </a:t>
            </a:r>
            <a:endParaRPr lang="en-US"/>
          </a:p>
        </p:txBody>
      </p:sp>
      <p:sp>
        <p:nvSpPr>
          <p:cNvPr id="147" name="Google Shape;147;p24"/>
          <p:cNvSpPr txBox="1"/>
          <p:nvPr>
            <p:ph type="body" idx="1"/>
          </p:nvPr>
        </p:nvSpPr>
        <p:spPr>
          <a:xfrm>
            <a:off x="-65900" y="9602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US" sz="4200">
                <a:solidFill>
                  <a:srgbClr val="E1E3E6"/>
                </a:solidFill>
                <a:highlight>
                  <a:srgbClr val="E1E3E6"/>
                </a:highlight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дно</a:t>
            </a:r>
            <a:endParaRPr sz="4200">
              <a:solidFill>
                <a:srgbClr val="E1E3E6"/>
              </a:solidFill>
              <a:highlight>
                <a:srgbClr val="E1E3E6"/>
              </a:highlight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endParaRPr sz="1000">
              <a:solidFill>
                <a:srgbClr val="E1E3E6"/>
              </a:solidFill>
              <a:highlight>
                <a:srgbClr val="222222"/>
              </a:highlight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</a:p>
        </p:txBody>
      </p:sp>
      <p:graphicFrame>
        <p:nvGraphicFramePr>
          <p:cNvPr id="148" name="Google Shape;148;p24"/>
          <p:cNvGraphicFramePr/>
          <p:nvPr/>
        </p:nvGraphicFramePr>
        <p:xfrm>
          <a:off x="286625" y="434225"/>
          <a:ext cx="7239000" cy="3000000"/>
        </p:xfrm>
        <a:graphic>
          <a:graphicData uri="http://schemas.openxmlformats.org/drawingml/2006/table">
            <a:tbl>
              <a:tblPr>
                <a:noFill/>
                <a:tableStyleId>{BCA28634-804A-4969-8332-08198729C0BD}</a:tableStyleId>
              </a:tblPr>
              <a:tblGrid>
                <a:gridCol w="2413000"/>
                <a:gridCol w="2413000"/>
                <a:gridCol w="2413000"/>
              </a:tblGrid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Характеристика </a:t>
                      </a:r>
                      <a:endParaRPr lang="en-US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Различие </a:t>
                      </a:r>
                      <a:endParaRPr lang="en-US"/>
                    </a:p>
                  </a:txBody>
                  <a:tcPr marL="91425" marR="91425" marT="91425" marB="91425"/>
                </a:tc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>
                          <a:schemeClr val="dk1"/>
                        </a:buClr>
                        <a:buSzPts val="1100"/>
                        <a:buFont typeface="Arial" panose="020B0604020202020204"/>
                        <a:buNone/>
                      </a:pPr>
                      <a:r>
                        <a:rPr lang="en-US" sz="1800">
                          <a:solidFill>
                            <a:schemeClr val="dk2"/>
                          </a:solidFill>
                        </a:rPr>
                        <a:t>Краткий словарь-переводчик с женского на мужской язык и наоборот.</a:t>
                      </a:r>
                      <a:endParaRPr lang="en-US" sz="1800">
                        <a:solidFill>
                          <a:schemeClr val="dk2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Это небольшая статья в социальной сети “Вконтакте” .  Текст, взятый из статьи: </a:t>
                      </a:r>
                      <a:r>
                        <a:rPr lang="en-US" sz="1000">
                          <a:solidFill>
                            <a:srgbClr val="E1E3E6"/>
                          </a:solidFill>
                          <a:highlight>
                            <a:srgbClr val="222222"/>
                          </a:highlight>
                          <a:latin typeface="Roboto" panose="02000000000000000000"/>
                          <a:ea typeface="Roboto" panose="02000000000000000000"/>
                          <a:cs typeface="Roboto" panose="02000000000000000000"/>
                          <a:sym typeface="Roboto" panose="02000000000000000000"/>
                        </a:rPr>
                        <a:t>Женский словарь Да = Hет , Hет = Да</a:t>
                      </a:r>
                      <a:endParaRPr sz="1000">
                        <a:solidFill>
                          <a:srgbClr val="E1E3E6"/>
                        </a:solidFill>
                        <a:highlight>
                          <a:srgbClr val="222222"/>
                        </a:highlight>
                        <a:latin typeface="Roboto" panose="02000000000000000000"/>
                        <a:ea typeface="Roboto" panose="02000000000000000000"/>
                        <a:cs typeface="Roboto" panose="02000000000000000000"/>
                        <a:sym typeface="Roboto" panose="02000000000000000000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 panose="020B0604020202020204"/>
                        <a:buNone/>
                      </a:pPr>
                      <a:r>
                        <a:rPr lang="en-US" sz="1000">
                          <a:solidFill>
                            <a:srgbClr val="E1E3E6"/>
                          </a:solidFill>
                          <a:highlight>
                            <a:srgbClr val="222222"/>
                          </a:highlight>
                          <a:latin typeface="Roboto" panose="02000000000000000000"/>
                          <a:ea typeface="Roboto" panose="02000000000000000000"/>
                          <a:cs typeface="Roboto" panose="02000000000000000000"/>
                          <a:sym typeface="Roboto" panose="02000000000000000000"/>
                        </a:rPr>
                        <a:t>Может быть = Hет</a:t>
                      </a:r>
                      <a:endParaRPr sz="1100">
                        <a:solidFill>
                          <a:schemeClr val="dk1"/>
                        </a:solidFill>
                        <a:highlight>
                          <a:srgbClr val="222222"/>
                        </a:highlight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 panose="020B0604020202020204"/>
                        <a:buNone/>
                      </a:pPr>
                      <a:r>
                        <a:rPr lang="en-US" sz="1000">
                          <a:solidFill>
                            <a:srgbClr val="E1E3E6"/>
                          </a:solidFill>
                          <a:highlight>
                            <a:srgbClr val="222222"/>
                          </a:highlight>
                          <a:latin typeface="Roboto" panose="02000000000000000000"/>
                          <a:ea typeface="Roboto" panose="02000000000000000000"/>
                          <a:cs typeface="Roboto" panose="02000000000000000000"/>
                          <a:sym typeface="Roboto" panose="02000000000000000000"/>
                        </a:rPr>
                        <a:t>Я виновата = Ты еще пожалеешь</a:t>
                      </a:r>
                      <a:endParaRPr sz="1100">
                        <a:solidFill>
                          <a:schemeClr val="dk1"/>
                        </a:solidFill>
                        <a:highlight>
                          <a:srgbClr val="222222"/>
                        </a:highlight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 panose="020B0604020202020204"/>
                        <a:buNone/>
                      </a:pPr>
                      <a:r>
                        <a:rPr lang="en-US" sz="1000">
                          <a:solidFill>
                            <a:srgbClr val="E1E3E6"/>
                          </a:solidFill>
                          <a:highlight>
                            <a:srgbClr val="222222"/>
                          </a:highlight>
                          <a:latin typeface="Roboto" panose="02000000000000000000"/>
                          <a:ea typeface="Roboto" panose="02000000000000000000"/>
                          <a:cs typeface="Roboto" panose="02000000000000000000"/>
                          <a:sym typeface="Roboto" panose="02000000000000000000"/>
                        </a:rPr>
                        <a:t>Hам нужно = Я хочу</a:t>
                      </a:r>
                      <a:endParaRPr sz="1100">
                        <a:solidFill>
                          <a:schemeClr val="dk1"/>
                        </a:solidFill>
                        <a:highlight>
                          <a:srgbClr val="222222"/>
                        </a:highlight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E1E3E6"/>
                          </a:solidFill>
                          <a:highlight>
                            <a:srgbClr val="222222"/>
                          </a:highlight>
                          <a:latin typeface="Roboto" panose="02000000000000000000"/>
                          <a:ea typeface="Roboto" panose="02000000000000000000"/>
                          <a:cs typeface="Roboto" panose="02000000000000000000"/>
                          <a:sym typeface="Roboto" panose="02000000000000000000"/>
                        </a:rPr>
                        <a:t>Решай сам = Верное решение теперь очевидно</a:t>
                      </a:r>
                      <a:endParaRPr>
                        <a:highlight>
                          <a:srgbClr val="222222"/>
                        </a:highlight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Данная </a:t>
                      </a:r>
                      <a:r>
                        <a:rPr lang="en-US"/>
                        <a:t>статья</a:t>
                      </a:r>
                      <a:r>
                        <a:rPr lang="en-US"/>
                        <a:t> написана в общих чертах, там нет индивидуальности, в отличие от предлагаемой нами услуги. </a:t>
                      </a:r>
                      <a:endParaRPr lang="en-US"/>
                    </a:p>
                  </a:txBody>
                  <a:tcPr marL="91425" marR="91425" marT="91425" marB="91425"/>
                </a:tc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>
                          <a:schemeClr val="dk1"/>
                        </a:buClr>
                        <a:buSzPts val="1100"/>
                        <a:buFont typeface="Arial" panose="020B0604020202020204"/>
                        <a:buNone/>
                      </a:pPr>
                      <a:r>
                        <a:rPr lang="en-US" sz="1800">
                          <a:solidFill>
                            <a:schemeClr val="dk2"/>
                          </a:solidFill>
                        </a:rPr>
                        <a:t>Книги о том, как понять женщину</a:t>
                      </a:r>
                      <a:endParaRPr lang="en-US" sz="1800">
                        <a:solidFill>
                          <a:schemeClr val="dk2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В книге описывается поведение женщин, в каких случаях большинство поступает именно таким образом. А также описываются пути решения проблем.</a:t>
                      </a:r>
                      <a:endParaRPr lang="en-US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В данной книге образ женщины является собирательным и не всем может подойти решения, предлагаемые в книге.</a:t>
                      </a:r>
                      <a:endParaRPr lang="en-US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Наша </a:t>
                      </a:r>
                      <a:r>
                        <a:rPr lang="en-US"/>
                        <a:t>услуга</a:t>
                      </a:r>
                      <a:r>
                        <a:rPr lang="en-US"/>
                        <a:t> предоставит точную информацию, так как пользователь имеет возможность точно описать проблему, </a:t>
                      </a:r>
                      <a:endParaRPr lang="en-US"/>
                    </a:p>
                  </a:txBody>
                  <a:tcPr marL="91425" marR="91425" marT="91425" marB="91425"/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Рынок</a:t>
            </a:r>
            <a:endParaRPr lang="en-US"/>
          </a:p>
        </p:txBody>
      </p:sp>
      <p:sp>
        <p:nvSpPr>
          <p:cNvPr id="154" name="Google Shape;154;p25"/>
          <p:cNvSpPr txBox="1"/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chemeClr val="dk1"/>
                </a:solidFill>
              </a:rPr>
              <a:t>Объем потенциального рынка.</a:t>
            </a:r>
            <a:r>
              <a:rPr lang="en-US" sz="2000">
                <a:solidFill>
                  <a:schemeClr val="dk1"/>
                </a:solidFill>
              </a:rPr>
              <a:t> </a:t>
            </a:r>
            <a:endParaRPr sz="20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РАМ - 75 млн. чел. : 37,5 млрд. руб. в год</a:t>
            </a:r>
            <a:endParaRPr lang="en-US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ТАМ - 56 млн. чел. : 74%, 29,04 млрд. руб. в год</a:t>
            </a:r>
            <a:endParaRPr lang="en-US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SAM - 44,8 млн. чел. : 34% 22,4 млрд. руб.  в год </a:t>
            </a:r>
            <a:endParaRPr lang="en-US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SOM - </a:t>
            </a:r>
            <a:r>
              <a:rPr lang="ru-RU" altLang="en-US"/>
              <a:t>26.8 млн. чел.</a:t>
            </a:r>
            <a:r>
              <a:rPr lang="en-US"/>
              <a:t> : 13,4 млрд. руб. в год </a:t>
            </a:r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Структура издержек </a:t>
            </a:r>
            <a:endParaRPr lang="en-US"/>
          </a:p>
        </p:txBody>
      </p:sp>
      <p:sp>
        <p:nvSpPr>
          <p:cNvPr id="160" name="Google Shape;160;p26"/>
          <p:cNvSpPr txBox="1"/>
          <p:nvPr>
            <p:ph type="body" idx="1"/>
          </p:nvPr>
        </p:nvSpPr>
        <p:spPr>
          <a:xfrm>
            <a:off x="311785" y="1152525"/>
            <a:ext cx="8520430" cy="385826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</a:rPr>
              <a:t>1.  Клиенты - физические лицо от 18-45 лет </a:t>
            </a:r>
            <a:endParaRPr sz="16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</a:rPr>
              <a:t>2. На чем именно и как проект будет зарабатывать?  </a:t>
            </a:r>
            <a:r>
              <a:rPr lang="ru-RU" altLang="en-US" sz="1600">
                <a:solidFill>
                  <a:schemeClr val="dk1"/>
                </a:solidFill>
              </a:rPr>
              <a:t>П</a:t>
            </a:r>
            <a:r>
              <a:rPr lang="en-US" sz="1600">
                <a:solidFill>
                  <a:schemeClr val="dk1"/>
                </a:solidFill>
              </a:rPr>
              <a:t>родажа услуги </a:t>
            </a:r>
            <a:endParaRPr sz="16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</a:rPr>
              <a:t>3. Структура издержек. </a:t>
            </a:r>
            <a:endParaRPr lang="en-US" sz="16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</a:rPr>
              <a:t>Постоянные: оплата интернета (Wi-Fi) 500 руб./мес.</a:t>
            </a:r>
            <a:endParaRPr lang="en-US" sz="16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ru-RU" altLang="en-US" sz="1600">
                <a:solidFill>
                  <a:schemeClr val="dk1"/>
                </a:solidFill>
              </a:rPr>
              <a:t>Аренда сервера 2000 руб./ мес. </a:t>
            </a:r>
            <a:endParaRPr sz="16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</a:rPr>
              <a:t>Переменные: </a:t>
            </a:r>
            <a:r>
              <a:rPr lang="ru-RU" altLang="en-US" sz="1600">
                <a:solidFill>
                  <a:schemeClr val="dk1"/>
                </a:solidFill>
              </a:rPr>
              <a:t>р</a:t>
            </a:r>
            <a:r>
              <a:rPr lang="en-US" sz="1600">
                <a:solidFill>
                  <a:schemeClr val="dk1"/>
                </a:solidFill>
              </a:rPr>
              <a:t>еклама в социальных сетях-30000 </a:t>
            </a:r>
            <a:r>
              <a:rPr lang="ru-RU" sz="1600">
                <a:solidFill>
                  <a:schemeClr val="dk1"/>
                </a:solidFill>
              </a:rPr>
              <a:t>руб.</a:t>
            </a:r>
            <a:r>
              <a:rPr lang="en-US" sz="1600">
                <a:solidFill>
                  <a:schemeClr val="dk1"/>
                </a:solidFill>
              </a:rPr>
              <a:t> </a:t>
            </a:r>
            <a:endParaRPr lang="en-US" sz="16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ru-RU" altLang="en-US" sz="1600">
                <a:solidFill>
                  <a:schemeClr val="dk1"/>
                </a:solidFill>
              </a:rPr>
              <a:t>Плата за тех. обслуживание 10000 руб.</a:t>
            </a:r>
            <a:endParaRPr sz="16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</a:rPr>
              <a:t>4. Как вы будете продавать свой продукт/услугу потребителям? онлайн-продажа услуг</a:t>
            </a:r>
            <a:r>
              <a:rPr lang="ru-RU" altLang="en-US" sz="1600">
                <a:solidFill>
                  <a:schemeClr val="dk1"/>
                </a:solidFill>
              </a:rPr>
              <a:t> в </a:t>
            </a:r>
            <a:r>
              <a:rPr lang="en-US" altLang="ru-RU" sz="1600">
                <a:solidFill>
                  <a:schemeClr val="dk1"/>
                </a:solidFill>
              </a:rPr>
              <a:t>Mini App</a:t>
            </a:r>
            <a:r>
              <a:rPr lang="en-US" sz="1600">
                <a:solidFill>
                  <a:schemeClr val="dk1"/>
                </a:solidFill>
              </a:rPr>
              <a:t>  и </a:t>
            </a:r>
            <a:r>
              <a:rPr lang="ru-RU" sz="1600">
                <a:solidFill>
                  <a:schemeClr val="dk1"/>
                </a:solidFill>
              </a:rPr>
              <a:t>в </a:t>
            </a:r>
            <a:r>
              <a:rPr lang="en-US" sz="1600">
                <a:solidFill>
                  <a:schemeClr val="dk1"/>
                </a:solidFill>
              </a:rPr>
              <a:t> </a:t>
            </a:r>
            <a:r>
              <a:rPr lang="ru-RU" altLang="en-US" sz="1600">
                <a:solidFill>
                  <a:schemeClr val="dk1"/>
                </a:solidFill>
              </a:rPr>
              <a:t>ч</a:t>
            </a:r>
            <a:r>
              <a:rPr lang="en-US" sz="1600">
                <a:solidFill>
                  <a:schemeClr val="dk1"/>
                </a:solidFill>
              </a:rPr>
              <a:t>ат-бот</a:t>
            </a:r>
            <a:r>
              <a:rPr lang="ru-RU" altLang="en-US" sz="1600">
                <a:solidFill>
                  <a:schemeClr val="dk1"/>
                </a:solidFill>
              </a:rPr>
              <a:t>е</a:t>
            </a:r>
            <a:r>
              <a:rPr lang="en-US" sz="1600">
                <a:solidFill>
                  <a:schemeClr val="dk1"/>
                </a:solidFill>
              </a:rPr>
              <a:t> в телеграмме.</a:t>
            </a:r>
            <a:endParaRPr sz="16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US" sz="1600">
                <a:solidFill>
                  <a:schemeClr val="dk1"/>
                </a:solidFill>
              </a:rPr>
              <a:t>5. Срок окупаемости проекта: 8 мес.</a:t>
            </a:r>
            <a:endParaRPr lang="en-US" sz="16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b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5161</Words>
  <Application>WPS Presentation</Application>
  <PresentationFormat>Экран (16:9)</PresentationFormat>
  <Paragraphs>185</Paragraphs>
  <Slides>15</Slides>
  <Notes>11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26" baseType="lpstr">
      <vt:lpstr>Arial</vt:lpstr>
      <vt:lpstr>SimSun</vt:lpstr>
      <vt:lpstr>Wingdings</vt:lpstr>
      <vt:lpstr>Arial</vt:lpstr>
      <vt:lpstr>Nunito</vt:lpstr>
      <vt:lpstr>Times New Roman</vt:lpstr>
      <vt:lpstr>Times New Roman</vt:lpstr>
      <vt:lpstr>Roboto</vt:lpstr>
      <vt:lpstr>Microsoft YaHei</vt:lpstr>
      <vt:lpstr>Arial Unicode MS</vt:lpstr>
      <vt:lpstr>Simple Light</vt:lpstr>
      <vt:lpstr>Understand the thoughts Понимай мысли </vt:lpstr>
      <vt:lpstr>Команда</vt:lpstr>
      <vt:lpstr>Пользователь и его проблема</vt:lpstr>
      <vt:lpstr>Решение</vt:lpstr>
      <vt:lpstr>Пользовательский сценарий</vt:lpstr>
      <vt:lpstr>О проекте </vt:lpstr>
      <vt:lpstr>О проекте </vt:lpstr>
      <vt:lpstr>Результаты пользовательского тестирования</vt:lpstr>
      <vt:lpstr>Результаты пользовательского тестирования</vt:lpstr>
      <vt:lpstr>Результаты пользовательского тестирования</vt:lpstr>
      <vt:lpstr>Экономика проекта</vt:lpstr>
      <vt:lpstr>Аналоги</vt:lpstr>
      <vt:lpstr>Аналоги. Сравнение </vt:lpstr>
      <vt:lpstr>Рынок</vt:lpstr>
      <vt:lpstr>Структура издержек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проекта</dc:title>
  <dc:creator/>
  <cp:lastModifiedBy>Anton Nesterov</cp:lastModifiedBy>
  <cp:revision>8</cp:revision>
  <dcterms:created xsi:type="dcterms:W3CDTF">2024-12-03T12:10:00Z</dcterms:created>
  <dcterms:modified xsi:type="dcterms:W3CDTF">2024-12-03T14:07:07Z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5C25EB979E2C4D76BE441927991EA8D3_13</vt:lpwstr>
  </property>
  <property fmtid="{D5CDD505-2E9C-101B-9397-08002B2CF9AE}" pid="3" name="KSOProductBuildVer">
    <vt:lpwstr>1049-12.2.0.18911</vt:lpwstr>
  </property>
</Properties>
</file>