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65" r:id="rId2"/>
    <p:sldId id="257" r:id="rId3"/>
    <p:sldId id="258" r:id="rId4"/>
    <p:sldId id="259" r:id="rId5"/>
    <p:sldId id="264" r:id="rId6"/>
    <p:sldId id="267" r:id="rId7"/>
    <p:sldId id="266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54" y="9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60C1F-FAF7-426B-BE3B-F7266AAD3FE9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4790A-6469-48DC-AE84-82F4C0C97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676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D77A1-C403-4D65-A75F-E453A426C02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700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D77A1-C403-4D65-A75F-E453A426C02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45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92CC6-D3C5-4D57-B707-64D8765E6C87}" type="datetimeFigureOut">
              <a:rPr lang="ru-RU" smtClean="0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3E6ED-510F-4293-94A7-C4CDF3CDF27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19886" y="2104056"/>
            <a:ext cx="8379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ahnschrift Light" panose="020B0502040204020203" pitchFamily="34" charset="0"/>
              </a:rPr>
              <a:t>Электронный замок с </a:t>
            </a:r>
            <a:r>
              <a:rPr lang="en-US" sz="2000" dirty="0" smtClean="0">
                <a:latin typeface="Bahnschrift Light" panose="020B0502040204020203" pitchFamily="34" charset="0"/>
              </a:rPr>
              <a:t>android-</a:t>
            </a:r>
            <a:r>
              <a:rPr lang="ru-RU" sz="2000" dirty="0" smtClean="0">
                <a:latin typeface="Bahnschrift Light" panose="020B0502040204020203" pitchFamily="34" charset="0"/>
              </a:rPr>
              <a:t>управлением</a:t>
            </a:r>
          </a:p>
          <a:p>
            <a:endParaRPr lang="ru-RU" sz="20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516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137"/>
          <p:cNvPicPr>
            <a:picLocks noChangeAspect="1"/>
          </p:cNvPicPr>
          <p:nvPr/>
        </p:nvPicPr>
        <p:blipFill rotWithShape="1">
          <a:blip r:embed="rId2"/>
          <a:srcRect b="10151"/>
          <a:stretch/>
        </p:blipFill>
        <p:spPr>
          <a:xfrm>
            <a:off x="0" y="0"/>
            <a:ext cx="12191365" cy="66620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131"/>
          <p:cNvPicPr>
            <a:picLocks noChangeAspect="1"/>
          </p:cNvPicPr>
          <p:nvPr/>
        </p:nvPicPr>
        <p:blipFill rotWithShape="1">
          <a:blip r:embed="rId2"/>
          <a:srcRect b="14002"/>
          <a:stretch/>
        </p:blipFill>
        <p:spPr>
          <a:xfrm>
            <a:off x="0" y="-1"/>
            <a:ext cx="12286615" cy="65967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132"/>
          <p:cNvPicPr>
            <a:picLocks noChangeAspect="1"/>
          </p:cNvPicPr>
          <p:nvPr/>
        </p:nvPicPr>
        <p:blipFill rotWithShape="1">
          <a:blip r:embed="rId2"/>
          <a:srcRect b="13024"/>
          <a:stretch/>
        </p:blipFill>
        <p:spPr>
          <a:xfrm>
            <a:off x="0" y="0"/>
            <a:ext cx="12192635" cy="66402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144"/>
          <p:cNvPicPr>
            <a:picLocks noChangeAspect="1"/>
          </p:cNvPicPr>
          <p:nvPr/>
        </p:nvPicPr>
        <p:blipFill rotWithShape="1">
          <a:blip r:embed="rId2"/>
          <a:srcRect b="10151"/>
          <a:stretch/>
        </p:blipFill>
        <p:spPr>
          <a:xfrm>
            <a:off x="0" y="1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2439147" y="461924"/>
            <a:ext cx="87949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8A3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ГОТОВНОСТИ</a:t>
            </a:r>
            <a:endParaRPr lang="ru-RU" sz="4400" b="1" dirty="0">
              <a:solidFill>
                <a:srgbClr val="8A3C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484" y="1616900"/>
            <a:ext cx="1158880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Уровень готовности продукта равен TRL-3. </a:t>
            </a:r>
            <a:endParaRPr lang="ru-RU" sz="2800" dirty="0" smtClean="0"/>
          </a:p>
          <a:p>
            <a:pPr algn="just"/>
            <a:r>
              <a:rPr lang="ru-RU" sz="2800" dirty="0" smtClean="0"/>
              <a:t>На </a:t>
            </a:r>
            <a:r>
              <a:rPr lang="ru-RU" sz="2800" dirty="0"/>
              <a:t>данном этапе продукт прошел понимание технического задания и получил стартовое материально-техническое обеспечение для разработки устройства. В настоящее время проект находится на этапе испытания лабораторной модели, и был изготовлен работоспособный лабораторный образец. Лаборатория Тольяттинского государственного университета обладает необходимыми инструментами и приборами для налаживания и конструирования печатных плат. Также имеется квалифицированный персонал для проектирования печатных плат, и программное обеспечение для конструирования этих плат также доступно.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80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AF449EB-E608-41C1-97B3-0B0C16E8080E}"/>
              </a:ext>
            </a:extLst>
          </p:cNvPr>
          <p:cNvSpPr/>
          <p:nvPr/>
        </p:nvSpPr>
        <p:spPr>
          <a:xfrm>
            <a:off x="618564" y="2608729"/>
            <a:ext cx="4016188" cy="13501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8A3CC4"/>
                </a:solidFill>
              </a:rPr>
              <a:t>Прямые продажи через собственный веб-сайт.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Розничные </a:t>
            </a:r>
            <a:r>
              <a:rPr lang="ru-RU" sz="1600" b="1" dirty="0">
                <a:solidFill>
                  <a:srgbClr val="8A3CC4"/>
                </a:solidFill>
              </a:rPr>
              <a:t>партнеры и дилеры.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Онлайн-платформы </a:t>
            </a:r>
            <a:r>
              <a:rPr lang="ru-RU" sz="1600" b="1" dirty="0">
                <a:solidFill>
                  <a:srgbClr val="8A3CC4"/>
                </a:solidFill>
              </a:rPr>
              <a:t>для электронной коммерции.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6DABB0B-EE05-4A4B-B9BB-79DDAB28001A}"/>
              </a:ext>
            </a:extLst>
          </p:cNvPr>
          <p:cNvSpPr/>
          <p:nvPr/>
        </p:nvSpPr>
        <p:spPr>
          <a:xfrm>
            <a:off x="5047127" y="795997"/>
            <a:ext cx="6958491" cy="1059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Создание </a:t>
            </a:r>
            <a:r>
              <a:rPr lang="ru-RU" sz="1600" b="1" dirty="0">
                <a:solidFill>
                  <a:srgbClr val="8A3CC4"/>
                </a:solidFill>
              </a:rPr>
              <a:t>комфорта и удобства для офисных работников и домашних пользователей.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Инновационное </a:t>
            </a:r>
            <a:r>
              <a:rPr lang="ru-RU" sz="1600" b="1" dirty="0">
                <a:solidFill>
                  <a:srgbClr val="8A3CC4"/>
                </a:solidFill>
              </a:rPr>
              <a:t>решение для управления доступом с использованием широко распространенных </a:t>
            </a:r>
            <a:r>
              <a:rPr lang="ru-RU" sz="1600" b="1" dirty="0" err="1">
                <a:solidFill>
                  <a:srgbClr val="8A3CC4"/>
                </a:solidFill>
              </a:rPr>
              <a:t>Android</a:t>
            </a:r>
            <a:r>
              <a:rPr lang="ru-RU" sz="1600" b="1" dirty="0">
                <a:solidFill>
                  <a:srgbClr val="8A3CC4"/>
                </a:solidFill>
              </a:rPr>
              <a:t>-устройств.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1425B4F-959C-4E58-94A9-6F230B0A6084}"/>
              </a:ext>
            </a:extLst>
          </p:cNvPr>
          <p:cNvSpPr/>
          <p:nvPr/>
        </p:nvSpPr>
        <p:spPr>
          <a:xfrm>
            <a:off x="5087470" y="2899151"/>
            <a:ext cx="6918147" cy="1059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Офисные </a:t>
            </a:r>
            <a:r>
              <a:rPr lang="ru-RU" sz="1600" b="1" dirty="0">
                <a:solidFill>
                  <a:srgbClr val="8A3CC4"/>
                </a:solidFill>
              </a:rPr>
              <a:t>работники, стремящиеся к удобству и безопасности в рабочем месте.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Домашние </a:t>
            </a:r>
            <a:r>
              <a:rPr lang="ru-RU" sz="1600" b="1" dirty="0">
                <a:solidFill>
                  <a:srgbClr val="8A3CC4"/>
                </a:solidFill>
              </a:rPr>
              <a:t>пользователи, желающие обеспечить безопасность своих жилых помещений.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A2B840F-2EC2-4578-80BF-B0E39CC09E0B}"/>
              </a:ext>
            </a:extLst>
          </p:cNvPr>
          <p:cNvSpPr/>
          <p:nvPr/>
        </p:nvSpPr>
        <p:spPr>
          <a:xfrm>
            <a:off x="618564" y="4883185"/>
            <a:ext cx="5925671" cy="14114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Материальные </a:t>
            </a:r>
            <a:r>
              <a:rPr lang="ru-RU" sz="1600" b="1" dirty="0">
                <a:solidFill>
                  <a:srgbClr val="8A3CC4"/>
                </a:solidFill>
              </a:rPr>
              <a:t>ресурсы для производства компонентов и устройств.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Квалифицированный </a:t>
            </a:r>
            <a:r>
              <a:rPr lang="ru-RU" sz="1600" b="1" dirty="0">
                <a:solidFill>
                  <a:srgbClr val="8A3CC4"/>
                </a:solidFill>
              </a:rPr>
              <a:t>персонал для разработки, производства и обслуживания.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Финансовые ресурсы.</a:t>
            </a:r>
            <a:endParaRPr lang="ru-RU" sz="1600" b="1" dirty="0">
              <a:solidFill>
                <a:srgbClr val="8A3CC4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4D06279-65E9-45B2-8E56-F02D7520405C}"/>
              </a:ext>
            </a:extLst>
          </p:cNvPr>
          <p:cNvSpPr/>
          <p:nvPr/>
        </p:nvSpPr>
        <p:spPr>
          <a:xfrm>
            <a:off x="6992471" y="4872118"/>
            <a:ext cx="5013148" cy="14659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Поставщики </a:t>
            </a:r>
            <a:r>
              <a:rPr lang="ru-RU" sz="1600" b="1" dirty="0">
                <a:solidFill>
                  <a:srgbClr val="8A3CC4"/>
                </a:solidFill>
              </a:rPr>
              <a:t>компонентов (модули </a:t>
            </a:r>
            <a:r>
              <a:rPr lang="ru-RU" sz="1600" b="1" dirty="0" err="1">
                <a:solidFill>
                  <a:srgbClr val="8A3CC4"/>
                </a:solidFill>
              </a:rPr>
              <a:t>Bluetooth</a:t>
            </a:r>
            <a:r>
              <a:rPr lang="ru-RU" sz="1600" b="1" dirty="0">
                <a:solidFill>
                  <a:srgbClr val="8A3CC4"/>
                </a:solidFill>
              </a:rPr>
              <a:t>, электронные замки).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Производственные </a:t>
            </a:r>
            <a:r>
              <a:rPr lang="ru-RU" sz="1600" b="1" dirty="0">
                <a:solidFill>
                  <a:srgbClr val="8A3CC4"/>
                </a:solidFill>
              </a:rPr>
              <a:t>партнеры для изготовления оригинальных компонентов.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8A3CC4"/>
                </a:solidFill>
              </a:rPr>
              <a:t>Партнеры </a:t>
            </a:r>
            <a:r>
              <a:rPr lang="ru-RU" sz="1600" b="1" dirty="0">
                <a:solidFill>
                  <a:srgbClr val="8A3CC4"/>
                </a:solidFill>
              </a:rPr>
              <a:t>по распространению и продаже продукции.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19E0C65-A915-4AE8-8B0B-77B736BFDC90}"/>
              </a:ext>
            </a:extLst>
          </p:cNvPr>
          <p:cNvCxnSpPr/>
          <p:nvPr/>
        </p:nvCxnSpPr>
        <p:spPr>
          <a:xfrm>
            <a:off x="4634753" y="591671"/>
            <a:ext cx="0" cy="365760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055A865-76C7-487A-B0C9-FD2C51E87041}"/>
              </a:ext>
            </a:extLst>
          </p:cNvPr>
          <p:cNvCxnSpPr>
            <a:cxnSpLocks/>
          </p:cNvCxnSpPr>
          <p:nvPr/>
        </p:nvCxnSpPr>
        <p:spPr>
          <a:xfrm>
            <a:off x="6992471" y="4249271"/>
            <a:ext cx="0" cy="2510118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CB136F2-ED81-4B8D-B81C-A772186050DB}"/>
              </a:ext>
            </a:extLst>
          </p:cNvPr>
          <p:cNvCxnSpPr>
            <a:cxnSpLocks/>
          </p:cNvCxnSpPr>
          <p:nvPr/>
        </p:nvCxnSpPr>
        <p:spPr>
          <a:xfrm>
            <a:off x="618564" y="4249271"/>
            <a:ext cx="1083833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C7AA0D2-F970-4D42-8CAD-1697C497FAC6}"/>
              </a:ext>
            </a:extLst>
          </p:cNvPr>
          <p:cNvCxnSpPr>
            <a:cxnSpLocks/>
          </p:cNvCxnSpPr>
          <p:nvPr/>
        </p:nvCxnSpPr>
        <p:spPr>
          <a:xfrm>
            <a:off x="4634753" y="2348753"/>
            <a:ext cx="6750423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264458" y="211921"/>
            <a:ext cx="24204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</a:t>
            </a:r>
            <a:b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C57AD8-FF93-E8F7-BE97-B0C0AE90F20C}"/>
              </a:ext>
            </a:extLst>
          </p:cNvPr>
          <p:cNvSpPr/>
          <p:nvPr/>
        </p:nvSpPr>
        <p:spPr>
          <a:xfrm>
            <a:off x="5275022" y="275708"/>
            <a:ext cx="6110154" cy="62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Ценностное предложение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860FA5C-AC53-16BB-B71D-35DED8A8833B}"/>
              </a:ext>
            </a:extLst>
          </p:cNvPr>
          <p:cNvSpPr/>
          <p:nvPr/>
        </p:nvSpPr>
        <p:spPr>
          <a:xfrm>
            <a:off x="5161075" y="2372277"/>
            <a:ext cx="6110154" cy="62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Целевая аудитория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392944A-8113-8422-F5F4-3AB466C0CE14}"/>
              </a:ext>
            </a:extLst>
          </p:cNvPr>
          <p:cNvSpPr/>
          <p:nvPr/>
        </p:nvSpPr>
        <p:spPr>
          <a:xfrm>
            <a:off x="749851" y="2045348"/>
            <a:ext cx="3621742" cy="62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Каналы сбыта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145F26C-B258-F8DE-3B66-9373254E4040}"/>
              </a:ext>
            </a:extLst>
          </p:cNvPr>
          <p:cNvSpPr/>
          <p:nvPr/>
        </p:nvSpPr>
        <p:spPr>
          <a:xfrm>
            <a:off x="735105" y="4248835"/>
            <a:ext cx="3899647" cy="62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Необходимые </a:t>
            </a:r>
            <a:r>
              <a:rPr lang="ru-RU" sz="1600" b="1" dirty="0">
                <a:solidFill>
                  <a:srgbClr val="8A3CC4"/>
                </a:solidFill>
              </a:rPr>
              <a:t>ресурсы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9B614FF-6256-EB10-5498-FB6C904A8F64}"/>
              </a:ext>
            </a:extLst>
          </p:cNvPr>
          <p:cNvSpPr/>
          <p:nvPr/>
        </p:nvSpPr>
        <p:spPr>
          <a:xfrm>
            <a:off x="7862046" y="4248835"/>
            <a:ext cx="3899647" cy="62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Партнёры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592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134"/>
          <p:cNvPicPr>
            <a:picLocks noChangeAspect="1"/>
          </p:cNvPicPr>
          <p:nvPr/>
        </p:nvPicPr>
        <p:blipFill rotWithShape="1">
          <a:blip r:embed="rId2"/>
          <a:srcRect b="11746"/>
          <a:stretch/>
        </p:blipFill>
        <p:spPr>
          <a:xfrm>
            <a:off x="0" y="174170"/>
            <a:ext cx="12192000" cy="66838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198</Words>
  <Application>Microsoft Office PowerPoint</Application>
  <PresentationFormat>Широкоэкранный</PresentationFormat>
  <Paragraphs>25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Bahnschrift Light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Блонская</dc:creator>
  <cp:lastModifiedBy>Word</cp:lastModifiedBy>
  <cp:revision>25</cp:revision>
  <dcterms:created xsi:type="dcterms:W3CDTF">2022-10-26T10:09:00Z</dcterms:created>
  <dcterms:modified xsi:type="dcterms:W3CDTF">2023-12-29T19:05:10Z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B85EAE543F6C4EBF86EDDB17498CE3DF</vt:lpwstr>
  </property>
  <property fmtid="{D5CDD505-2E9C-101B-9397-08002B2CF9AE}" pid="3" name="KSOProductBuildVer">
    <vt:lpwstr>1049-11.2.0.11417</vt:lpwstr>
  </property>
</Properties>
</file>