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5" d="100"/>
          <a:sy n="25" d="100"/>
        </p:scale>
        <p:origin x="48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sv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1920х1080_фоны для презентации-01.jpg" descr="1920х1080_фоны для презентации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Box 16"/>
          <p:cNvSpPr txBox="1"/>
          <p:nvPr/>
        </p:nvSpPr>
        <p:spPr>
          <a:xfrm>
            <a:off x="5083294" y="5711985"/>
            <a:ext cx="8121412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400"/>
              </a:lnSpc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grpSp>
        <p:nvGrpSpPr>
          <p:cNvPr id="99" name="Сгруппировать"/>
          <p:cNvGrpSpPr/>
          <p:nvPr/>
        </p:nvGrpSpPr>
        <p:grpSpPr>
          <a:xfrm>
            <a:off x="5126127" y="6284163"/>
            <a:ext cx="7959546" cy="1769702"/>
            <a:chOff x="0" y="0"/>
            <a:chExt cx="7959544" cy="1769701"/>
          </a:xfrm>
        </p:grpSpPr>
        <p:pic>
          <p:nvPicPr>
            <p:cNvPr id="96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122058" cy="8806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7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7576" y="114301"/>
              <a:ext cx="2063489" cy="1655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8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57503" y="108261"/>
              <a:ext cx="1902042" cy="7189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0" name="TextBox 16"/>
          <p:cNvSpPr txBox="1"/>
          <p:nvPr/>
        </p:nvSpPr>
        <p:spPr>
          <a:xfrm>
            <a:off x="5045194" y="2674009"/>
            <a:ext cx="8121412" cy="339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400"/>
              </a:lnSpc>
              <a:defRPr sz="30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r>
              <a:t>30.11.2024</a:t>
            </a:r>
          </a:p>
        </p:txBody>
      </p:sp>
      <p:sp>
        <p:nvSpPr>
          <p:cNvPr id="101" name="TextBox 16"/>
          <p:cNvSpPr txBox="1"/>
          <p:nvPr/>
        </p:nvSpPr>
        <p:spPr>
          <a:xfrm>
            <a:off x="1501413" y="3439405"/>
            <a:ext cx="15208974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7200"/>
              </a:lnSpc>
              <a:defRPr sz="72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 err="1">
                <a:latin typeface="Montserrat ExtraBold"/>
                <a:ea typeface="Montserrat ExtraBold"/>
                <a:cs typeface="Montserrat ExtraBold"/>
                <a:sym typeface="Montserrat ExtraBold"/>
              </a:rPr>
              <a:t>НемаГард</a:t>
            </a:r>
            <a:r>
              <a:rPr lang="ru-RU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: </a:t>
            </a:r>
            <a:r>
              <a:rPr lang="ru-RU" dirty="0" err="1">
                <a:latin typeface="Montserrat ExtraBold"/>
                <a:ea typeface="Montserrat ExtraBold"/>
                <a:cs typeface="Montserrat ExtraBold"/>
                <a:sym typeface="Montserrat ExtraBold"/>
              </a:rPr>
              <a:t>ЭкоЗащита</a:t>
            </a:r>
            <a:r>
              <a:rPr lang="ru-RU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 для Урожая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1920х1080_фоны для презентации-03.jpg" descr="1920х1080_фоны для презентации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5" name="TextBox 14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1/ ОПИСАНИЕ </a:t>
            </a:r>
          </a:p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ПРОЕКТА</a:t>
            </a:r>
          </a:p>
        </p:txBody>
      </p:sp>
      <p:sp>
        <p:nvSpPr>
          <p:cNvPr id="106" name="TextBox 15"/>
          <p:cNvSpPr txBox="1"/>
          <p:nvPr/>
        </p:nvSpPr>
        <p:spPr>
          <a:xfrm>
            <a:off x="5051053" y="3386606"/>
            <a:ext cx="12208248" cy="92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Проект </a:t>
            </a:r>
            <a:r>
              <a:rPr lang="ru-RU" dirty="0" err="1"/>
              <a:t>НемаГард</a:t>
            </a:r>
            <a:r>
              <a:rPr lang="ru-RU" dirty="0"/>
              <a:t> направлен на разработку биологического препарата на основе энтомопатогенных нематод для защиты овощных культур от вредных насекомых.</a:t>
            </a:r>
          </a:p>
        </p:txBody>
      </p:sp>
      <p:sp>
        <p:nvSpPr>
          <p:cNvPr id="107" name="TextBox 16"/>
          <p:cNvSpPr txBox="1"/>
          <p:nvPr/>
        </p:nvSpPr>
        <p:spPr>
          <a:xfrm>
            <a:off x="5051052" y="4527365"/>
            <a:ext cx="12208248" cy="2462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Рынок средств защиты растений (СЗР)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Внутреннее потребление средств защиты растений в России составляет сегодня примерно 230 тысяч тонн. Из них 160 тысяч производится у нас, в том числе 40 тысяч - международными компаниями. Еще 70 тысяч ввозится из-за рубежа. У нас работают 11 российских компаний-производителей, 8 международных и как минимум 30 компаний-импортеров средств защиты растений. Уровень конкуренции на рынке достаточно высокий.</a:t>
            </a:r>
          </a:p>
        </p:txBody>
      </p:sp>
      <p:sp>
        <p:nvSpPr>
          <p:cNvPr id="108" name="TextBox 17"/>
          <p:cNvSpPr txBox="1"/>
          <p:nvPr/>
        </p:nvSpPr>
        <p:spPr>
          <a:xfrm>
            <a:off x="5051053" y="7264907"/>
            <a:ext cx="12208248" cy="92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Создание питательных сред для поддержания коллекции нематод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Отбор эффективных нематод для создания биопрепарата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Создание препаративной формы для биопрепарата</a:t>
            </a:r>
          </a:p>
        </p:txBody>
      </p:sp>
      <p:sp>
        <p:nvSpPr>
          <p:cNvPr id="109" name="TextBox 18"/>
          <p:cNvSpPr txBox="1"/>
          <p:nvPr/>
        </p:nvSpPr>
        <p:spPr>
          <a:xfrm>
            <a:off x="1028700" y="3386606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ОПИСАНИЕ ПРОДУКТА</a:t>
            </a:r>
          </a:p>
        </p:txBody>
      </p:sp>
      <p:sp>
        <p:nvSpPr>
          <p:cNvPr id="110" name="TextBox 19"/>
          <p:cNvSpPr txBox="1"/>
          <p:nvPr/>
        </p:nvSpPr>
        <p:spPr>
          <a:xfrm>
            <a:off x="1080312" y="4513950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РЫНОК</a:t>
            </a:r>
          </a:p>
        </p:txBody>
      </p:sp>
      <p:sp>
        <p:nvSpPr>
          <p:cNvPr id="111" name="TextBox 20"/>
          <p:cNvSpPr txBox="1"/>
          <p:nvPr/>
        </p:nvSpPr>
        <p:spPr>
          <a:xfrm>
            <a:off x="1028700" y="7264907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ТЕХНОЛОГИИ</a:t>
            </a:r>
          </a:p>
        </p:txBody>
      </p:sp>
      <p:sp>
        <p:nvSpPr>
          <p:cNvPr id="112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grpSp>
        <p:nvGrpSpPr>
          <p:cNvPr id="116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113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4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5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1920х1080_фоны для презентации-02.jpg" descr="1920х1080_фоны для презентации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0952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0" name="TextBox 14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0952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2/ АКТУАЛЬНОСТЬ ПРОЕКТА</a:t>
            </a:r>
          </a:p>
        </p:txBody>
      </p:sp>
      <p:sp>
        <p:nvSpPr>
          <p:cNvPr id="121" name="TextBox 15"/>
          <p:cNvSpPr txBox="1"/>
          <p:nvPr/>
        </p:nvSpPr>
        <p:spPr>
          <a:xfrm>
            <a:off x="5051053" y="3386606"/>
            <a:ext cx="12208248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Сельхозтоваропроизводители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Производители СЗР </a:t>
            </a:r>
          </a:p>
        </p:txBody>
      </p:sp>
      <p:sp>
        <p:nvSpPr>
          <p:cNvPr id="122" name="TextBox 16"/>
          <p:cNvSpPr txBox="1"/>
          <p:nvPr/>
        </p:nvSpPr>
        <p:spPr>
          <a:xfrm>
            <a:off x="5051053" y="4717873"/>
            <a:ext cx="12208248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Потери урожая от вредных насекомых (для сельхозтоваропроизводителей)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Недостаток эффективных ДВ для создания СЗР (для производителей СЗР)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dirty="0"/>
          </a:p>
        </p:txBody>
      </p:sp>
      <p:sp>
        <p:nvSpPr>
          <p:cNvPr id="123" name="TextBox 17"/>
          <p:cNvSpPr txBox="1"/>
          <p:nvPr/>
        </p:nvSpPr>
        <p:spPr>
          <a:xfrm>
            <a:off x="5044838" y="6674222"/>
            <a:ext cx="12208248" cy="92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Снижение численности вредных насекомых при применении </a:t>
            </a:r>
            <a:r>
              <a:rPr lang="ru-RU" dirty="0" err="1"/>
              <a:t>НемаГард</a:t>
            </a:r>
            <a:r>
              <a:rPr lang="ru-RU" dirty="0"/>
              <a:t> 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 Создание эффективного ДВ для создания СЗР </a:t>
            </a:r>
          </a:p>
        </p:txBody>
      </p:sp>
      <p:sp>
        <p:nvSpPr>
          <p:cNvPr id="124" name="TextBox 18"/>
          <p:cNvSpPr txBox="1"/>
          <p:nvPr/>
        </p:nvSpPr>
        <p:spPr>
          <a:xfrm>
            <a:off x="1028700" y="3386606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ЦЕЛЕВОЙ КЛИЕНТ</a:t>
            </a:r>
          </a:p>
        </p:txBody>
      </p:sp>
      <p:sp>
        <p:nvSpPr>
          <p:cNvPr id="125" name="TextBox 19"/>
          <p:cNvSpPr txBox="1"/>
          <p:nvPr/>
        </p:nvSpPr>
        <p:spPr>
          <a:xfrm>
            <a:off x="1188783" y="4770399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ПРОБЛЕМА</a:t>
            </a:r>
          </a:p>
        </p:txBody>
      </p:sp>
      <p:sp>
        <p:nvSpPr>
          <p:cNvPr id="126" name="TextBox 20"/>
          <p:cNvSpPr txBox="1"/>
          <p:nvPr/>
        </p:nvSpPr>
        <p:spPr>
          <a:xfrm>
            <a:off x="1074098" y="6744877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РЕШЕНИЕ ПРОБЛЕМЫ</a:t>
            </a:r>
          </a:p>
        </p:txBody>
      </p:sp>
      <p:sp>
        <p:nvSpPr>
          <p:cNvPr id="127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1F382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grpSp>
        <p:nvGrpSpPr>
          <p:cNvPr id="131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128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9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0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1920х1080_фоны для презентации-03.jpg" descr="1920х1080_фоны для презентации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5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sp>
        <p:nvSpPr>
          <p:cNvPr id="136" name="TextBox 14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3/ ЦЕННОСТЬ </a:t>
            </a:r>
          </a:p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ПРОДУКТА</a:t>
            </a:r>
          </a:p>
        </p:txBody>
      </p:sp>
      <p:sp>
        <p:nvSpPr>
          <p:cNvPr id="137" name="TextBox 15"/>
          <p:cNvSpPr txBox="1"/>
          <p:nvPr/>
        </p:nvSpPr>
        <p:spPr>
          <a:xfrm>
            <a:off x="5051052" y="2951828"/>
            <a:ext cx="12208248" cy="897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СЗР на основе нематод, на данный момент нет (на территории РФ).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Химические СЗР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Другие биологические СЗР (на основе др. живых организмов).</a:t>
            </a:r>
          </a:p>
        </p:txBody>
      </p:sp>
      <p:sp>
        <p:nvSpPr>
          <p:cNvPr id="138" name="TextBox 16"/>
          <p:cNvSpPr txBox="1"/>
          <p:nvPr/>
        </p:nvSpPr>
        <p:spPr>
          <a:xfrm>
            <a:off x="5051052" y="4094828"/>
            <a:ext cx="12208248" cy="3051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Безопасность (Составы биопрепаратов не содержат опасных или токсических веществ способных накапливаться в растении или в урожае)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Экологичность (Препараты не опасны для окружающей среды, безопасны для пчел, сельскохозяйственных животных)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 err="1"/>
              <a:t>Cрок</a:t>
            </a:r>
            <a:r>
              <a:rPr lang="ru-RU" sz="1600" dirty="0"/>
              <a:t>/скорость применения (можно использовать с весны до осенних заморозков. Высокая скорость поражения вредных насекомых)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Действенность (Составы губительны для насекомых на всех стадиях их развития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Экономия (Для обработки достаточно небольшого количества препарата. Растворы не требуют специальных условий для приготовления. С каждой обработкой количество препарата будет уменьшаться)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sz="1600" dirty="0"/>
          </a:p>
        </p:txBody>
      </p:sp>
      <p:sp>
        <p:nvSpPr>
          <p:cNvPr id="139" name="TextBox 17"/>
          <p:cNvSpPr txBox="1"/>
          <p:nvPr/>
        </p:nvSpPr>
        <p:spPr>
          <a:xfrm>
            <a:off x="5051052" y="7027828"/>
            <a:ext cx="12208248" cy="1820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Применение биологического препарата, снижает затраты на другие пестициды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Отсутствие привыкания (В составе биопрепаратов используются естественные «враги» вредителей и болезней, в связи с чем они не могут приспособится и обрести механизмы защиты к биопрепаратам, в отличии от химических средств)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Описание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Возможность применять в органическом земледелии </a:t>
            </a:r>
          </a:p>
        </p:txBody>
      </p:sp>
      <p:sp>
        <p:nvSpPr>
          <p:cNvPr id="140" name="TextBox 18"/>
          <p:cNvSpPr txBox="1"/>
          <p:nvPr/>
        </p:nvSpPr>
        <p:spPr>
          <a:xfrm>
            <a:off x="1080312" y="3036265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КОНКУРЕНТЫ</a:t>
            </a:r>
          </a:p>
        </p:txBody>
      </p:sp>
      <p:sp>
        <p:nvSpPr>
          <p:cNvPr id="141" name="TextBox 19"/>
          <p:cNvSpPr txBox="1"/>
          <p:nvPr/>
        </p:nvSpPr>
        <p:spPr>
          <a:xfrm>
            <a:off x="1080312" y="4311192"/>
            <a:ext cx="3862269" cy="625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КОНКУРЕНТНЫЕ ПРЕИМУЩЕСТВА</a:t>
            </a:r>
          </a:p>
        </p:txBody>
      </p:sp>
      <p:sp>
        <p:nvSpPr>
          <p:cNvPr id="142" name="TextBox 20"/>
          <p:cNvSpPr txBox="1"/>
          <p:nvPr/>
        </p:nvSpPr>
        <p:spPr>
          <a:xfrm>
            <a:off x="1080311" y="7082804"/>
            <a:ext cx="3862269" cy="92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УНИКАЛЬНОЕ ЦЕННОСТНОЕ ПРЕДЛОЖЕНИЕ</a:t>
            </a:r>
          </a:p>
        </p:txBody>
      </p:sp>
      <p:grpSp>
        <p:nvGrpSpPr>
          <p:cNvPr id="146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143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4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0" name="TextBox 15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4/ БИЗНЕС-МОДЕЛЬ</a:t>
            </a:r>
          </a:p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А. ОСТЕРВАЛЬДЕРА</a:t>
            </a:r>
          </a:p>
        </p:txBody>
      </p:sp>
      <p:sp>
        <p:nvSpPr>
          <p:cNvPr id="168" name="Google Shape;114;p5"/>
          <p:cNvSpPr txBox="1"/>
          <p:nvPr/>
        </p:nvSpPr>
        <p:spPr>
          <a:xfrm>
            <a:off x="1064731" y="9517187"/>
            <a:ext cx="8002036" cy="774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9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 СТРУКТУРА РАСХОДОВ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……</a:t>
            </a:r>
          </a:p>
        </p:txBody>
      </p:sp>
      <p:sp>
        <p:nvSpPr>
          <p:cNvPr id="169" name="Google Shape;115;p5"/>
          <p:cNvSpPr txBox="1"/>
          <p:nvPr/>
        </p:nvSpPr>
        <p:spPr>
          <a:xfrm>
            <a:off x="9144000" y="9499952"/>
            <a:ext cx="7999966" cy="774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5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ПОТОКИ ДОХОДОВ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…..</a:t>
            </a:r>
          </a:p>
        </p:txBody>
      </p:sp>
      <p:grpSp>
        <p:nvGrpSpPr>
          <p:cNvPr id="174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171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2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3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2" name="Google Shape;97;p5">
            <a:extLst>
              <a:ext uri="{FF2B5EF4-FFF2-40B4-BE49-F238E27FC236}">
                <a16:creationId xmlns:a16="http://schemas.microsoft.com/office/drawing/2014/main" id="{538E1107-9186-CB15-BE21-5EFFD807A317}"/>
              </a:ext>
            </a:extLst>
          </p:cNvPr>
          <p:cNvGrpSpPr/>
          <p:nvPr/>
        </p:nvGrpSpPr>
        <p:grpSpPr>
          <a:xfrm>
            <a:off x="957813" y="2705868"/>
            <a:ext cx="16155434" cy="8382000"/>
            <a:chOff x="1135616" y="1844675"/>
            <a:chExt cx="16155434" cy="8382000"/>
          </a:xfrm>
          <a:solidFill>
            <a:schemeClr val="bg1"/>
          </a:solidFill>
        </p:grpSpPr>
        <p:sp>
          <p:nvSpPr>
            <p:cNvPr id="13" name="Google Shape;98;p5">
              <a:extLst>
                <a:ext uri="{FF2B5EF4-FFF2-40B4-BE49-F238E27FC236}">
                  <a16:creationId xmlns:a16="http://schemas.microsoft.com/office/drawing/2014/main" id="{F62D171F-0C2C-04E8-660A-6E29173E815F}"/>
                </a:ext>
              </a:extLst>
            </p:cNvPr>
            <p:cNvSpPr/>
            <p:nvPr/>
          </p:nvSpPr>
          <p:spPr>
            <a:xfrm>
              <a:off x="1136650" y="8245475"/>
              <a:ext cx="8077200" cy="19812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99;p5">
              <a:extLst>
                <a:ext uri="{FF2B5EF4-FFF2-40B4-BE49-F238E27FC236}">
                  <a16:creationId xmlns:a16="http://schemas.microsoft.com/office/drawing/2014/main" id="{BD8C451B-89DE-6EE3-AF07-29B4FDD4D211}"/>
                </a:ext>
              </a:extLst>
            </p:cNvPr>
            <p:cNvSpPr/>
            <p:nvPr/>
          </p:nvSpPr>
          <p:spPr>
            <a:xfrm>
              <a:off x="9213850" y="8245475"/>
              <a:ext cx="8077200" cy="19812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00;p5">
              <a:extLst>
                <a:ext uri="{FF2B5EF4-FFF2-40B4-BE49-F238E27FC236}">
                  <a16:creationId xmlns:a16="http://schemas.microsoft.com/office/drawing/2014/main" id="{29D34A73-43FA-6D5B-1D1B-1720DBA16A98}"/>
                </a:ext>
              </a:extLst>
            </p:cNvPr>
            <p:cNvSpPr/>
            <p:nvPr/>
          </p:nvSpPr>
          <p:spPr>
            <a:xfrm>
              <a:off x="1135616" y="1844675"/>
              <a:ext cx="2895600" cy="64008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01;p5">
              <a:extLst>
                <a:ext uri="{FF2B5EF4-FFF2-40B4-BE49-F238E27FC236}">
                  <a16:creationId xmlns:a16="http://schemas.microsoft.com/office/drawing/2014/main" id="{AA289AFA-A7A7-CABC-19F4-FA6B3671A5D8}"/>
                </a:ext>
              </a:extLst>
            </p:cNvPr>
            <p:cNvSpPr/>
            <p:nvPr/>
          </p:nvSpPr>
          <p:spPr>
            <a:xfrm>
              <a:off x="4031216" y="1844675"/>
              <a:ext cx="3810000" cy="33528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Исследования и разработки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Лабораторные и полевые испытания</a:t>
              </a:r>
            </a:p>
            <a:p>
              <a:pPr algn="ctr"/>
              <a:r>
                <a:rPr lang="ru-RU" b="1" dirty="0">
                  <a:latin typeface="Montserrat" panose="00000500000000000000" pitchFamily="2" charset="-52"/>
                </a:rPr>
                <a:t>Исследования и разработки</a:t>
              </a:r>
            </a:p>
            <a:p>
              <a:pPr algn="ctr"/>
              <a:endParaRPr lang="ru-RU" b="1" dirty="0">
                <a:latin typeface="Montserrat" panose="00000500000000000000" pitchFamily="2" charset="-52"/>
              </a:endParaRPr>
            </a:p>
            <a:p>
              <a:pPr algn="ctr"/>
              <a:r>
                <a:rPr lang="ru-RU" b="1" dirty="0">
                  <a:latin typeface="Montserrat" panose="00000500000000000000" pitchFamily="2" charset="-52"/>
                </a:rPr>
                <a:t>Лабораторные и полевые испытания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02;p5">
              <a:extLst>
                <a:ext uri="{FF2B5EF4-FFF2-40B4-BE49-F238E27FC236}">
                  <a16:creationId xmlns:a16="http://schemas.microsoft.com/office/drawing/2014/main" id="{A920329D-FD2B-2C8C-96DF-3A1C102F45A0}"/>
                </a:ext>
              </a:extLst>
            </p:cNvPr>
            <p:cNvSpPr/>
            <p:nvPr/>
          </p:nvSpPr>
          <p:spPr>
            <a:xfrm>
              <a:off x="4031216" y="5197475"/>
              <a:ext cx="3810000" cy="30480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03;p5">
              <a:extLst>
                <a:ext uri="{FF2B5EF4-FFF2-40B4-BE49-F238E27FC236}">
                  <a16:creationId xmlns:a16="http://schemas.microsoft.com/office/drawing/2014/main" id="{07F5D8C5-4251-AD63-5F92-F320344E4AA8}"/>
                </a:ext>
              </a:extLst>
            </p:cNvPr>
            <p:cNvSpPr/>
            <p:nvPr/>
          </p:nvSpPr>
          <p:spPr>
            <a:xfrm>
              <a:off x="7841216" y="1844675"/>
              <a:ext cx="2895600" cy="64008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04;p5">
              <a:extLst>
                <a:ext uri="{FF2B5EF4-FFF2-40B4-BE49-F238E27FC236}">
                  <a16:creationId xmlns:a16="http://schemas.microsoft.com/office/drawing/2014/main" id="{C7840D91-3108-50AE-3700-956D5D44D8F2}"/>
                </a:ext>
              </a:extLst>
            </p:cNvPr>
            <p:cNvSpPr/>
            <p:nvPr/>
          </p:nvSpPr>
          <p:spPr>
            <a:xfrm>
              <a:off x="10736816" y="1844675"/>
              <a:ext cx="3200400" cy="33528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05;p5">
              <a:extLst>
                <a:ext uri="{FF2B5EF4-FFF2-40B4-BE49-F238E27FC236}">
                  <a16:creationId xmlns:a16="http://schemas.microsoft.com/office/drawing/2014/main" id="{CFB94B42-E1CB-82DF-29F8-B7AF3AD3CEB6}"/>
                </a:ext>
              </a:extLst>
            </p:cNvPr>
            <p:cNvSpPr/>
            <p:nvPr/>
          </p:nvSpPr>
          <p:spPr>
            <a:xfrm>
              <a:off x="10736816" y="5197475"/>
              <a:ext cx="3200400" cy="30480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06;p5">
              <a:extLst>
                <a:ext uri="{FF2B5EF4-FFF2-40B4-BE49-F238E27FC236}">
                  <a16:creationId xmlns:a16="http://schemas.microsoft.com/office/drawing/2014/main" id="{75F0FF85-47E5-D723-5767-AC4F03088640}"/>
                </a:ext>
              </a:extLst>
            </p:cNvPr>
            <p:cNvSpPr/>
            <p:nvPr/>
          </p:nvSpPr>
          <p:spPr>
            <a:xfrm>
              <a:off x="13937216" y="1844675"/>
              <a:ext cx="3352800" cy="6400800"/>
            </a:xfrm>
            <a:prstGeom prst="rect">
              <a:avLst/>
            </a:prstGeom>
            <a:grpFill/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Google Shape;108;p5">
            <a:extLst>
              <a:ext uri="{FF2B5EF4-FFF2-40B4-BE49-F238E27FC236}">
                <a16:creationId xmlns:a16="http://schemas.microsoft.com/office/drawing/2014/main" id="{FE84FA3D-7106-3CC1-01E2-D41D7753BD10}"/>
              </a:ext>
            </a:extLst>
          </p:cNvPr>
          <p:cNvSpPr txBox="1"/>
          <p:nvPr/>
        </p:nvSpPr>
        <p:spPr>
          <a:xfrm>
            <a:off x="3852379" y="2874329"/>
            <a:ext cx="373380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7</a:t>
            </a:r>
            <a:endParaRPr lang="ru-RU" dirty="0"/>
          </a:p>
          <a:p>
            <a:r>
              <a:rPr lang="ru-RU" dirty="0">
                <a:sym typeface="Calibri"/>
              </a:rPr>
              <a:t>КЛЮЧЕВЫЕ ВИДЫ </a:t>
            </a:r>
            <a:endParaRPr lang="ru-RU" dirty="0"/>
          </a:p>
          <a:p>
            <a:r>
              <a:rPr lang="ru-RU" dirty="0">
                <a:sym typeface="Calibri"/>
              </a:rPr>
              <a:t>ДЕЯТЕЛЬНОСТИ</a:t>
            </a:r>
            <a:endParaRPr lang="ru-RU" dirty="0"/>
          </a:p>
          <a:p>
            <a:endParaRPr lang="ru-RU" dirty="0"/>
          </a:p>
        </p:txBody>
      </p:sp>
      <p:sp>
        <p:nvSpPr>
          <p:cNvPr id="23" name="Google Shape;109;p5">
            <a:extLst>
              <a:ext uri="{FF2B5EF4-FFF2-40B4-BE49-F238E27FC236}">
                <a16:creationId xmlns:a16="http://schemas.microsoft.com/office/drawing/2014/main" id="{5B8D9F09-11EF-FC9B-A6F0-4F33D92DC997}"/>
              </a:ext>
            </a:extLst>
          </p:cNvPr>
          <p:cNvSpPr txBox="1"/>
          <p:nvPr/>
        </p:nvSpPr>
        <p:spPr>
          <a:xfrm>
            <a:off x="3852379" y="6174445"/>
            <a:ext cx="373380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6</a:t>
            </a:r>
            <a:endParaRPr lang="ru-RU" dirty="0"/>
          </a:p>
          <a:p>
            <a:r>
              <a:rPr lang="ru-RU" dirty="0">
                <a:sym typeface="Calibri"/>
              </a:rPr>
              <a:t>КЛЮЧЕВЫЕ РЕСУРСЫ</a:t>
            </a:r>
            <a:endParaRPr lang="ru-RU" dirty="0"/>
          </a:p>
          <a:p>
            <a:endParaRPr lang="ru-RU" dirty="0">
              <a:sym typeface="Calibri"/>
            </a:endParaRPr>
          </a:p>
          <a:p>
            <a:endParaRPr lang="ru-RU" dirty="0">
              <a:sym typeface="Calibri"/>
            </a:endParaRPr>
          </a:p>
          <a:p>
            <a:r>
              <a:rPr lang="ru-RU" dirty="0">
                <a:sym typeface="Calibri"/>
              </a:rPr>
              <a:t>Культура энтомопатогенных нематод</a:t>
            </a:r>
            <a:endParaRPr lang="ru-RU" dirty="0"/>
          </a:p>
        </p:txBody>
      </p:sp>
      <p:sp>
        <p:nvSpPr>
          <p:cNvPr id="24" name="Google Shape;110;p5">
            <a:extLst>
              <a:ext uri="{FF2B5EF4-FFF2-40B4-BE49-F238E27FC236}">
                <a16:creationId xmlns:a16="http://schemas.microsoft.com/office/drawing/2014/main" id="{2D5690B4-DFEE-18B6-8DC3-F877A4CA9632}"/>
              </a:ext>
            </a:extLst>
          </p:cNvPr>
          <p:cNvSpPr txBox="1"/>
          <p:nvPr/>
        </p:nvSpPr>
        <p:spPr>
          <a:xfrm>
            <a:off x="7662379" y="2877799"/>
            <a:ext cx="2895600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2 </a:t>
            </a:r>
            <a:endParaRPr lang="ru-RU" dirty="0"/>
          </a:p>
          <a:p>
            <a:r>
              <a:rPr lang="ru-RU" dirty="0">
                <a:sym typeface="Calibri"/>
              </a:rPr>
              <a:t>ЦЕННОСТНОЕ ПРЕДЛОЖЕНИЕ</a:t>
            </a:r>
            <a:endParaRPr lang="ru-RU" dirty="0"/>
          </a:p>
          <a:p>
            <a:endParaRPr lang="ru-RU" dirty="0">
              <a:sym typeface="Calibri"/>
            </a:endParaRPr>
          </a:p>
          <a:p>
            <a:endParaRPr lang="ru-RU" dirty="0">
              <a:sym typeface="Calibri"/>
            </a:endParaRPr>
          </a:p>
          <a:p>
            <a:endParaRPr lang="ru-RU" dirty="0">
              <a:sym typeface="Calibri"/>
            </a:endParaRPr>
          </a:p>
          <a:p>
            <a:pPr algn="ctr"/>
            <a:r>
              <a:rPr lang="ru-RU" b="1" dirty="0">
                <a:latin typeface="Montserrat" panose="00000500000000000000" pitchFamily="2" charset="-52"/>
              </a:rPr>
              <a:t>Экономия</a:t>
            </a:r>
          </a:p>
          <a:p>
            <a:pPr algn="ctr"/>
            <a:endParaRPr lang="ru-RU" b="1" dirty="0">
              <a:latin typeface="Montserrat" panose="00000500000000000000" pitchFamily="2" charset="-52"/>
            </a:endParaRPr>
          </a:p>
          <a:p>
            <a:pPr algn="ctr"/>
            <a:r>
              <a:rPr lang="ru-RU" b="1" dirty="0">
                <a:latin typeface="Montserrat" panose="00000500000000000000" pitchFamily="2" charset="-52"/>
              </a:rPr>
              <a:t>Не вызывает резистентности</a:t>
            </a:r>
          </a:p>
          <a:p>
            <a:pPr algn="ctr"/>
            <a:endParaRPr lang="ru-RU" b="1" dirty="0">
              <a:latin typeface="Montserrat" panose="00000500000000000000" pitchFamily="2" charset="-52"/>
            </a:endParaRPr>
          </a:p>
          <a:p>
            <a:pPr algn="ctr"/>
            <a:r>
              <a:rPr lang="ru-RU" b="1" dirty="0">
                <a:latin typeface="Montserrat" panose="00000500000000000000" pitchFamily="2" charset="-52"/>
              </a:rPr>
              <a:t>Экологичность</a:t>
            </a:r>
          </a:p>
        </p:txBody>
      </p:sp>
      <p:sp>
        <p:nvSpPr>
          <p:cNvPr id="25" name="Google Shape;111;p5">
            <a:extLst>
              <a:ext uri="{FF2B5EF4-FFF2-40B4-BE49-F238E27FC236}">
                <a16:creationId xmlns:a16="http://schemas.microsoft.com/office/drawing/2014/main" id="{7E06766B-E462-0D7D-1CF2-790F248F4F6C}"/>
              </a:ext>
            </a:extLst>
          </p:cNvPr>
          <p:cNvSpPr txBox="1"/>
          <p:nvPr/>
        </p:nvSpPr>
        <p:spPr>
          <a:xfrm>
            <a:off x="10635213" y="2906301"/>
            <a:ext cx="3123166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4 ВЗАИМООТНОШЕНИЯ С КЛИЕНТАМИ</a:t>
            </a:r>
            <a:endParaRPr lang="ru-RU" dirty="0"/>
          </a:p>
          <a:p>
            <a:endParaRPr lang="ru-RU" dirty="0">
              <a:sym typeface="Calibri"/>
            </a:endParaRPr>
          </a:p>
          <a:p>
            <a:r>
              <a:rPr lang="ru-RU" dirty="0">
                <a:sym typeface="Calibri"/>
              </a:rPr>
              <a:t>Персонализированный подход</a:t>
            </a:r>
          </a:p>
          <a:p>
            <a:endParaRPr lang="ru-RU" dirty="0">
              <a:sym typeface="Calibri"/>
            </a:endParaRPr>
          </a:p>
          <a:p>
            <a:r>
              <a:rPr lang="ru-RU" dirty="0">
                <a:sym typeface="Calibri"/>
              </a:rPr>
              <a:t>Обратная связь</a:t>
            </a:r>
          </a:p>
          <a:p>
            <a:endParaRPr lang="ru-RU" dirty="0">
              <a:sym typeface="Calibri"/>
            </a:endParaRPr>
          </a:p>
          <a:p>
            <a:r>
              <a:rPr lang="ru-RU" dirty="0">
                <a:sym typeface="Calibri"/>
              </a:rPr>
              <a:t>Программы лояльности</a:t>
            </a:r>
          </a:p>
        </p:txBody>
      </p:sp>
      <p:sp>
        <p:nvSpPr>
          <p:cNvPr id="26" name="Google Shape;112;p5">
            <a:extLst>
              <a:ext uri="{FF2B5EF4-FFF2-40B4-BE49-F238E27FC236}">
                <a16:creationId xmlns:a16="http://schemas.microsoft.com/office/drawing/2014/main" id="{BCBE4CDB-B322-BFAA-DA76-58691EC6D557}"/>
              </a:ext>
            </a:extLst>
          </p:cNvPr>
          <p:cNvSpPr txBox="1"/>
          <p:nvPr/>
        </p:nvSpPr>
        <p:spPr>
          <a:xfrm>
            <a:off x="10559013" y="6174445"/>
            <a:ext cx="3199367" cy="24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3</a:t>
            </a:r>
            <a:endParaRPr lang="ru-RU" dirty="0"/>
          </a:p>
          <a:p>
            <a:r>
              <a:rPr lang="ru-RU" dirty="0">
                <a:sym typeface="Calibri"/>
              </a:rPr>
              <a:t>КАНАЛЫ РАСПРОСТРАНЕНИЯ</a:t>
            </a:r>
            <a:endParaRPr lang="ru-RU" dirty="0"/>
          </a:p>
          <a:p>
            <a:endParaRPr lang="ru-RU" dirty="0">
              <a:sym typeface="Calibri"/>
            </a:endParaRPr>
          </a:p>
          <a:p>
            <a:r>
              <a:rPr lang="ru-RU" dirty="0">
                <a:sym typeface="Calibri"/>
              </a:rPr>
              <a:t>Прямые продажи</a:t>
            </a:r>
          </a:p>
          <a:p>
            <a:endParaRPr lang="ru-RU" dirty="0">
              <a:sym typeface="Calibri"/>
            </a:endParaRPr>
          </a:p>
          <a:p>
            <a:r>
              <a:rPr lang="ru-RU" dirty="0">
                <a:sym typeface="Calibri"/>
              </a:rPr>
              <a:t>Цифровые каналы</a:t>
            </a:r>
          </a:p>
          <a:p>
            <a:endParaRPr lang="ru-RU" dirty="0">
              <a:sym typeface="Calibri"/>
            </a:endParaRPr>
          </a:p>
          <a:p>
            <a:r>
              <a:rPr lang="ru-RU" dirty="0">
                <a:sym typeface="Calibri"/>
              </a:rPr>
              <a:t>Партнерские сети</a:t>
            </a:r>
          </a:p>
        </p:txBody>
      </p:sp>
      <p:sp>
        <p:nvSpPr>
          <p:cNvPr id="27" name="Google Shape;113;p5">
            <a:extLst>
              <a:ext uri="{FF2B5EF4-FFF2-40B4-BE49-F238E27FC236}">
                <a16:creationId xmlns:a16="http://schemas.microsoft.com/office/drawing/2014/main" id="{8B1D9D46-38FD-A5A7-F197-01D3F8078413}"/>
              </a:ext>
            </a:extLst>
          </p:cNvPr>
          <p:cNvSpPr txBox="1"/>
          <p:nvPr/>
        </p:nvSpPr>
        <p:spPr>
          <a:xfrm>
            <a:off x="14161390" y="2906301"/>
            <a:ext cx="2590800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1</a:t>
            </a:r>
            <a:endParaRPr lang="ru-RU" dirty="0"/>
          </a:p>
          <a:p>
            <a:r>
              <a:rPr lang="ru-RU" dirty="0">
                <a:sym typeface="Calibri"/>
              </a:rPr>
              <a:t>СЕГМЕНТ ПОТРЕБИТЕЛЕЙ</a:t>
            </a:r>
            <a:endParaRPr lang="ru-RU" dirty="0"/>
          </a:p>
          <a:p>
            <a:endParaRPr lang="ru-RU" dirty="0">
              <a:sym typeface="Calibri"/>
            </a:endParaRPr>
          </a:p>
          <a:p>
            <a:endParaRPr lang="ru-RU" dirty="0">
              <a:sym typeface="Calibri"/>
            </a:endParaRPr>
          </a:p>
          <a:p>
            <a:endParaRPr lang="ru-RU" dirty="0">
              <a:sym typeface="Calibri"/>
            </a:endParaRPr>
          </a:p>
          <a:p>
            <a:r>
              <a:rPr lang="ru-RU" dirty="0">
                <a:sym typeface="Calibri"/>
              </a:rPr>
              <a:t>Сельхозтоваропроизводители</a:t>
            </a:r>
          </a:p>
          <a:p>
            <a:endParaRPr lang="ru-RU" dirty="0">
              <a:sym typeface="Calibri"/>
            </a:endParaRPr>
          </a:p>
          <a:p>
            <a:r>
              <a:rPr lang="ru-RU" dirty="0">
                <a:sym typeface="Calibri"/>
              </a:rPr>
              <a:t>Производители СЗР</a:t>
            </a:r>
            <a:endParaRPr lang="ru-RU" dirty="0"/>
          </a:p>
        </p:txBody>
      </p:sp>
      <p:sp>
        <p:nvSpPr>
          <p:cNvPr id="28" name="Google Shape;114;p5">
            <a:extLst>
              <a:ext uri="{FF2B5EF4-FFF2-40B4-BE49-F238E27FC236}">
                <a16:creationId xmlns:a16="http://schemas.microsoft.com/office/drawing/2014/main" id="{5E9D0671-0FFC-40F9-8833-9720056A25A3}"/>
              </a:ext>
            </a:extLst>
          </p:cNvPr>
          <p:cNvSpPr txBox="1"/>
          <p:nvPr/>
        </p:nvSpPr>
        <p:spPr>
          <a:xfrm>
            <a:off x="1032979" y="9166597"/>
            <a:ext cx="8002034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9</a:t>
            </a:r>
            <a:endParaRPr lang="ru-RU" dirty="0"/>
          </a:p>
          <a:p>
            <a:r>
              <a:rPr lang="ru-RU" dirty="0">
                <a:sym typeface="Calibri"/>
              </a:rPr>
              <a:t> СТРУКТУРА РАСХОДОВ</a:t>
            </a:r>
          </a:p>
          <a:p>
            <a:endParaRPr lang="ru-RU" dirty="0"/>
          </a:p>
          <a:p>
            <a:r>
              <a:rPr lang="ru-RU" dirty="0">
                <a:sym typeface="Calibri"/>
              </a:rPr>
              <a:t>Научные исследования</a:t>
            </a:r>
          </a:p>
          <a:p>
            <a:r>
              <a:rPr lang="ru-RU" dirty="0">
                <a:sym typeface="Calibri"/>
              </a:rPr>
              <a:t>Оборудование и материалы</a:t>
            </a:r>
          </a:p>
          <a:p>
            <a:r>
              <a:rPr lang="ru-RU" dirty="0">
                <a:sym typeface="Calibri"/>
              </a:rPr>
              <a:t>Персонал</a:t>
            </a:r>
          </a:p>
          <a:p>
            <a:r>
              <a:rPr lang="ru-RU" dirty="0">
                <a:sym typeface="Calibri"/>
              </a:rPr>
              <a:t>Коммерциализация</a:t>
            </a:r>
          </a:p>
        </p:txBody>
      </p:sp>
      <p:sp>
        <p:nvSpPr>
          <p:cNvPr id="29" name="Google Shape;115;p5">
            <a:extLst>
              <a:ext uri="{FF2B5EF4-FFF2-40B4-BE49-F238E27FC236}">
                <a16:creationId xmlns:a16="http://schemas.microsoft.com/office/drawing/2014/main" id="{DC4591E0-2A3F-CE7F-CDFE-F17678F07600}"/>
              </a:ext>
            </a:extLst>
          </p:cNvPr>
          <p:cNvSpPr txBox="1"/>
          <p:nvPr/>
        </p:nvSpPr>
        <p:spPr>
          <a:xfrm>
            <a:off x="9035013" y="9202737"/>
            <a:ext cx="7999966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r>
              <a:rPr lang="ru-RU" dirty="0">
                <a:sym typeface="Calibri"/>
              </a:rPr>
              <a:t>5</a:t>
            </a:r>
            <a:endParaRPr lang="ru-RU" dirty="0"/>
          </a:p>
          <a:p>
            <a:r>
              <a:rPr lang="ru-RU" dirty="0">
                <a:sym typeface="Calibri"/>
              </a:rPr>
              <a:t>ПОТОКИ ДОХОДОВ</a:t>
            </a:r>
            <a:endParaRPr lang="ru-RU" dirty="0"/>
          </a:p>
          <a:p>
            <a:endParaRPr lang="ru-RU" dirty="0">
              <a:sym typeface="Calibri"/>
            </a:endParaRPr>
          </a:p>
          <a:p>
            <a:r>
              <a:rPr lang="ru-RU" dirty="0">
                <a:sym typeface="Calibri"/>
              </a:rPr>
              <a:t>Продажа препарата </a:t>
            </a:r>
          </a:p>
          <a:p>
            <a:r>
              <a:rPr lang="ru-RU" dirty="0">
                <a:sym typeface="Calibri"/>
              </a:rPr>
              <a:t>Консультационные услуги</a:t>
            </a:r>
          </a:p>
          <a:p>
            <a:r>
              <a:rPr lang="ru-RU" dirty="0">
                <a:sym typeface="Calibri"/>
              </a:rPr>
              <a:t>Лицензионные соглашения</a:t>
            </a:r>
          </a:p>
          <a:p>
            <a:r>
              <a:rPr lang="ru-RU" dirty="0">
                <a:sym typeface="Calibri"/>
              </a:rPr>
              <a:t>Гранты и субсидии</a:t>
            </a:r>
            <a:endParaRPr lang="ru-RU" dirty="0"/>
          </a:p>
        </p:txBody>
      </p:sp>
      <p:sp>
        <p:nvSpPr>
          <p:cNvPr id="30" name="TextBox 16">
            <a:extLst>
              <a:ext uri="{FF2B5EF4-FFF2-40B4-BE49-F238E27FC236}">
                <a16:creationId xmlns:a16="http://schemas.microsoft.com/office/drawing/2014/main" id="{F82E8F54-553B-83E2-F0DD-9454A14DA068}"/>
              </a:ext>
            </a:extLst>
          </p:cNvPr>
          <p:cNvSpPr txBox="1"/>
          <p:nvPr/>
        </p:nvSpPr>
        <p:spPr>
          <a:xfrm>
            <a:off x="1146761" y="3015257"/>
            <a:ext cx="2665967" cy="6091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"/>
              </a:lnSpc>
            </a:pPr>
            <a:endParaRPr lang="ru-RU" sz="1800" b="1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1854"/>
              </a:lnSpc>
            </a:pPr>
            <a:endParaRPr lang="ru-RU" b="1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1854"/>
              </a:lnSpc>
            </a:pPr>
            <a:endParaRPr lang="ru-RU" sz="1800" b="1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1854"/>
              </a:lnSpc>
            </a:pPr>
            <a:r>
              <a:rPr lang="ru-RU" sz="1800" b="1" dirty="0">
                <a:solidFill>
                  <a:srgbClr val="000000"/>
                </a:solidFill>
                <a:latin typeface="Montserrat"/>
              </a:rPr>
              <a:t>ВУЗы и исследовательские центры для совместных исследований.</a:t>
            </a:r>
          </a:p>
          <a:p>
            <a:pPr>
              <a:lnSpc>
                <a:spcPts val="1854"/>
              </a:lnSpc>
            </a:pPr>
            <a:endParaRPr lang="ru-RU" sz="1800" b="1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1854"/>
              </a:lnSpc>
            </a:pPr>
            <a:r>
              <a:rPr lang="ru-RU" sz="1800" b="1" dirty="0">
                <a:solidFill>
                  <a:srgbClr val="000000"/>
                </a:solidFill>
                <a:latin typeface="Montserrat"/>
              </a:rPr>
              <a:t>Международные организации для обмена опытом и грантовой поддержки.</a:t>
            </a:r>
          </a:p>
          <a:p>
            <a:pPr>
              <a:lnSpc>
                <a:spcPts val="1854"/>
              </a:lnSpc>
            </a:pPr>
            <a:endParaRPr lang="ru-RU" sz="1800" b="1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1854"/>
              </a:lnSpc>
            </a:pPr>
            <a:r>
              <a:rPr lang="ru-RU" sz="1800" b="1" dirty="0">
                <a:solidFill>
                  <a:srgbClr val="000000"/>
                </a:solidFill>
                <a:latin typeface="Montserrat"/>
              </a:rPr>
              <a:t>Сельхозтоваропроизводители </a:t>
            </a:r>
          </a:p>
          <a:p>
            <a:pPr>
              <a:lnSpc>
                <a:spcPts val="1854"/>
              </a:lnSpc>
            </a:pPr>
            <a:endParaRPr lang="ru-RU" sz="1800" b="1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1854"/>
              </a:lnSpc>
            </a:pPr>
            <a:r>
              <a:rPr lang="ru-RU" b="1" dirty="0">
                <a:solidFill>
                  <a:srgbClr val="000000"/>
                </a:solidFill>
                <a:latin typeface="Montserrat"/>
              </a:rPr>
              <a:t>Производители СЗР</a:t>
            </a:r>
            <a:endParaRPr lang="ru-RU" sz="1800" b="1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1854"/>
              </a:lnSpc>
            </a:pPr>
            <a:endParaRPr lang="ru-RU" sz="1800" b="1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1854"/>
              </a:lnSpc>
            </a:pPr>
            <a:r>
              <a:rPr lang="ru-RU" sz="1800" b="1" dirty="0">
                <a:solidFill>
                  <a:srgbClr val="000000"/>
                </a:solidFill>
                <a:latin typeface="Montserrat"/>
              </a:rPr>
              <a:t>Министерства и ведомства, поддерживающие аграрные инновации</a:t>
            </a:r>
            <a:endParaRPr lang="en-US" sz="1800" b="1" dirty="0">
              <a:solidFill>
                <a:srgbClr val="000000"/>
              </a:solidFill>
              <a:latin typeface="Montserrat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0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177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8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9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81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2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sp>
        <p:nvSpPr>
          <p:cNvPr id="183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5/ ОЦЕНКА МАРКЕТИНГА</a:t>
            </a:r>
          </a:p>
        </p:txBody>
      </p:sp>
      <p:sp>
        <p:nvSpPr>
          <p:cNvPr id="215" name="Google Shape;107;p5"/>
          <p:cNvSpPr txBox="1"/>
          <p:nvPr/>
        </p:nvSpPr>
        <p:spPr>
          <a:xfrm>
            <a:off x="12111756" y="5953245"/>
            <a:ext cx="2044807" cy="774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КОМПЛЕКС</a:t>
            </a:r>
          </a:p>
          <a:p>
            <a:pPr algn="ctr">
              <a:lnSpc>
                <a:spcPts val="2000"/>
              </a:lnSpc>
              <a:defRPr sz="2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МАРКЕТИНГА</a:t>
            </a:r>
          </a:p>
          <a:p>
            <a:pPr algn="ctr">
              <a:lnSpc>
                <a:spcPts val="2000"/>
              </a:lnSpc>
              <a:defRPr sz="2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4P</a:t>
            </a:r>
          </a:p>
        </p:txBody>
      </p:sp>
      <p:grpSp>
        <p:nvGrpSpPr>
          <p:cNvPr id="17" name="Google Shape;120;p6">
            <a:extLst>
              <a:ext uri="{FF2B5EF4-FFF2-40B4-BE49-F238E27FC236}">
                <a16:creationId xmlns:a16="http://schemas.microsoft.com/office/drawing/2014/main" id="{14F0CD8F-A3DB-7FBE-46F8-B1B494562D91}"/>
              </a:ext>
            </a:extLst>
          </p:cNvPr>
          <p:cNvGrpSpPr/>
          <p:nvPr/>
        </p:nvGrpSpPr>
        <p:grpSpPr>
          <a:xfrm>
            <a:off x="1465758" y="2926894"/>
            <a:ext cx="6248400" cy="6361150"/>
            <a:chOff x="1974850" y="3027325"/>
            <a:chExt cx="6248400" cy="6361150"/>
          </a:xfrm>
        </p:grpSpPr>
        <p:sp>
          <p:nvSpPr>
            <p:cNvPr id="18" name="Google Shape;121;p6">
              <a:extLst>
                <a:ext uri="{FF2B5EF4-FFF2-40B4-BE49-F238E27FC236}">
                  <a16:creationId xmlns:a16="http://schemas.microsoft.com/office/drawing/2014/main" id="{7ED0CD0E-A9C6-EDB6-7409-B2C6F725E9EC}"/>
                </a:ext>
              </a:extLst>
            </p:cNvPr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2;p6">
              <a:extLst>
                <a:ext uri="{FF2B5EF4-FFF2-40B4-BE49-F238E27FC236}">
                  <a16:creationId xmlns:a16="http://schemas.microsoft.com/office/drawing/2014/main" id="{127CEB94-35D5-E680-3553-6971BAFFCD7F}"/>
                </a:ext>
              </a:extLst>
            </p:cNvPr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23;p6">
              <a:extLst>
                <a:ext uri="{FF2B5EF4-FFF2-40B4-BE49-F238E27FC236}">
                  <a16:creationId xmlns:a16="http://schemas.microsoft.com/office/drawing/2014/main" id="{EBC15555-08A3-B91E-9EC1-F5BCD8CBB9BE}"/>
                </a:ext>
              </a:extLst>
            </p:cNvPr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24;p6">
              <a:extLst>
                <a:ext uri="{FF2B5EF4-FFF2-40B4-BE49-F238E27FC236}">
                  <a16:creationId xmlns:a16="http://schemas.microsoft.com/office/drawing/2014/main" id="{24D687C7-4AF7-BCE2-7E5F-E32F4FCC321C}"/>
                </a:ext>
              </a:extLst>
            </p:cNvPr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" name="Google Shape;126;p6">
            <a:extLst>
              <a:ext uri="{FF2B5EF4-FFF2-40B4-BE49-F238E27FC236}">
                <a16:creationId xmlns:a16="http://schemas.microsoft.com/office/drawing/2014/main" id="{13F45D40-9998-4CEB-B5FD-08182AC13A2A}"/>
              </a:ext>
            </a:extLst>
          </p:cNvPr>
          <p:cNvGrpSpPr/>
          <p:nvPr/>
        </p:nvGrpSpPr>
        <p:grpSpPr>
          <a:xfrm>
            <a:off x="8399958" y="2582444"/>
            <a:ext cx="8378400" cy="7239000"/>
            <a:chOff x="8909050" y="2682875"/>
            <a:chExt cx="8378400" cy="7239000"/>
          </a:xfrm>
        </p:grpSpPr>
        <p:grpSp>
          <p:nvGrpSpPr>
            <p:cNvPr id="23" name="Google Shape;127;p6">
              <a:extLst>
                <a:ext uri="{FF2B5EF4-FFF2-40B4-BE49-F238E27FC236}">
                  <a16:creationId xmlns:a16="http://schemas.microsoft.com/office/drawing/2014/main" id="{1E2C193F-0921-037C-6726-D6CD333B142C}"/>
                </a:ext>
              </a:extLst>
            </p:cNvPr>
            <p:cNvGrpSpPr/>
            <p:nvPr/>
          </p:nvGrpSpPr>
          <p:grpSpPr>
            <a:xfrm>
              <a:off x="8909050" y="2682875"/>
              <a:ext cx="8378400" cy="7239000"/>
              <a:chOff x="8909050" y="2682875"/>
              <a:chExt cx="8378400" cy="7239000"/>
            </a:xfrm>
          </p:grpSpPr>
          <p:sp>
            <p:nvSpPr>
              <p:cNvPr id="25" name="Google Shape;128;p6">
                <a:extLst>
                  <a:ext uri="{FF2B5EF4-FFF2-40B4-BE49-F238E27FC236}">
                    <a16:creationId xmlns:a16="http://schemas.microsoft.com/office/drawing/2014/main" id="{466716C7-882C-4AB1-534A-FF1E4F16FF2C}"/>
                  </a:ext>
                </a:extLst>
              </p:cNvPr>
              <p:cNvSpPr/>
              <p:nvPr/>
            </p:nvSpPr>
            <p:spPr>
              <a:xfrm>
                <a:off x="8909050" y="2682875"/>
                <a:ext cx="8378381" cy="72390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6" name="Google Shape;129;p6">
                <a:extLst>
                  <a:ext uri="{FF2B5EF4-FFF2-40B4-BE49-F238E27FC236}">
                    <a16:creationId xmlns:a16="http://schemas.microsoft.com/office/drawing/2014/main" id="{976A7CE4-452B-7C79-0D83-BDD43ED7FB3E}"/>
                  </a:ext>
                </a:extLst>
              </p:cNvPr>
              <p:cNvCxnSpPr>
                <a:stCxn id="25" idx="0"/>
                <a:endCxn id="25" idx="2"/>
              </p:cNvCxnSpPr>
              <p:nvPr/>
            </p:nvCxnSpPr>
            <p:spPr>
              <a:xfrm>
                <a:off x="13098241" y="2682875"/>
                <a:ext cx="0" cy="72390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</p:cxnSp>
          <p:cxnSp>
            <p:nvCxnSpPr>
              <p:cNvPr id="27" name="Google Shape;130;p6">
                <a:extLst>
                  <a:ext uri="{FF2B5EF4-FFF2-40B4-BE49-F238E27FC236}">
                    <a16:creationId xmlns:a16="http://schemas.microsoft.com/office/drawing/2014/main" id="{26CD5FAE-8DED-6420-2CBF-8045A0F65730}"/>
                  </a:ext>
                </a:extLst>
              </p:cNvPr>
              <p:cNvCxnSpPr>
                <a:stCxn id="25" idx="1"/>
                <a:endCxn id="25" idx="3"/>
              </p:cNvCxnSpPr>
              <p:nvPr/>
            </p:nvCxnSpPr>
            <p:spPr>
              <a:xfrm>
                <a:off x="8909050" y="6302375"/>
                <a:ext cx="8378400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</p:cxnSp>
        </p:grpSp>
        <p:sp>
          <p:nvSpPr>
            <p:cNvPr id="24" name="Google Shape;131;p6">
              <a:extLst>
                <a:ext uri="{FF2B5EF4-FFF2-40B4-BE49-F238E27FC236}">
                  <a16:creationId xmlns:a16="http://schemas.microsoft.com/office/drawing/2014/main" id="{F9B8CA35-44BB-1D6A-C2B2-A7BBC58A8409}"/>
                </a:ext>
              </a:extLst>
            </p:cNvPr>
            <p:cNvSpPr/>
            <p:nvPr/>
          </p:nvSpPr>
          <p:spPr>
            <a:xfrm>
              <a:off x="11880850" y="5426075"/>
              <a:ext cx="2438400" cy="17526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3600" dirty="0">
                <a:latin typeface=""/>
                <a:cs typeface="Calibri"/>
              </a:endParaRPr>
            </a:p>
          </p:txBody>
        </p:sp>
      </p:grpSp>
      <p:grpSp>
        <p:nvGrpSpPr>
          <p:cNvPr id="28" name="Google Shape;136;p6">
            <a:extLst>
              <a:ext uri="{FF2B5EF4-FFF2-40B4-BE49-F238E27FC236}">
                <a16:creationId xmlns:a16="http://schemas.microsoft.com/office/drawing/2014/main" id="{006129D1-9AD1-6D93-573C-DB7EBE3782F0}"/>
              </a:ext>
            </a:extLst>
          </p:cNvPr>
          <p:cNvGrpSpPr/>
          <p:nvPr/>
        </p:nvGrpSpPr>
        <p:grpSpPr>
          <a:xfrm>
            <a:off x="1149292" y="2963444"/>
            <a:ext cx="1766381" cy="6277639"/>
            <a:chOff x="1658384" y="3063875"/>
            <a:chExt cx="1766381" cy="6277639"/>
          </a:xfrm>
        </p:grpSpPr>
        <p:sp>
          <p:nvSpPr>
            <p:cNvPr id="29" name="Google Shape;137;p6">
              <a:extLst>
                <a:ext uri="{FF2B5EF4-FFF2-40B4-BE49-F238E27FC236}">
                  <a16:creationId xmlns:a16="http://schemas.microsoft.com/office/drawing/2014/main" id="{96FF24B0-DCD0-0300-D9FD-8D99828FD02D}"/>
                </a:ext>
              </a:extLst>
            </p:cNvPr>
            <p:cNvSpPr/>
            <p:nvPr/>
          </p:nvSpPr>
          <p:spPr>
            <a:xfrm>
              <a:off x="1670050" y="3063875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dirty="0">
                  <a:latin typeface=""/>
                  <a:ea typeface="Calibri"/>
                  <a:cs typeface="Calibri"/>
                  <a:sym typeface="Calibri"/>
                </a:rPr>
                <a:t>P</a:t>
              </a:r>
              <a:r>
                <a:rPr lang="ru-RU" sz="3600" dirty="0">
                  <a:latin typeface=""/>
                  <a:ea typeface="Calibri"/>
                  <a:cs typeface="Calibri"/>
                  <a:sym typeface="Calibri"/>
                </a:rPr>
                <a:t>AM</a:t>
              </a:r>
              <a:endParaRPr sz="3600" dirty="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8;p6">
              <a:extLst>
                <a:ext uri="{FF2B5EF4-FFF2-40B4-BE49-F238E27FC236}">
                  <a16:creationId xmlns:a16="http://schemas.microsoft.com/office/drawing/2014/main" id="{68884745-BF70-818E-4025-D827F5A259AD}"/>
                </a:ext>
              </a:extLst>
            </p:cNvPr>
            <p:cNvSpPr/>
            <p:nvPr/>
          </p:nvSpPr>
          <p:spPr>
            <a:xfrm>
              <a:off x="1661928" y="4640300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>
                  <a:latin typeface=""/>
                  <a:ea typeface="Calibri"/>
                  <a:cs typeface="Calibri"/>
                  <a:sym typeface="Calibri"/>
                </a:rPr>
                <a:t>TAM</a:t>
              </a:r>
              <a:endParaRPr sz="360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39;p6">
              <a:extLst>
                <a:ext uri="{FF2B5EF4-FFF2-40B4-BE49-F238E27FC236}">
                  <a16:creationId xmlns:a16="http://schemas.microsoft.com/office/drawing/2014/main" id="{E0C534DF-3AD9-8E5F-CEC0-4090615A375D}"/>
                </a:ext>
              </a:extLst>
            </p:cNvPr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>
                  <a:latin typeface=""/>
                  <a:ea typeface="Calibri"/>
                  <a:cs typeface="Calibri"/>
                  <a:sym typeface="Calibri"/>
                </a:rPr>
                <a:t>SAM</a:t>
              </a:r>
              <a:endParaRPr sz="360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40;p6">
              <a:extLst>
                <a:ext uri="{FF2B5EF4-FFF2-40B4-BE49-F238E27FC236}">
                  <a16:creationId xmlns:a16="http://schemas.microsoft.com/office/drawing/2014/main" id="{5026976C-93E0-8EA2-B071-C2F67376711E}"/>
                </a:ext>
              </a:extLst>
            </p:cNvPr>
            <p:cNvSpPr/>
            <p:nvPr/>
          </p:nvSpPr>
          <p:spPr>
            <a:xfrm>
              <a:off x="1672165" y="781751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dirty="0">
                  <a:latin typeface=""/>
                  <a:ea typeface="Calibri"/>
                  <a:cs typeface="Calibri"/>
                  <a:sym typeface="Calibri"/>
                </a:rPr>
                <a:t>SOM</a:t>
              </a:r>
              <a:endParaRPr sz="3600" dirty="0">
                <a:latin typeface="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" name="TextBox 16">
            <a:extLst>
              <a:ext uri="{FF2B5EF4-FFF2-40B4-BE49-F238E27FC236}">
                <a16:creationId xmlns:a16="http://schemas.microsoft.com/office/drawing/2014/main" id="{B48E1B83-3BEC-F16F-767B-04EE0AAC622F}"/>
              </a:ext>
            </a:extLst>
          </p:cNvPr>
          <p:cNvSpPr txBox="1"/>
          <p:nvPr/>
        </p:nvSpPr>
        <p:spPr>
          <a:xfrm>
            <a:off x="3669952" y="7062155"/>
            <a:ext cx="1812161" cy="2192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"/>
              </a:lnSpc>
            </a:pPr>
            <a:r>
              <a:rPr lang="ru-RU" dirty="0">
                <a:solidFill>
                  <a:srgbClr val="000000"/>
                </a:solidFill>
                <a:latin typeface="Montserrat"/>
              </a:rPr>
              <a:t>Целевая доля рынка в первые 3 года(после выхода продукта на рынок) - 70 млн рублей</a:t>
            </a:r>
            <a:endParaRPr lang="en-US" sz="1800" dirty="0">
              <a:solidFill>
                <a:srgbClr val="000000"/>
              </a:solidFill>
              <a:latin typeface="Montserrat"/>
            </a:endParaRPr>
          </a:p>
          <a:p>
            <a:pPr algn="ctr">
              <a:lnSpc>
                <a:spcPts val="1854"/>
              </a:lnSpc>
            </a:pPr>
            <a:endParaRPr lang="en-US" sz="18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34" name="TextBox 16">
            <a:extLst>
              <a:ext uri="{FF2B5EF4-FFF2-40B4-BE49-F238E27FC236}">
                <a16:creationId xmlns:a16="http://schemas.microsoft.com/office/drawing/2014/main" id="{198F4AFC-CAB1-179A-7F40-0B1A0D7B4DEC}"/>
              </a:ext>
            </a:extLst>
          </p:cNvPr>
          <p:cNvSpPr txBox="1"/>
          <p:nvPr/>
        </p:nvSpPr>
        <p:spPr>
          <a:xfrm>
            <a:off x="3426448" y="5894769"/>
            <a:ext cx="2351241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54"/>
              </a:lnSpc>
            </a:pPr>
            <a:r>
              <a:rPr lang="ru-RU" sz="1800" dirty="0">
                <a:solidFill>
                  <a:srgbClr val="000000"/>
                </a:solidFill>
                <a:latin typeface="Montserrat"/>
              </a:rPr>
              <a:t>Российский рынок биопестицидов </a:t>
            </a:r>
          </a:p>
          <a:p>
            <a:pPr algn="ctr">
              <a:lnSpc>
                <a:spcPts val="1854"/>
              </a:lnSpc>
            </a:pPr>
            <a:r>
              <a:rPr lang="en-US" sz="1800" dirty="0">
                <a:solidFill>
                  <a:srgbClr val="000000"/>
                </a:solidFill>
                <a:latin typeface="Montserrat"/>
              </a:rPr>
              <a:t>2</a:t>
            </a:r>
            <a:r>
              <a:rPr lang="ru-RU" sz="1800" dirty="0">
                <a:solidFill>
                  <a:srgbClr val="000000"/>
                </a:solidFill>
                <a:latin typeface="Montserrat"/>
              </a:rPr>
              <a:t>,1 млрд. 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р</a:t>
            </a:r>
            <a:r>
              <a:rPr lang="ru-RU" sz="1800" dirty="0">
                <a:solidFill>
                  <a:srgbClr val="000000"/>
                </a:solidFill>
                <a:latin typeface="Montserrat"/>
              </a:rPr>
              <a:t>ублей</a:t>
            </a:r>
            <a:endParaRPr lang="en-US" sz="18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5D38FDDB-A1C9-EAA0-9AA1-28B24FB2C765}"/>
              </a:ext>
            </a:extLst>
          </p:cNvPr>
          <p:cNvSpPr txBox="1"/>
          <p:nvPr/>
        </p:nvSpPr>
        <p:spPr>
          <a:xfrm>
            <a:off x="3208121" y="4587126"/>
            <a:ext cx="2669115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54"/>
              </a:lnSpc>
            </a:pPr>
            <a:r>
              <a:rPr lang="ru-RU" sz="1600" dirty="0">
                <a:solidFill>
                  <a:srgbClr val="000000"/>
                </a:solidFill>
                <a:latin typeface="Montserrat"/>
              </a:rPr>
              <a:t>Российский рынок оценивается в </a:t>
            </a:r>
            <a:r>
              <a:rPr lang="en-US" sz="1600" dirty="0">
                <a:solidFill>
                  <a:srgbClr val="000000"/>
                </a:solidFill>
                <a:latin typeface="Montserrat"/>
              </a:rPr>
              <a:t>38</a:t>
            </a:r>
            <a:r>
              <a:rPr lang="ru-RU" sz="1600" dirty="0">
                <a:solidFill>
                  <a:srgbClr val="000000"/>
                </a:solidFill>
                <a:latin typeface="Montserrat"/>
              </a:rPr>
              <a:t>,</a:t>
            </a:r>
            <a:r>
              <a:rPr lang="en-US" sz="1600" dirty="0">
                <a:solidFill>
                  <a:srgbClr val="000000"/>
                </a:solidFill>
                <a:latin typeface="Montserrat"/>
              </a:rPr>
              <a:t>2</a:t>
            </a:r>
            <a:r>
              <a:rPr lang="ru-RU" sz="1600" dirty="0">
                <a:solidFill>
                  <a:srgbClr val="000000"/>
                </a:solidFill>
                <a:latin typeface="Montserrat"/>
              </a:rPr>
              <a:t> млрд </a:t>
            </a:r>
            <a:r>
              <a:rPr lang="ru-RU" sz="1600" b="0" i="0" dirty="0">
                <a:effectLst/>
                <a:latin typeface="Montserrat" panose="00000500000000000000" pitchFamily="2" charset="-52"/>
              </a:rPr>
              <a:t>долларов США</a:t>
            </a:r>
            <a:endParaRPr lang="ru-RU" sz="16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1D9A2551-E26E-70CB-2199-D112646E0C2C}"/>
              </a:ext>
            </a:extLst>
          </p:cNvPr>
          <p:cNvSpPr txBox="1"/>
          <p:nvPr/>
        </p:nvSpPr>
        <p:spPr>
          <a:xfrm>
            <a:off x="3599358" y="3120302"/>
            <a:ext cx="1812161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"/>
              </a:lnSpc>
            </a:pPr>
            <a:r>
              <a:rPr lang="ru-RU" sz="1600" b="0" i="0" dirty="0">
                <a:effectLst/>
                <a:latin typeface="Montserrat" panose="00000500000000000000" pitchFamily="2" charset="-52"/>
              </a:rPr>
              <a:t>Мировой рынок пестицидов 66,04 млрд долларов США</a:t>
            </a:r>
            <a:endParaRPr lang="en-US" sz="1600" dirty="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37" name="Group 48">
            <a:extLst>
              <a:ext uri="{FF2B5EF4-FFF2-40B4-BE49-F238E27FC236}">
                <a16:creationId xmlns:a16="http://schemas.microsoft.com/office/drawing/2014/main" id="{D25BFB4F-969D-2D32-68D0-2FB2D502A3BC}"/>
              </a:ext>
            </a:extLst>
          </p:cNvPr>
          <p:cNvGrpSpPr/>
          <p:nvPr/>
        </p:nvGrpSpPr>
        <p:grpSpPr>
          <a:xfrm>
            <a:off x="8732097" y="2796046"/>
            <a:ext cx="3806544" cy="2409121"/>
            <a:chOff x="9241189" y="2993746"/>
            <a:chExt cx="3806544" cy="2409121"/>
          </a:xfrm>
        </p:grpSpPr>
        <p:sp>
          <p:nvSpPr>
            <p:cNvPr id="38" name="Google Shape;107;p5">
              <a:extLst>
                <a:ext uri="{FF2B5EF4-FFF2-40B4-BE49-F238E27FC236}">
                  <a16:creationId xmlns:a16="http://schemas.microsoft.com/office/drawing/2014/main" id="{5E99EBC6-7749-31B8-B875-2C00D4345BAF}"/>
                </a:ext>
              </a:extLst>
            </p:cNvPr>
            <p:cNvSpPr txBox="1"/>
            <p:nvPr/>
          </p:nvSpPr>
          <p:spPr>
            <a:xfrm>
              <a:off x="9867411" y="2993746"/>
              <a:ext cx="3129813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>
                <a:lnSpc>
                  <a:spcPts val="2060"/>
                </a:lnSpc>
                <a:defRPr sz="2000">
                  <a:solidFill>
                    <a:srgbClr val="000000"/>
                  </a:solidFill>
                  <a:latin typeface="Montserrat Semi-Bold Bold"/>
                </a:defRPr>
              </a:lvl1pPr>
            </a:lstStyle>
            <a:p>
              <a:r>
                <a:rPr lang="ru-RU" dirty="0">
                  <a:sym typeface="Calibri"/>
                </a:rPr>
                <a:t>ПРОДУКТ</a:t>
              </a:r>
              <a:endParaRPr lang="ru-RU" dirty="0"/>
            </a:p>
          </p:txBody>
        </p:sp>
        <p:sp>
          <p:nvSpPr>
            <p:cNvPr id="39" name="TextBox 16">
              <a:extLst>
                <a:ext uri="{FF2B5EF4-FFF2-40B4-BE49-F238E27FC236}">
                  <a16:creationId xmlns:a16="http://schemas.microsoft.com/office/drawing/2014/main" id="{2405BC9C-B9F8-49CA-9AEC-FE58D32F326D}"/>
                </a:ext>
              </a:extLst>
            </p:cNvPr>
            <p:cNvSpPr txBox="1"/>
            <p:nvPr/>
          </p:nvSpPr>
          <p:spPr>
            <a:xfrm>
              <a:off x="9241189" y="3453615"/>
              <a:ext cx="3806544" cy="19492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rgbClr val="000000"/>
                  </a:solidFill>
                  <a:latin typeface="Montserrat"/>
                </a:rPr>
                <a:t>Уникальный препарат с высокой эффективностью против вредителей с/х культур.</a:t>
              </a:r>
              <a:endParaRPr lang="ru-RU" sz="1800" dirty="0">
                <a:solidFill>
                  <a:srgbClr val="000000"/>
                </a:solidFill>
                <a:latin typeface="Montserrat"/>
              </a:endParaRPr>
            </a:p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Дополнительные услуги: консультации, сопровождение внедрения технологий.</a:t>
              </a:r>
              <a:endParaRPr lang="en-US" sz="1800" dirty="0">
                <a:solidFill>
                  <a:srgbClr val="000000"/>
                </a:solidFill>
                <a:latin typeface="Montserrat"/>
              </a:endParaRPr>
            </a:p>
          </p:txBody>
        </p:sp>
      </p:grpSp>
      <p:grpSp>
        <p:nvGrpSpPr>
          <p:cNvPr id="40" name="Group 49">
            <a:extLst>
              <a:ext uri="{FF2B5EF4-FFF2-40B4-BE49-F238E27FC236}">
                <a16:creationId xmlns:a16="http://schemas.microsoft.com/office/drawing/2014/main" id="{2C8F148E-5FD8-504C-5978-F31A338998D9}"/>
              </a:ext>
            </a:extLst>
          </p:cNvPr>
          <p:cNvGrpSpPr/>
          <p:nvPr/>
        </p:nvGrpSpPr>
        <p:grpSpPr>
          <a:xfrm>
            <a:off x="12856120" y="2898690"/>
            <a:ext cx="3893194" cy="2346793"/>
            <a:chOff x="9345352" y="3096390"/>
            <a:chExt cx="3893194" cy="2346793"/>
          </a:xfrm>
        </p:grpSpPr>
        <p:sp>
          <p:nvSpPr>
            <p:cNvPr id="41" name="Google Shape;107;p5">
              <a:extLst>
                <a:ext uri="{FF2B5EF4-FFF2-40B4-BE49-F238E27FC236}">
                  <a16:creationId xmlns:a16="http://schemas.microsoft.com/office/drawing/2014/main" id="{94C97180-6E18-2F5B-0EC4-138F187E0FDA}"/>
                </a:ext>
              </a:extLst>
            </p:cNvPr>
            <p:cNvSpPr txBox="1"/>
            <p:nvPr/>
          </p:nvSpPr>
          <p:spPr>
            <a:xfrm>
              <a:off x="9674303" y="3096390"/>
              <a:ext cx="3129813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>
                <a:lnSpc>
                  <a:spcPts val="2060"/>
                </a:lnSpc>
                <a:defRPr sz="2000">
                  <a:solidFill>
                    <a:srgbClr val="000000"/>
                  </a:solidFill>
                  <a:latin typeface="Montserrat Semi-Bold Bold"/>
                </a:defRPr>
              </a:lvl1pPr>
            </a:lstStyle>
            <a:p>
              <a:r>
                <a:rPr lang="ru-RU" dirty="0">
                  <a:sym typeface="Calibri"/>
                </a:rPr>
                <a:t>ЦЕНА</a:t>
              </a:r>
              <a:endParaRPr lang="ru-RU" dirty="0"/>
            </a:p>
          </p:txBody>
        </p:sp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F020A181-7C56-8997-5A23-6BD591BD27A4}"/>
                </a:ext>
              </a:extLst>
            </p:cNvPr>
            <p:cNvSpPr txBox="1"/>
            <p:nvPr/>
          </p:nvSpPr>
          <p:spPr>
            <a:xfrm>
              <a:off x="9345352" y="3737588"/>
              <a:ext cx="3893194" cy="17055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Конкурентоспособное ценообразование на препараты с учетом сегмента биологических препаратов</a:t>
              </a:r>
            </a:p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Гибкая ценовая политика для мелких фермеров и крупных агрохолдингов.</a:t>
              </a:r>
              <a:endParaRPr lang="en-US" sz="1800" dirty="0">
                <a:solidFill>
                  <a:srgbClr val="000000"/>
                </a:solidFill>
                <a:latin typeface="Montserrat"/>
              </a:endParaRPr>
            </a:p>
          </p:txBody>
        </p:sp>
      </p:grpSp>
      <p:grpSp>
        <p:nvGrpSpPr>
          <p:cNvPr id="43" name="Group 52">
            <a:extLst>
              <a:ext uri="{FF2B5EF4-FFF2-40B4-BE49-F238E27FC236}">
                <a16:creationId xmlns:a16="http://schemas.microsoft.com/office/drawing/2014/main" id="{97E509C2-B155-E94D-E081-46455CF7ACC4}"/>
              </a:ext>
            </a:extLst>
          </p:cNvPr>
          <p:cNvGrpSpPr/>
          <p:nvPr/>
        </p:nvGrpSpPr>
        <p:grpSpPr>
          <a:xfrm>
            <a:off x="8551858" y="6570206"/>
            <a:ext cx="3503101" cy="3070274"/>
            <a:chOff x="9060950" y="2706938"/>
            <a:chExt cx="3503101" cy="3070274"/>
          </a:xfrm>
        </p:grpSpPr>
        <p:sp>
          <p:nvSpPr>
            <p:cNvPr id="44" name="Google Shape;107;p5">
              <a:extLst>
                <a:ext uri="{FF2B5EF4-FFF2-40B4-BE49-F238E27FC236}">
                  <a16:creationId xmlns:a16="http://schemas.microsoft.com/office/drawing/2014/main" id="{5E421C58-D1D2-4743-6D2B-4E7BB51FA07F}"/>
                </a:ext>
              </a:extLst>
            </p:cNvPr>
            <p:cNvSpPr txBox="1"/>
            <p:nvPr/>
          </p:nvSpPr>
          <p:spPr>
            <a:xfrm>
              <a:off x="9060950" y="2706938"/>
              <a:ext cx="3129813" cy="5386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>
                <a:lnSpc>
                  <a:spcPts val="2060"/>
                </a:lnSpc>
                <a:defRPr sz="2000">
                  <a:solidFill>
                    <a:srgbClr val="000000"/>
                  </a:solidFill>
                  <a:latin typeface="Montserrat Semi-Bold Bold"/>
                </a:defRPr>
              </a:lvl1pPr>
            </a:lstStyle>
            <a:p>
              <a:r>
                <a:rPr lang="ru-RU" dirty="0">
                  <a:sym typeface="Calibri"/>
                </a:rPr>
                <a:t>КАНАЛЫ РАСПРОСТРАНЕНИЯ</a:t>
              </a:r>
              <a:endParaRPr lang="ru-RU" dirty="0"/>
            </a:p>
          </p:txBody>
        </p:sp>
        <p:sp>
          <p:nvSpPr>
            <p:cNvPr id="45" name="TextBox 16">
              <a:extLst>
                <a:ext uri="{FF2B5EF4-FFF2-40B4-BE49-F238E27FC236}">
                  <a16:creationId xmlns:a16="http://schemas.microsoft.com/office/drawing/2014/main" id="{8EB53F43-C221-0E30-261F-EB211500B20D}"/>
                </a:ext>
              </a:extLst>
            </p:cNvPr>
            <p:cNvSpPr txBox="1"/>
            <p:nvPr/>
          </p:nvSpPr>
          <p:spPr>
            <a:xfrm>
              <a:off x="9434226" y="3584304"/>
              <a:ext cx="3129825" cy="21929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Дистрибуция через агропромышленные компании, онлайн-платформы и региональных партнеров.</a:t>
              </a:r>
            </a:p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Прямые продажи и локальные представительства.</a:t>
              </a:r>
              <a:endParaRPr lang="en-US" sz="1800" dirty="0">
                <a:solidFill>
                  <a:srgbClr val="000000"/>
                </a:solidFill>
                <a:latin typeface="Montserrat"/>
              </a:endParaRPr>
            </a:p>
          </p:txBody>
        </p:sp>
      </p:grpSp>
      <p:grpSp>
        <p:nvGrpSpPr>
          <p:cNvPr id="46" name="Group 55">
            <a:extLst>
              <a:ext uri="{FF2B5EF4-FFF2-40B4-BE49-F238E27FC236}">
                <a16:creationId xmlns:a16="http://schemas.microsoft.com/office/drawing/2014/main" id="{51613E12-8E46-D57A-379E-384B0A5CF5F5}"/>
              </a:ext>
            </a:extLst>
          </p:cNvPr>
          <p:cNvGrpSpPr/>
          <p:nvPr/>
        </p:nvGrpSpPr>
        <p:grpSpPr>
          <a:xfrm>
            <a:off x="12589130" y="6605936"/>
            <a:ext cx="4642948" cy="3034544"/>
            <a:chOff x="9078362" y="2742668"/>
            <a:chExt cx="4642948" cy="3034544"/>
          </a:xfrm>
        </p:grpSpPr>
        <p:sp>
          <p:nvSpPr>
            <p:cNvPr id="47" name="Google Shape;107;p5">
              <a:extLst>
                <a:ext uri="{FF2B5EF4-FFF2-40B4-BE49-F238E27FC236}">
                  <a16:creationId xmlns:a16="http://schemas.microsoft.com/office/drawing/2014/main" id="{F9E36B64-88EC-1043-F757-18E45F54F90C}"/>
                </a:ext>
              </a:extLst>
            </p:cNvPr>
            <p:cNvSpPr txBox="1"/>
            <p:nvPr/>
          </p:nvSpPr>
          <p:spPr>
            <a:xfrm>
              <a:off x="10591497" y="2742668"/>
              <a:ext cx="3129813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>
                <a:lnSpc>
                  <a:spcPts val="2060"/>
                </a:lnSpc>
                <a:defRPr sz="2000">
                  <a:solidFill>
                    <a:srgbClr val="000000"/>
                  </a:solidFill>
                  <a:latin typeface="Montserrat Semi-Bold Bold"/>
                </a:defRPr>
              </a:lvl1pPr>
            </a:lstStyle>
            <a:p>
              <a:r>
                <a:rPr lang="ru-RU" dirty="0">
                  <a:sym typeface="Calibri"/>
                </a:rPr>
                <a:t>ПРОДВИЖЕНИЕ</a:t>
              </a:r>
              <a:endParaRPr lang="ru-RU" dirty="0"/>
            </a:p>
          </p:txBody>
        </p:sp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48F4F333-EBC7-F691-51DD-498CB9B78718}"/>
                </a:ext>
              </a:extLst>
            </p:cNvPr>
            <p:cNvSpPr txBox="1"/>
            <p:nvPr/>
          </p:nvSpPr>
          <p:spPr>
            <a:xfrm>
              <a:off x="9078362" y="3340648"/>
              <a:ext cx="3907582" cy="24365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Участие в международных аграрных выставках и форумах.</a:t>
              </a:r>
            </a:p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Публикация научных исследований и демонстрация результатов в профильных журналах.</a:t>
              </a:r>
            </a:p>
            <a:p>
              <a:pPr marL="285750" indent="-285750">
                <a:lnSpc>
                  <a:spcPts val="1854"/>
                </a:lnSpc>
                <a:buFont typeface="Arial" panose="020B0604020202020204" pitchFamily="34" charset="0"/>
                <a:buChar char="•"/>
              </a:pPr>
              <a:r>
                <a:rPr lang="ru-RU" sz="1800" dirty="0">
                  <a:solidFill>
                    <a:srgbClr val="000000"/>
                  </a:solidFill>
                  <a:latin typeface="Montserrat"/>
                </a:rPr>
                <a:t>Использование социальных сетей и специализированных платформ для продвижения.</a:t>
              </a:r>
            </a:p>
          </p:txBody>
        </p:sp>
      </p:grpSp>
      <p:sp>
        <p:nvSpPr>
          <p:cNvPr id="49" name="Google Shape;107;p5">
            <a:extLst>
              <a:ext uri="{FF2B5EF4-FFF2-40B4-BE49-F238E27FC236}">
                <a16:creationId xmlns:a16="http://schemas.microsoft.com/office/drawing/2014/main" id="{43B5D158-A49A-D1CA-AC30-617E3ABA504C}"/>
              </a:ext>
            </a:extLst>
          </p:cNvPr>
          <p:cNvSpPr txBox="1"/>
          <p:nvPr/>
        </p:nvSpPr>
        <p:spPr>
          <a:xfrm>
            <a:off x="11602664" y="5852814"/>
            <a:ext cx="2044806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060"/>
              </a:lnSpc>
              <a:defRPr sz="2000">
                <a:solidFill>
                  <a:srgbClr val="000000"/>
                </a:solidFill>
                <a:latin typeface="Montserrat Semi-Bold Bold"/>
              </a:defRPr>
            </a:lvl1pPr>
          </a:lstStyle>
          <a:p>
            <a:pPr algn="ctr"/>
            <a:r>
              <a:rPr lang="ru-RU" dirty="0">
                <a:sym typeface="Calibri"/>
              </a:rPr>
              <a:t>КОМПЛЕКС</a:t>
            </a:r>
          </a:p>
          <a:p>
            <a:pPr algn="ctr"/>
            <a:r>
              <a:rPr lang="ru-RU" dirty="0">
                <a:sym typeface="Calibri"/>
              </a:rPr>
              <a:t>МАРКЕТИНГА</a:t>
            </a:r>
          </a:p>
          <a:p>
            <a:pPr algn="ctr"/>
            <a:r>
              <a:rPr lang="en-US" dirty="0">
                <a:sym typeface="Calibri"/>
              </a:rPr>
              <a:t>4P</a:t>
            </a:r>
            <a:endParaRPr lang="ru-RU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1920х1080_фоны для презентации-02.jpg" descr="1920х1080_фоны для презентации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1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218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9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0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2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0952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6/ ФИН. МОДЕЛЬ</a:t>
            </a:r>
          </a:p>
        </p:txBody>
      </p:sp>
      <p:sp>
        <p:nvSpPr>
          <p:cNvPr id="223" name="TextBox 15"/>
          <p:cNvSpPr txBox="1"/>
          <p:nvPr/>
        </p:nvSpPr>
        <p:spPr>
          <a:xfrm>
            <a:off x="6210159" y="2828449"/>
            <a:ext cx="11049142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Продажа препарата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Продажа маточных культур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Консультационные услуги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Гранты и государственная поддержки</a:t>
            </a:r>
          </a:p>
        </p:txBody>
      </p:sp>
      <p:sp>
        <p:nvSpPr>
          <p:cNvPr id="224" name="TextBox 16"/>
          <p:cNvSpPr txBox="1"/>
          <p:nvPr/>
        </p:nvSpPr>
        <p:spPr>
          <a:xfrm>
            <a:off x="6210159" y="4485100"/>
            <a:ext cx="12208248" cy="4924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Продажа маточных культур энтомопатогенных нематод: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Стоимость лицензии: 2-4 миллионов рублей за одного лицензиата.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Ожидаемое количество лицензиатов в первый год: 1.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Итого доход от лицензий: 2-4 миллионов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Продажа семян нового сорта: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Средняя стоимость семян: 30 рублей за 1 грамм.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Объем продаж в первый год: 0,2 тонн (200 кг).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Итого доход от продажи семян: 6 млн руб. 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Консультационные услуги: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Стоимость услуги для одного клиента: 1 миллион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Ожидаемое количество клиентов в первый год: 1.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Итого доход от консультаций: 1 миллион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Гранты и государственная поддержка: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Средний объем финансирования: 10 миллионов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Итого грантовая поддержка: 10 миллионов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dirty="0"/>
          </a:p>
        </p:txBody>
      </p:sp>
      <p:sp>
        <p:nvSpPr>
          <p:cNvPr id="225" name="TextBox 17"/>
          <p:cNvSpPr txBox="1"/>
          <p:nvPr/>
        </p:nvSpPr>
        <p:spPr>
          <a:xfrm>
            <a:off x="1055922" y="2840726"/>
            <a:ext cx="4498395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МОДЕЛЬ МОНЕТИЗАЦИИ</a:t>
            </a:r>
          </a:p>
        </p:txBody>
      </p:sp>
      <p:sp>
        <p:nvSpPr>
          <p:cNvPr id="226" name="TextBox 18"/>
          <p:cNvSpPr txBox="1"/>
          <p:nvPr/>
        </p:nvSpPr>
        <p:spPr>
          <a:xfrm>
            <a:off x="1028699" y="4698629"/>
            <a:ext cx="4498395" cy="92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ОСНОВНЫЕ ПОКАЗАТЕЛИ ФИНАНСОВОЙ МОДЕЛИ ИЗ РАСЧЕТА 12 МЕСЯЦЕВ</a:t>
            </a:r>
          </a:p>
        </p:txBody>
      </p:sp>
      <p:sp>
        <p:nvSpPr>
          <p:cNvPr id="227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0952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8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1F382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2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sp>
        <p:nvSpPr>
          <p:cNvPr id="233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7/ РАБОТА С РИСКАМИ</a:t>
            </a:r>
          </a:p>
        </p:txBody>
      </p:sp>
      <p:grpSp>
        <p:nvGrpSpPr>
          <p:cNvPr id="238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235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6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7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aphicFrame>
        <p:nvGraphicFramePr>
          <p:cNvPr id="2" name="Table 19">
            <a:extLst>
              <a:ext uri="{FF2B5EF4-FFF2-40B4-BE49-F238E27FC236}">
                <a16:creationId xmlns:a16="http://schemas.microsoft.com/office/drawing/2014/main" id="{E1D3CF37-DF9B-71B6-F704-E3049BB23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543710"/>
              </p:ext>
            </p:extLst>
          </p:nvPr>
        </p:nvGraphicFramePr>
        <p:xfrm>
          <a:off x="947735" y="2118043"/>
          <a:ext cx="16459200" cy="734051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210212">
                  <a:extLst>
                    <a:ext uri="{9D8B030D-6E8A-4147-A177-3AD203B41FA5}">
                      <a16:colId xmlns:a16="http://schemas.microsoft.com/office/drawing/2014/main" val="2335420332"/>
                    </a:ext>
                  </a:extLst>
                </a:gridCol>
                <a:gridCol w="8248988">
                  <a:extLst>
                    <a:ext uri="{9D8B030D-6E8A-4147-A177-3AD203B41FA5}">
                      <a16:colId xmlns:a16="http://schemas.microsoft.com/office/drawing/2014/main" val="3553509504"/>
                    </a:ext>
                  </a:extLst>
                </a:gridCol>
              </a:tblGrid>
              <a:tr h="1049342"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ОСНОВНЫЕ РИСКИ, КРАТКОЕ ОПИСАНИЕ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МЕРОПРИЯТИЯ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Semi-Bold Bold"/>
                        </a:rPr>
                        <a:t>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 ИНСТРУМЕНТЫ </a:t>
                      </a:r>
                    </a:p>
                    <a:p>
                      <a:pPr>
                        <a:lnSpc>
                          <a:spcPts val="2060"/>
                        </a:lnSpc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ПО СНИЖЕНИЮ ВЛИЯНИЯ РИСКОВ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5771276"/>
                  </a:ext>
                </a:extLst>
              </a:tr>
              <a:tr h="175516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Научно-технические риски: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Сложность с разработкой новых препаратов из-за недостаточной изученности взаимодействия ЭН и вредителей. Может не обеспечить точность и надежность данных при работе с генетическими факторами.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Регулярное обновление и калибровка лабораторного оборудования.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Участие в сотрудничестве с современными учреждениями для определения точности исследований.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Привлечение экспертов в области защиты растений и смежных направлений.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2914385"/>
                  </a:ext>
                </a:extLst>
              </a:tr>
              <a:tr h="1369263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Финансовые риски: </a:t>
                      </a: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Ограниченность финансирования может повлиять на закупку оборудования и материалов, что приведет к несвоевременному решению задач.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Привлечение инвесторов и участие в грантовых программах.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Разработка детального бизнес-плана с поэтапной разбивкой расходов.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367574"/>
                  </a:ext>
                </a:extLst>
              </a:tr>
              <a:tr h="1627506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Организационные риски: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Несогласованность работы команды, недостаточная квалификация сотрудников или сложности в привлечении новых специалистов могут замедлить реализацию проекта.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Создание четкой структуры управления проектом, распределение ответственности.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Регулярное обучение и повышение квалификации сотрудников.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Разработка системы мотивации для удержания ключевых специалистов.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432325"/>
                  </a:ext>
                </a:extLst>
              </a:tr>
              <a:tr h="1369263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Коммерческие риски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: Возможны сложности с выходом нового препарата на рынок, низкий спрос на продукцию или сложности с регистрацией.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Проведение маркетинговых исследований для анализа потребностей рынка.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Регистрация интеллектуальной собственности на новый препарат.</a:t>
                      </a:r>
                    </a:p>
                    <a:p>
                      <a:pPr marL="285750" indent="-285750">
                        <a:lnSpc>
                          <a:spcPts val="1854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Тесное сотрудничество с дистрибьюторами и производителями.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7283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TextBox 14"/>
          <p:cNvSpPr txBox="1"/>
          <p:nvPr/>
        </p:nvSpPr>
        <p:spPr>
          <a:xfrm>
            <a:off x="1028699" y="1142999"/>
            <a:ext cx="11285585" cy="800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9/ ФИНАНСИРОВАНИЕ</a:t>
            </a:r>
          </a:p>
        </p:txBody>
      </p:sp>
      <p:grpSp>
        <p:nvGrpSpPr>
          <p:cNvPr id="247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244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5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6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8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9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graphicFrame>
        <p:nvGraphicFramePr>
          <p:cNvPr id="2" name="Table 19">
            <a:extLst>
              <a:ext uri="{FF2B5EF4-FFF2-40B4-BE49-F238E27FC236}">
                <a16:creationId xmlns:a16="http://schemas.microsoft.com/office/drawing/2014/main" id="{1A5241E8-9D45-1E32-9E52-3207DC43FF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293128"/>
              </p:ext>
            </p:extLst>
          </p:nvPr>
        </p:nvGraphicFramePr>
        <p:xfrm>
          <a:off x="546100" y="2608484"/>
          <a:ext cx="16210730" cy="1662235"/>
        </p:xfrm>
        <a:graphic>
          <a:graphicData uri="http://schemas.openxmlformats.org/drawingml/2006/table">
            <a:tbl>
              <a:tblPr firstCol="1" bandCol="1">
                <a:tableStyleId>{EB344D84-9AFB-497E-A393-DC336BA19D2E}</a:tableStyleId>
              </a:tblPr>
              <a:tblGrid>
                <a:gridCol w="3242146">
                  <a:extLst>
                    <a:ext uri="{9D8B030D-6E8A-4147-A177-3AD203B41FA5}">
                      <a16:colId xmlns:a16="http://schemas.microsoft.com/office/drawing/2014/main" val="2335420332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2664099826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1994287704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3553509504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427707224"/>
                    </a:ext>
                  </a:extLst>
                </a:gridCol>
              </a:tblGrid>
              <a:tr h="920250"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ОБЪЕМ ФИНАНСОВОГО ОБЕСПЕЧЕНИЯ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2400" b="1" dirty="0">
                          <a:latin typeface="+mj-lt"/>
                        </a:rPr>
                        <a:t>35 млн рублей.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+mj-lt"/>
                        </a:rPr>
                        <a:t>10,5 млн рублей (30% от общего бюджета).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+mj-lt"/>
                        </a:rPr>
                        <a:t>6,3 млн рублей (18% от общего бюджета).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+mj-lt"/>
                        </a:rPr>
                        <a:t>16,8 млн рублей (48% от общего бюджета, включая маркетинг и сертификацию).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771276"/>
                  </a:ext>
                </a:extLst>
              </a:tr>
              <a:tr h="585465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endParaRPr lang="en-US" sz="1400" kern="1200" dirty="0">
                        <a:solidFill>
                          <a:srgbClr val="000000"/>
                        </a:solidFill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ИНВЕСТИЦИОННЫЕ 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Montserrat"/>
                        <a:ea typeface="+mn-ea"/>
                        <a:cs typeface="+mn-cs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ЗАТРАТЫ, ВСЕГО, руб.</a:t>
                      </a:r>
                      <a:endParaRPr lang="en-US" sz="1400" kern="1200" dirty="0">
                        <a:solidFill>
                          <a:srgbClr val="000000"/>
                        </a:solidFill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в том числе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на ИССЛЕДОВАНИЯ, руб.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в том числе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на ОБОРУДОВАНИЕ,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руб</a:t>
                      </a:r>
                      <a:endParaRPr lang="en-US" sz="14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в том числе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на ПРОЧИЕ ЗАТРАТЫ,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latin typeface="Montserrat"/>
                          <a:ea typeface="+mn-ea"/>
                          <a:cs typeface="+mn-cs"/>
                          <a:sym typeface="Calibri"/>
                        </a:rPr>
                        <a:t>руб</a:t>
                      </a:r>
                      <a:endParaRPr lang="en-US" sz="14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367574"/>
                  </a:ext>
                </a:extLst>
              </a:tr>
            </a:tbl>
          </a:graphicData>
        </a:graphic>
      </p:graphicFrame>
      <p:graphicFrame>
        <p:nvGraphicFramePr>
          <p:cNvPr id="3" name="Table 19">
            <a:extLst>
              <a:ext uri="{FF2B5EF4-FFF2-40B4-BE49-F238E27FC236}">
                <a16:creationId xmlns:a16="http://schemas.microsoft.com/office/drawing/2014/main" id="{7788C4E1-1A52-2D4A-768D-41B5507618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297645"/>
              </p:ext>
            </p:extLst>
          </p:nvPr>
        </p:nvGraphicFramePr>
        <p:xfrm>
          <a:off x="2068638" y="5309333"/>
          <a:ext cx="12968584" cy="2871406"/>
        </p:xfrm>
        <a:graphic>
          <a:graphicData uri="http://schemas.openxmlformats.org/drawingml/2006/table">
            <a:tbl>
              <a:tblPr firstCol="1" bandCol="1">
                <a:tableStyleId>{EB344D84-9AFB-497E-A393-DC336BA19D2E}</a:tableStyleId>
              </a:tblPr>
              <a:tblGrid>
                <a:gridCol w="3242146">
                  <a:extLst>
                    <a:ext uri="{9D8B030D-6E8A-4147-A177-3AD203B41FA5}">
                      <a16:colId xmlns:a16="http://schemas.microsoft.com/office/drawing/2014/main" val="2335420332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2664099826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1994287704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3553509504"/>
                    </a:ext>
                  </a:extLst>
                </a:gridCol>
              </a:tblGrid>
              <a:tr h="1090866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ИСТОЧНИКИ ФИНАНСИРОВАНИЯ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СОБСТВЕННЫЕ СРЕДСТВА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ИНВЕСТИЦИИ ОТ ПАРТНЁРОВ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ПАРТНЕРСКИЕ ВЛОЖЕНИЯ ОТ КРУПНЫХ АГРОКОМПАНИЙ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432325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До 30% бюджета может быть привлечено за счёт грантов или субсидий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Привлечение крупных агропромышленных компаний для инвестирования в разработку нового препарата и исследований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Авансовые платежи от производителей, заинтересованных в новом </a:t>
                      </a:r>
                      <a:r>
                        <a:rPr lang="ru-RU" sz="1800" b="0" dirty="0" err="1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препаратате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724257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56" name="Group 2"/>
          <p:cNvGrpSpPr/>
          <p:nvPr/>
        </p:nvGrpSpPr>
        <p:grpSpPr>
          <a:xfrm>
            <a:off x="15590126" y="1028699"/>
            <a:ext cx="1668281" cy="400052"/>
            <a:chOff x="0" y="0"/>
            <a:chExt cx="1668279" cy="400050"/>
          </a:xfrm>
        </p:grpSpPr>
        <p:sp>
          <p:nvSpPr>
            <p:cNvPr id="253" name="Freeform 4"/>
            <p:cNvSpPr/>
            <p:nvPr/>
          </p:nvSpPr>
          <p:spPr>
            <a:xfrm>
              <a:off x="1270014" y="0"/>
              <a:ext cx="398266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2" y="27"/>
                    <a:pt x="21600" y="4854"/>
                    <a:pt x="21600" y="10800"/>
                  </a:cubicBezTo>
                  <a:cubicBezTo>
                    <a:pt x="21600" y="16746"/>
                    <a:pt x="16772" y="21573"/>
                    <a:pt x="10800" y="21600"/>
                  </a:cubicBezTo>
                  <a:cubicBezTo>
                    <a:pt x="4828" y="21573"/>
                    <a:pt x="0" y="16746"/>
                    <a:pt x="0" y="10800"/>
                  </a:cubicBezTo>
                  <a:cubicBezTo>
                    <a:pt x="0" y="4854"/>
                    <a:pt x="4828" y="27"/>
                    <a:pt x="10800" y="0"/>
                  </a:cubicBezTo>
                  <a:close/>
                </a:path>
              </a:pathLst>
            </a:custGeom>
            <a:solidFill>
              <a:srgbClr val="7DC21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4" name="Freeform 6"/>
            <p:cNvSpPr/>
            <p:nvPr/>
          </p:nvSpPr>
          <p:spPr>
            <a:xfrm>
              <a:off x="635007" y="0"/>
              <a:ext cx="398266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2" y="27"/>
                    <a:pt x="21600" y="4854"/>
                    <a:pt x="21600" y="10800"/>
                  </a:cubicBezTo>
                  <a:cubicBezTo>
                    <a:pt x="21600" y="16746"/>
                    <a:pt x="16772" y="21573"/>
                    <a:pt x="10800" y="21600"/>
                  </a:cubicBezTo>
                  <a:cubicBezTo>
                    <a:pt x="4828" y="21573"/>
                    <a:pt x="0" y="16746"/>
                    <a:pt x="0" y="10800"/>
                  </a:cubicBezTo>
                  <a:cubicBezTo>
                    <a:pt x="0" y="4854"/>
                    <a:pt x="4828" y="27"/>
                    <a:pt x="10800" y="0"/>
                  </a:cubicBezTo>
                  <a:close/>
                </a:path>
              </a:pathLst>
            </a:custGeom>
            <a:solidFill>
              <a:srgbClr val="7DC21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5" name="Freeform 8"/>
            <p:cNvSpPr/>
            <p:nvPr/>
          </p:nvSpPr>
          <p:spPr>
            <a:xfrm>
              <a:off x="0" y="0"/>
              <a:ext cx="398266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2" y="27"/>
                    <a:pt x="21600" y="4854"/>
                    <a:pt x="21600" y="10800"/>
                  </a:cubicBezTo>
                  <a:cubicBezTo>
                    <a:pt x="21600" y="16746"/>
                    <a:pt x="16772" y="21573"/>
                    <a:pt x="10800" y="21600"/>
                  </a:cubicBezTo>
                  <a:cubicBezTo>
                    <a:pt x="4828" y="21573"/>
                    <a:pt x="0" y="16746"/>
                    <a:pt x="0" y="10800"/>
                  </a:cubicBezTo>
                  <a:cubicBezTo>
                    <a:pt x="0" y="4854"/>
                    <a:pt x="4828" y="27"/>
                    <a:pt x="10800" y="0"/>
                  </a:cubicBezTo>
                  <a:close/>
                </a:path>
              </a:pathLst>
            </a:custGeom>
            <a:solidFill>
              <a:srgbClr val="7DC21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5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3383" y="1028700"/>
            <a:ext cx="2434993" cy="1016609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TextBox 14"/>
          <p:cNvSpPr txBox="1"/>
          <p:nvPr/>
        </p:nvSpPr>
        <p:spPr>
          <a:xfrm>
            <a:off x="1028699" y="1142999"/>
            <a:ext cx="11285585" cy="1562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438D0E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10/ ИНВЕСТИЦИОННАЯ ПРИВЛЕКАТЕЛЬНОСТЬ</a:t>
            </a:r>
          </a:p>
        </p:txBody>
      </p:sp>
      <p:sp>
        <p:nvSpPr>
          <p:cNvPr id="280" name="Google Shape;276;p11"/>
          <p:cNvSpPr txBox="1"/>
          <p:nvPr/>
        </p:nvSpPr>
        <p:spPr>
          <a:xfrm>
            <a:off x="961545" y="9654724"/>
            <a:ext cx="6324601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Ставка дисконтирования – 25%</a:t>
            </a:r>
          </a:p>
        </p:txBody>
      </p:sp>
      <p:graphicFrame>
        <p:nvGraphicFramePr>
          <p:cNvPr id="2" name="Table 19">
            <a:extLst>
              <a:ext uri="{FF2B5EF4-FFF2-40B4-BE49-F238E27FC236}">
                <a16:creationId xmlns:a16="http://schemas.microsoft.com/office/drawing/2014/main" id="{F8DD7CDD-DE4E-21E7-D793-89D6DB19D6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850382"/>
              </p:ext>
            </p:extLst>
          </p:nvPr>
        </p:nvGraphicFramePr>
        <p:xfrm>
          <a:off x="961546" y="858322"/>
          <a:ext cx="16328239" cy="544294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077069">
                  <a:extLst>
                    <a:ext uri="{9D8B030D-6E8A-4147-A177-3AD203B41FA5}">
                      <a16:colId xmlns:a16="http://schemas.microsoft.com/office/drawing/2014/main" val="2335420332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170217540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1826747779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1235583121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3394314469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3153717913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703405084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1915339921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3880847888"/>
                    </a:ext>
                  </a:extLst>
                </a:gridCol>
                <a:gridCol w="1250130">
                  <a:extLst>
                    <a:ext uri="{9D8B030D-6E8A-4147-A177-3AD203B41FA5}">
                      <a16:colId xmlns:a16="http://schemas.microsoft.com/office/drawing/2014/main" val="3137475656"/>
                    </a:ext>
                  </a:extLst>
                </a:gridCol>
              </a:tblGrid>
              <a:tr h="920250">
                <a:tc rowSpan="2"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ДЕНЕЖНЫЕ ПОТОКИ </a:t>
                      </a:r>
                    </a:p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ПРОЕКТА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ПЕРИОДЫ (ГОДЫ) РЕАЛИЗАЦИИ ПРОЕКТА</a:t>
                      </a:r>
                    </a:p>
                    <a:p>
                      <a:pPr algn="ctr"/>
                      <a:endParaRPr lang="en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771276"/>
                  </a:ext>
                </a:extLst>
              </a:tr>
              <a:tr h="920250">
                <a:tc vMerge="1"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2025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2026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2027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2028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2029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2030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2031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2032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2033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643994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Чистый доход по проекту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0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0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1,5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20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45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en-US" dirty="0"/>
                        <a:t>5</a:t>
                      </a:r>
                      <a:r>
                        <a:rPr lang="ru-RU" dirty="0"/>
                        <a:t>5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914385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Инвестиционные затраты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30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en-US" dirty="0"/>
                        <a:t>3</a:t>
                      </a:r>
                      <a:r>
                        <a:rPr lang="ru-RU" dirty="0"/>
                        <a:t>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</a:t>
                      </a:r>
                      <a:r>
                        <a:rPr lang="ru-RU" dirty="0"/>
                        <a:t>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0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0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367574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Чистый денежный поток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-30 млн рублей.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-1,5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+18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+</a:t>
                      </a:r>
                      <a:r>
                        <a:rPr lang="en-US" dirty="0"/>
                        <a:t>4</a:t>
                      </a:r>
                      <a:r>
                        <a:rPr lang="ru-RU" dirty="0"/>
                        <a:t>5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dirty="0"/>
                        <a:t>+</a:t>
                      </a:r>
                      <a:r>
                        <a:rPr lang="en-US" dirty="0"/>
                        <a:t>5</a:t>
                      </a:r>
                      <a:r>
                        <a:rPr lang="ru-RU" dirty="0"/>
                        <a:t>5 млн рублей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432325"/>
                  </a:ext>
                </a:extLst>
              </a:tr>
            </a:tbl>
          </a:graphicData>
        </a:graphic>
      </p:graphicFrame>
      <p:grpSp>
        <p:nvGrpSpPr>
          <p:cNvPr id="3" name="Google Shape;256;p11">
            <a:extLst>
              <a:ext uri="{FF2B5EF4-FFF2-40B4-BE49-F238E27FC236}">
                <a16:creationId xmlns:a16="http://schemas.microsoft.com/office/drawing/2014/main" id="{AF7F01B9-F60D-4F27-6B05-365CAE871FB1}"/>
              </a:ext>
            </a:extLst>
          </p:cNvPr>
          <p:cNvGrpSpPr/>
          <p:nvPr/>
        </p:nvGrpSpPr>
        <p:grpSpPr>
          <a:xfrm>
            <a:off x="969373" y="6536815"/>
            <a:ext cx="15061757" cy="2552279"/>
            <a:chOff x="1906477" y="6253459"/>
            <a:chExt cx="15061757" cy="2552279"/>
          </a:xfrm>
        </p:grpSpPr>
        <p:grpSp>
          <p:nvGrpSpPr>
            <p:cNvPr id="4" name="Google Shape;257;p11">
              <a:extLst>
                <a:ext uri="{FF2B5EF4-FFF2-40B4-BE49-F238E27FC236}">
                  <a16:creationId xmlns:a16="http://schemas.microsoft.com/office/drawing/2014/main" id="{594993CC-496F-1A17-08A9-0939D939B2B8}"/>
                </a:ext>
              </a:extLst>
            </p:cNvPr>
            <p:cNvGrpSpPr/>
            <p:nvPr/>
          </p:nvGrpSpPr>
          <p:grpSpPr>
            <a:xfrm>
              <a:off x="1906477" y="6253459"/>
              <a:ext cx="15061757" cy="2552279"/>
              <a:chOff x="1906477" y="6253459"/>
              <a:chExt cx="15061757" cy="2552279"/>
            </a:xfrm>
          </p:grpSpPr>
          <p:sp>
            <p:nvSpPr>
              <p:cNvPr id="9" name="Google Shape;258;p11">
                <a:extLst>
                  <a:ext uri="{FF2B5EF4-FFF2-40B4-BE49-F238E27FC236}">
                    <a16:creationId xmlns:a16="http://schemas.microsoft.com/office/drawing/2014/main" id="{6F5BC928-58B0-F384-5FA5-7D627A438EED}"/>
                  </a:ext>
                </a:extLst>
              </p:cNvPr>
              <p:cNvSpPr/>
              <p:nvPr/>
            </p:nvSpPr>
            <p:spPr>
              <a:xfrm>
                <a:off x="1906477" y="6360995"/>
                <a:ext cx="2921585" cy="2438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259;p11">
                <a:extLst>
                  <a:ext uri="{FF2B5EF4-FFF2-40B4-BE49-F238E27FC236}">
                    <a16:creationId xmlns:a16="http://schemas.microsoft.com/office/drawing/2014/main" id="{780D4E47-2803-A6DC-FC96-BD73181D5924}"/>
                  </a:ext>
                </a:extLst>
              </p:cNvPr>
              <p:cNvSpPr txBox="1"/>
              <p:nvPr/>
            </p:nvSpPr>
            <p:spPr>
              <a:xfrm rot="16200000">
                <a:off x="1756549" y="6576464"/>
                <a:ext cx="838200" cy="46162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b="1" dirty="0">
                    <a:latin typeface=""/>
                    <a:ea typeface="Calibri"/>
                    <a:cs typeface="Calibri"/>
                    <a:sym typeface="Calibri"/>
                  </a:rPr>
                  <a:t>NPV</a:t>
                </a:r>
                <a:endParaRPr sz="2400" b="1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260;p11">
                <a:extLst>
                  <a:ext uri="{FF2B5EF4-FFF2-40B4-BE49-F238E27FC236}">
                    <a16:creationId xmlns:a16="http://schemas.microsoft.com/office/drawing/2014/main" id="{C057267A-3B30-D150-3DF6-468A8DB4E8EC}"/>
                  </a:ext>
                </a:extLst>
              </p:cNvPr>
              <p:cNvSpPr txBox="1"/>
              <p:nvPr/>
            </p:nvSpPr>
            <p:spPr>
              <a:xfrm>
                <a:off x="2504888" y="6678902"/>
                <a:ext cx="1716936" cy="138495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b="1" u="sng" dirty="0">
                    <a:latin typeface=""/>
                    <a:ea typeface="Calibri"/>
                    <a:cs typeface="Calibri"/>
                    <a:sym typeface="Calibri"/>
                  </a:rPr>
                  <a:t>14,06 млн рублей</a:t>
                </a:r>
                <a:endParaRPr lang="ru-RU" sz="2800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261;p11">
                <a:extLst>
                  <a:ext uri="{FF2B5EF4-FFF2-40B4-BE49-F238E27FC236}">
                    <a16:creationId xmlns:a16="http://schemas.microsoft.com/office/drawing/2014/main" id="{3D716165-E571-4670-07CA-C4204E1DE742}"/>
                  </a:ext>
                </a:extLst>
              </p:cNvPr>
              <p:cNvSpPr/>
              <p:nvPr/>
            </p:nvSpPr>
            <p:spPr>
              <a:xfrm>
                <a:off x="4946650" y="6367338"/>
                <a:ext cx="2916572" cy="2438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262;p11">
                <a:extLst>
                  <a:ext uri="{FF2B5EF4-FFF2-40B4-BE49-F238E27FC236}">
                    <a16:creationId xmlns:a16="http://schemas.microsoft.com/office/drawing/2014/main" id="{025F8074-2B81-0355-4464-1501055BC658}"/>
                  </a:ext>
                </a:extLst>
              </p:cNvPr>
              <p:cNvSpPr txBox="1"/>
              <p:nvPr/>
            </p:nvSpPr>
            <p:spPr>
              <a:xfrm rot="16200000">
                <a:off x="4493985" y="6721466"/>
                <a:ext cx="1384953" cy="46162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1"/>
                <a:r>
                  <a:rPr lang="ru-RU" sz="2400" b="1" dirty="0">
                    <a:latin typeface=""/>
                    <a:ea typeface="Calibri"/>
                    <a:cs typeface="Calibri"/>
                    <a:sym typeface="Calibri"/>
                  </a:rPr>
                  <a:t>PI</a:t>
                </a:r>
                <a:endParaRPr sz="2400" b="1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263;p11">
                <a:extLst>
                  <a:ext uri="{FF2B5EF4-FFF2-40B4-BE49-F238E27FC236}">
                    <a16:creationId xmlns:a16="http://schemas.microsoft.com/office/drawing/2014/main" id="{F4B9A21D-A851-5C21-CBA0-08391C2DE3DF}"/>
                  </a:ext>
                </a:extLst>
              </p:cNvPr>
              <p:cNvSpPr txBox="1"/>
              <p:nvPr/>
            </p:nvSpPr>
            <p:spPr>
              <a:xfrm>
                <a:off x="5487174" y="6685245"/>
                <a:ext cx="1716936" cy="52322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b="1" u="sng" dirty="0">
                    <a:latin typeface=""/>
                    <a:ea typeface="Calibri"/>
                    <a:cs typeface="Calibri"/>
                    <a:sym typeface="Calibri"/>
                  </a:rPr>
                  <a:t>1</a:t>
                </a:r>
                <a:r>
                  <a:rPr lang="en-US" sz="2800" b="1" u="sng" dirty="0">
                    <a:latin typeface=""/>
                    <a:ea typeface="Calibri"/>
                    <a:cs typeface="Calibri"/>
                    <a:sym typeface="Calibri"/>
                  </a:rPr>
                  <a:t> </a:t>
                </a:r>
                <a:r>
                  <a:rPr lang="ru-RU" sz="2800" b="1" u="sng" dirty="0">
                    <a:latin typeface=""/>
                    <a:ea typeface="Calibri"/>
                    <a:cs typeface="Calibri"/>
                    <a:sym typeface="Calibri"/>
                  </a:rPr>
                  <a:t>4</a:t>
                </a:r>
                <a:endParaRPr lang="en-US" sz="2800" b="1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264;p11">
                <a:extLst>
                  <a:ext uri="{FF2B5EF4-FFF2-40B4-BE49-F238E27FC236}">
                    <a16:creationId xmlns:a16="http://schemas.microsoft.com/office/drawing/2014/main" id="{D880B801-5C98-FA91-179B-6753C061875A}"/>
                  </a:ext>
                </a:extLst>
              </p:cNvPr>
              <p:cNvSpPr/>
              <p:nvPr/>
            </p:nvSpPr>
            <p:spPr>
              <a:xfrm>
                <a:off x="7996081" y="6366237"/>
                <a:ext cx="2916572" cy="2438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265;p11">
                <a:extLst>
                  <a:ext uri="{FF2B5EF4-FFF2-40B4-BE49-F238E27FC236}">
                    <a16:creationId xmlns:a16="http://schemas.microsoft.com/office/drawing/2014/main" id="{04B29117-E434-6C4A-6FD5-6C2968FB745F}"/>
                  </a:ext>
                </a:extLst>
              </p:cNvPr>
              <p:cNvSpPr txBox="1"/>
              <p:nvPr/>
            </p:nvSpPr>
            <p:spPr>
              <a:xfrm rot="16200000">
                <a:off x="7765733" y="6446989"/>
                <a:ext cx="838200" cy="46162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b="1" dirty="0">
                    <a:latin typeface=""/>
                    <a:ea typeface="Calibri"/>
                    <a:cs typeface="Calibri"/>
                    <a:sym typeface="Calibri"/>
                  </a:rPr>
                  <a:t>IRR</a:t>
                </a:r>
                <a:endParaRPr sz="2400" b="1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266;p11">
                <a:extLst>
                  <a:ext uri="{FF2B5EF4-FFF2-40B4-BE49-F238E27FC236}">
                    <a16:creationId xmlns:a16="http://schemas.microsoft.com/office/drawing/2014/main" id="{DC208373-30D5-8A54-0818-D524DEFB3BA4}"/>
                  </a:ext>
                </a:extLst>
              </p:cNvPr>
              <p:cNvSpPr txBox="1"/>
              <p:nvPr/>
            </p:nvSpPr>
            <p:spPr>
              <a:xfrm>
                <a:off x="8536605" y="6684144"/>
                <a:ext cx="1716936" cy="52318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b="1" i="0" dirty="0">
                    <a:solidFill>
                      <a:srgbClr val="008000"/>
                    </a:solidFill>
                    <a:effectLst/>
                    <a:latin typeface="Open Sans" panose="020B0606030504020204" pitchFamily="34" charset="0"/>
                  </a:rPr>
                  <a:t>42.93</a:t>
                </a:r>
                <a:r>
                  <a:rPr lang="en-US" sz="2800" b="1" u="sng" dirty="0">
                    <a:latin typeface=""/>
                    <a:ea typeface="Calibri"/>
                    <a:cs typeface="Calibri"/>
                    <a:sym typeface="Calibri"/>
                  </a:rPr>
                  <a:t> </a:t>
                </a:r>
                <a:r>
                  <a:rPr lang="ru-RU" sz="2800" b="1" dirty="0">
                    <a:latin typeface=""/>
                    <a:ea typeface="Calibri"/>
                    <a:cs typeface="Calibri"/>
                    <a:sym typeface="Calibri"/>
                  </a:rPr>
                  <a:t>%</a:t>
                </a:r>
                <a:endParaRPr dirty="0">
                  <a:latin typeface=""/>
                </a:endParaRPr>
              </a:p>
            </p:txBody>
          </p:sp>
          <p:sp>
            <p:nvSpPr>
              <p:cNvPr id="18" name="Google Shape;267;p11">
                <a:extLst>
                  <a:ext uri="{FF2B5EF4-FFF2-40B4-BE49-F238E27FC236}">
                    <a16:creationId xmlns:a16="http://schemas.microsoft.com/office/drawing/2014/main" id="{20673DA1-A212-8781-BA59-159758D42C53}"/>
                  </a:ext>
                </a:extLst>
              </p:cNvPr>
              <p:cNvSpPr/>
              <p:nvPr/>
            </p:nvSpPr>
            <p:spPr>
              <a:xfrm>
                <a:off x="11031241" y="6360995"/>
                <a:ext cx="2916572" cy="2438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268;p11">
                <a:extLst>
                  <a:ext uri="{FF2B5EF4-FFF2-40B4-BE49-F238E27FC236}">
                    <a16:creationId xmlns:a16="http://schemas.microsoft.com/office/drawing/2014/main" id="{65ABD2ED-59EA-30EE-31B8-3D2ECF1AE02D}"/>
                  </a:ext>
                </a:extLst>
              </p:cNvPr>
              <p:cNvSpPr txBox="1"/>
              <p:nvPr/>
            </p:nvSpPr>
            <p:spPr>
              <a:xfrm rot="16200000">
                <a:off x="10800893" y="6441747"/>
                <a:ext cx="838200" cy="46162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b="1" dirty="0">
                    <a:latin typeface=""/>
                    <a:ea typeface="Calibri"/>
                    <a:cs typeface="Calibri"/>
                    <a:sym typeface="Calibri"/>
                  </a:rPr>
                  <a:t>ROI</a:t>
                </a:r>
                <a:endParaRPr sz="2400" b="1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69;p11">
                <a:extLst>
                  <a:ext uri="{FF2B5EF4-FFF2-40B4-BE49-F238E27FC236}">
                    <a16:creationId xmlns:a16="http://schemas.microsoft.com/office/drawing/2014/main" id="{2A7787AB-63B9-EDC2-DB8B-D29FEB991BB3}"/>
                  </a:ext>
                </a:extLst>
              </p:cNvPr>
              <p:cNvSpPr txBox="1"/>
              <p:nvPr/>
            </p:nvSpPr>
            <p:spPr>
              <a:xfrm>
                <a:off x="11571765" y="6678902"/>
                <a:ext cx="1716936" cy="52318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b="1" i="0" dirty="0">
                    <a:solidFill>
                      <a:srgbClr val="008000"/>
                    </a:solidFill>
                    <a:effectLst/>
                    <a:latin typeface="Open Sans" panose="020B0606030504020204" pitchFamily="34" charset="0"/>
                  </a:rPr>
                  <a:t>180 </a:t>
                </a:r>
                <a:r>
                  <a:rPr lang="ru-RU" sz="2800" b="1" dirty="0">
                    <a:latin typeface=""/>
                    <a:ea typeface="Calibri"/>
                    <a:cs typeface="Calibri"/>
                    <a:sym typeface="Calibri"/>
                  </a:rPr>
                  <a:t>%</a:t>
                </a:r>
                <a:endParaRPr dirty="0">
                  <a:latin typeface=""/>
                </a:endParaRPr>
              </a:p>
            </p:txBody>
          </p:sp>
          <p:sp>
            <p:nvSpPr>
              <p:cNvPr id="21" name="Google Shape;270;p11">
                <a:extLst>
                  <a:ext uri="{FF2B5EF4-FFF2-40B4-BE49-F238E27FC236}">
                    <a16:creationId xmlns:a16="http://schemas.microsoft.com/office/drawing/2014/main" id="{6396FDF3-2FDF-857A-0224-F3DE5C8C6C05}"/>
                  </a:ext>
                </a:extLst>
              </p:cNvPr>
              <p:cNvSpPr/>
              <p:nvPr/>
            </p:nvSpPr>
            <p:spPr>
              <a:xfrm>
                <a:off x="14051662" y="6344972"/>
                <a:ext cx="2916572" cy="2438400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71;p11">
                <a:extLst>
                  <a:ext uri="{FF2B5EF4-FFF2-40B4-BE49-F238E27FC236}">
                    <a16:creationId xmlns:a16="http://schemas.microsoft.com/office/drawing/2014/main" id="{89F2C8A7-2DD2-C02D-85F8-BEAB1FC3539C}"/>
                  </a:ext>
                </a:extLst>
              </p:cNvPr>
              <p:cNvSpPr txBox="1"/>
              <p:nvPr/>
            </p:nvSpPr>
            <p:spPr>
              <a:xfrm>
                <a:off x="14592186" y="6662879"/>
                <a:ext cx="1716936" cy="138499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b="1" u="sng" dirty="0">
                    <a:latin typeface=""/>
                    <a:ea typeface="Calibri"/>
                    <a:cs typeface="Calibri"/>
                    <a:sym typeface="Calibri"/>
                  </a:rPr>
                  <a:t>6, 5</a:t>
                </a:r>
                <a:endParaRPr dirty="0">
                  <a:latin typeface="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800" b="1" dirty="0">
                  <a:latin typeface=""/>
                  <a:ea typeface="Calibri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 dirty="0">
                    <a:latin typeface=""/>
                    <a:ea typeface="Calibri"/>
                    <a:cs typeface="Calibri"/>
                    <a:sym typeface="Calibri"/>
                  </a:rPr>
                  <a:t>лет</a:t>
                </a:r>
                <a:endParaRPr sz="2800" dirty="0">
                  <a:latin typeface="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" name="Google Shape;272;p11">
              <a:extLst>
                <a:ext uri="{FF2B5EF4-FFF2-40B4-BE49-F238E27FC236}">
                  <a16:creationId xmlns:a16="http://schemas.microsoft.com/office/drawing/2014/main" id="{2C5ED0B4-654F-4AEB-C0E9-AD6ACC380031}"/>
                </a:ext>
              </a:extLst>
            </p:cNvPr>
            <p:cNvSpPr/>
            <p:nvPr/>
          </p:nvSpPr>
          <p:spPr>
            <a:xfrm rot="5400000">
              <a:off x="4669842" y="8132643"/>
              <a:ext cx="435029" cy="461697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273;p11">
              <a:extLst>
                <a:ext uri="{FF2B5EF4-FFF2-40B4-BE49-F238E27FC236}">
                  <a16:creationId xmlns:a16="http://schemas.microsoft.com/office/drawing/2014/main" id="{7A455154-3265-A7C0-8CAD-6CBFDCAFAA18}"/>
                </a:ext>
              </a:extLst>
            </p:cNvPr>
            <p:cNvSpPr/>
            <p:nvPr/>
          </p:nvSpPr>
          <p:spPr>
            <a:xfrm rot="5400000">
              <a:off x="7712137" y="8132642"/>
              <a:ext cx="435029" cy="461697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274;p11">
              <a:extLst>
                <a:ext uri="{FF2B5EF4-FFF2-40B4-BE49-F238E27FC236}">
                  <a16:creationId xmlns:a16="http://schemas.microsoft.com/office/drawing/2014/main" id="{8D4542EA-BF88-B201-7E47-B057D3EC3729}"/>
                </a:ext>
              </a:extLst>
            </p:cNvPr>
            <p:cNvSpPr/>
            <p:nvPr/>
          </p:nvSpPr>
          <p:spPr>
            <a:xfrm rot="5400000">
              <a:off x="10754433" y="8132642"/>
              <a:ext cx="435029" cy="461697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275;p11">
              <a:extLst>
                <a:ext uri="{FF2B5EF4-FFF2-40B4-BE49-F238E27FC236}">
                  <a16:creationId xmlns:a16="http://schemas.microsoft.com/office/drawing/2014/main" id="{2C2154D0-3681-3FA8-2262-4CA74389DB40}"/>
                </a:ext>
              </a:extLst>
            </p:cNvPr>
            <p:cNvSpPr/>
            <p:nvPr/>
          </p:nvSpPr>
          <p:spPr>
            <a:xfrm rot="5400000">
              <a:off x="13848886" y="8132642"/>
              <a:ext cx="435029" cy="461697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11/ КОМАНДА ПРОЕКТА</a:t>
            </a:r>
          </a:p>
        </p:txBody>
      </p:sp>
      <p:grpSp>
        <p:nvGrpSpPr>
          <p:cNvPr id="288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285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6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7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9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0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graphicFrame>
        <p:nvGraphicFramePr>
          <p:cNvPr id="2" name="Table 19">
            <a:extLst>
              <a:ext uri="{FF2B5EF4-FFF2-40B4-BE49-F238E27FC236}">
                <a16:creationId xmlns:a16="http://schemas.microsoft.com/office/drawing/2014/main" id="{7A8AF541-002F-A649-8621-A1B6B3603A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494759"/>
              </p:ext>
            </p:extLst>
          </p:nvPr>
        </p:nvGraphicFramePr>
        <p:xfrm>
          <a:off x="930166" y="1892710"/>
          <a:ext cx="16210728" cy="755799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105364">
                  <a:extLst>
                    <a:ext uri="{9D8B030D-6E8A-4147-A177-3AD203B41FA5}">
                      <a16:colId xmlns:a16="http://schemas.microsoft.com/office/drawing/2014/main" val="2335420332"/>
                    </a:ext>
                  </a:extLst>
                </a:gridCol>
                <a:gridCol w="8105364">
                  <a:extLst>
                    <a:ext uri="{9D8B030D-6E8A-4147-A177-3AD203B41FA5}">
                      <a16:colId xmlns:a16="http://schemas.microsoft.com/office/drawing/2014/main" val="3553509504"/>
                    </a:ext>
                  </a:extLst>
                </a:gridCol>
              </a:tblGrid>
              <a:tr h="920250"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НЕОБХОДИМЫЕ РОЛИ В ПРОЕКТЕ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ОБОСНОВАНИЕ, КРАТКОЕ ОПИСАНИЕ ФУНКЦИЙ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5771276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marL="342900" indent="-342900">
                        <a:lnSpc>
                          <a:spcPts val="1854"/>
                        </a:lnSpc>
                        <a:buAutoNum type="arabicPeriod"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Руководитель проекта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lvl="1" indent="0" algn="just"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Общее руководство и координация всех этапов проекта. Разработка стратегии, контроль сроков и качества выполнения задач. Управление бюджетом и взаимодействие с инвесторами, партнерами и спонсорами. Оперативное решение возникающих проблем и обеспечение коммуникации между отделами.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2914385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2. Научный руководитель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6213" lvl="1" indent="0" algn="just"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Руководство научно-исследовательскими работами. Определение направлений исследований, формирование гипотез. Контроль проведения экспериментов и анализа данных.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367574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3. Агроном 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indent="0" algn="just"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. Организация и проведение полевых испытаний. Оценка эффективности ЭН в реальных условиях. Сбор и анализ данных об урожайности, устойчивости и качества плодов растений. Уход за опытными посадками и контроль агротехнических мероприятий.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432325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>
                        <a:lnSpc>
                          <a:spcPts val="1854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7. Менеджер по маркетингу и коммерциализации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just"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7. </a:t>
                      </a: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Разработка стратегии вывода продукта на рынок. Продвижение продукта через рекламные кампании и участие в выставках. Поиск партнеров и формирование каналов распространения.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728305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8. 8. Юрист по интеллектуальной собственности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lnSpc>
                          <a:spcPts val="1854"/>
                        </a:lnSpc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0" algn="l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8. </a:t>
                      </a: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/>
                        </a:rPr>
                        <a:t>Обеспечение защиты интеллектуальной собственности (регистрация патентов на продукт). Подготовка юридических документов для сертификации продукции.</a:t>
                      </a:r>
                    </a:p>
                    <a:p>
                      <a:pPr marL="177800" indent="0">
                        <a:lnSpc>
                          <a:spcPts val="1854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801889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1920х1080_фоны для презентации-05.jpg" descr="1920х1080_фоны для презентации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722" y="-29774"/>
            <a:ext cx="18403444" cy="10346548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TextBox 16"/>
          <p:cNvSpPr txBox="1"/>
          <p:nvPr/>
        </p:nvSpPr>
        <p:spPr>
          <a:xfrm>
            <a:off x="-3119775" y="1106619"/>
            <a:ext cx="15208974" cy="1875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7200"/>
              </a:lnSpc>
              <a:defRPr sz="7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СПАСИБО</a:t>
            </a:r>
          </a:p>
          <a:p>
            <a:pPr algn="ctr">
              <a:lnSpc>
                <a:spcPts val="7200"/>
              </a:lnSpc>
              <a:defRPr sz="7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ЗА ВНИМАНИЕ</a:t>
            </a:r>
          </a:p>
        </p:txBody>
      </p:sp>
      <p:grpSp>
        <p:nvGrpSpPr>
          <p:cNvPr id="297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294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5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6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pic>
        <p:nvPicPr>
          <p:cNvPr id="12" name="Picture 13">
            <a:extLst>
              <a:ext uri="{FF2B5EF4-FFF2-40B4-BE49-F238E27FC236}">
                <a16:creationId xmlns:a16="http://schemas.microsoft.com/office/drawing/2014/main" id="{F57A264F-3D04-246D-30CF-8724A8EF6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474582" y="3718280"/>
            <a:ext cx="683201" cy="683201"/>
          </a:xfrm>
          <a:prstGeom prst="rect">
            <a:avLst/>
          </a:prstGeom>
        </p:spPr>
      </p:pic>
      <p:sp>
        <p:nvSpPr>
          <p:cNvPr id="13" name="TextBox 19">
            <a:extLst>
              <a:ext uri="{FF2B5EF4-FFF2-40B4-BE49-F238E27FC236}">
                <a16:creationId xmlns:a16="http://schemas.microsoft.com/office/drawing/2014/main" id="{534ADF90-0B98-F556-F80B-9A0D76BDAF02}"/>
              </a:ext>
            </a:extLst>
          </p:cNvPr>
          <p:cNvSpPr txBox="1"/>
          <p:nvPr/>
        </p:nvSpPr>
        <p:spPr>
          <a:xfrm>
            <a:off x="10166943" y="3728504"/>
            <a:ext cx="7369970" cy="56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en-US" sz="3333" dirty="0">
                <a:latin typeface="Montserrat Semi-Bold"/>
              </a:rPr>
              <a:t>+7 (</a:t>
            </a:r>
            <a:r>
              <a:rPr lang="ru-RU" sz="3333" dirty="0">
                <a:latin typeface="Montserrat Semi-Bold"/>
              </a:rPr>
              <a:t>903</a:t>
            </a:r>
            <a:r>
              <a:rPr lang="en-US" sz="3333" dirty="0">
                <a:latin typeface="Montserrat Semi-Bold"/>
              </a:rPr>
              <a:t>) </a:t>
            </a:r>
            <a:r>
              <a:rPr lang="ru-RU" sz="3333" dirty="0">
                <a:latin typeface="Montserrat Semi-Bold"/>
              </a:rPr>
              <a:t>455</a:t>
            </a:r>
            <a:r>
              <a:rPr lang="en-US" sz="3333" dirty="0">
                <a:latin typeface="Montserrat Semi-Bold"/>
              </a:rPr>
              <a:t> </a:t>
            </a:r>
            <a:r>
              <a:rPr lang="ru-RU" sz="3333" dirty="0">
                <a:latin typeface="Montserrat Semi-Bold"/>
              </a:rPr>
              <a:t>11</a:t>
            </a:r>
            <a:r>
              <a:rPr lang="en-US" sz="3333" dirty="0">
                <a:latin typeface="Montserrat Semi-Bold"/>
              </a:rPr>
              <a:t> </a:t>
            </a:r>
            <a:r>
              <a:rPr lang="ru-RU" sz="3333" dirty="0">
                <a:latin typeface="Montserrat Semi-Bold"/>
              </a:rPr>
              <a:t>03</a:t>
            </a:r>
            <a:endParaRPr lang="en-US" sz="3333" dirty="0">
              <a:latin typeface="Montserrat Semi-Bold"/>
            </a:endParaRPr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2DC50C23-1BC8-E37B-59EA-CE2993A8B117}"/>
              </a:ext>
            </a:extLst>
          </p:cNvPr>
          <p:cNvSpPr txBox="1"/>
          <p:nvPr/>
        </p:nvSpPr>
        <p:spPr>
          <a:xfrm>
            <a:off x="8507599" y="2844815"/>
            <a:ext cx="7369970" cy="56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ru-RU" sz="3333" dirty="0" err="1">
                <a:latin typeface="Montserrat Semi-Bold"/>
              </a:rPr>
              <a:t>Нековаль</a:t>
            </a:r>
            <a:r>
              <a:rPr lang="ru-RU" sz="3333" dirty="0">
                <a:latin typeface="Montserrat Semi-Bold"/>
              </a:rPr>
              <a:t> Светлана Николаевна</a:t>
            </a:r>
            <a:endParaRPr lang="en-US" sz="3333" dirty="0">
              <a:latin typeface="Montserrat Semi-Bold"/>
            </a:endParaRP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52D52895-08DE-B129-A431-6CFBD6E517DC}"/>
              </a:ext>
            </a:extLst>
          </p:cNvPr>
          <p:cNvSpPr txBox="1"/>
          <p:nvPr/>
        </p:nvSpPr>
        <p:spPr>
          <a:xfrm>
            <a:off x="8412480" y="4958499"/>
            <a:ext cx="9376590" cy="557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ru-RU" sz="3333" dirty="0">
                <a:latin typeface="Montserrat Semi-Bold"/>
              </a:rPr>
              <a:t>Чернякович Максим Николаевич</a:t>
            </a:r>
            <a:endParaRPr lang="en-US" sz="3333" dirty="0">
              <a:latin typeface="Montserrat Semi-Bold"/>
            </a:endParaRPr>
          </a:p>
        </p:txBody>
      </p:sp>
      <p:pic>
        <p:nvPicPr>
          <p:cNvPr id="16" name="Picture 13">
            <a:extLst>
              <a:ext uri="{FF2B5EF4-FFF2-40B4-BE49-F238E27FC236}">
                <a16:creationId xmlns:a16="http://schemas.microsoft.com/office/drawing/2014/main" id="{207B64C2-58FB-E63A-190C-A3DC166CE6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412480" y="5760083"/>
            <a:ext cx="683201" cy="683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62C0A7-C496-6DDA-44CF-7211D0A735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282453" y="5773612"/>
            <a:ext cx="645838" cy="595786"/>
          </a:xfrm>
          <a:prstGeom prst="rect">
            <a:avLst/>
          </a:prstGeom>
        </p:spPr>
      </p:pic>
      <p:sp>
        <p:nvSpPr>
          <p:cNvPr id="18" name="TextBox 19">
            <a:extLst>
              <a:ext uri="{FF2B5EF4-FFF2-40B4-BE49-F238E27FC236}">
                <a16:creationId xmlns:a16="http://schemas.microsoft.com/office/drawing/2014/main" id="{602C2361-C99A-F850-2D74-45889B55156A}"/>
              </a:ext>
            </a:extLst>
          </p:cNvPr>
          <p:cNvSpPr txBox="1"/>
          <p:nvPr/>
        </p:nvSpPr>
        <p:spPr>
          <a:xfrm>
            <a:off x="10223381" y="5792842"/>
            <a:ext cx="7369970" cy="56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en-US" sz="3333" dirty="0">
                <a:latin typeface="Montserrat Semi-Bold"/>
              </a:rPr>
              <a:t>+7 (</a:t>
            </a:r>
            <a:r>
              <a:rPr lang="ru-RU" sz="3333" dirty="0">
                <a:latin typeface="Montserrat Semi-Bold"/>
              </a:rPr>
              <a:t>918</a:t>
            </a:r>
            <a:r>
              <a:rPr lang="en-US" sz="3333" dirty="0">
                <a:latin typeface="Montserrat Semi-Bold"/>
              </a:rPr>
              <a:t>) </a:t>
            </a:r>
            <a:r>
              <a:rPr lang="ru-RU" sz="3333" dirty="0">
                <a:latin typeface="Montserrat Semi-Bold"/>
              </a:rPr>
              <a:t>196 26 93</a:t>
            </a:r>
            <a:endParaRPr lang="en-US" sz="3333" dirty="0">
              <a:latin typeface="Montserrat Semi-Bold"/>
            </a:endParaRPr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1A336D6A-D1C9-1779-E577-58F392C41C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288395" y="3755191"/>
            <a:ext cx="645838" cy="595786"/>
          </a:xfrm>
          <a:prstGeom prst="rect">
            <a:avLst/>
          </a:prstGeom>
        </p:spPr>
      </p:pic>
      <p:sp>
        <p:nvSpPr>
          <p:cNvPr id="20" name="TextBox 22">
            <a:extLst>
              <a:ext uri="{FF2B5EF4-FFF2-40B4-BE49-F238E27FC236}">
                <a16:creationId xmlns:a16="http://schemas.microsoft.com/office/drawing/2014/main" id="{EE511B06-9329-22E0-FD00-56BB3453940B}"/>
              </a:ext>
            </a:extLst>
          </p:cNvPr>
          <p:cNvSpPr txBox="1"/>
          <p:nvPr/>
        </p:nvSpPr>
        <p:spPr>
          <a:xfrm>
            <a:off x="8448766" y="7046423"/>
            <a:ext cx="9376590" cy="557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ru-RU" sz="3333" dirty="0" err="1">
                <a:latin typeface="Montserrat Semi-Bold"/>
              </a:rPr>
              <a:t>Маскаленко</a:t>
            </a:r>
            <a:r>
              <a:rPr lang="ru-RU" sz="3333" dirty="0">
                <a:latin typeface="Montserrat Semi-Bold"/>
              </a:rPr>
              <a:t> Оксана Александровна</a:t>
            </a:r>
            <a:endParaRPr lang="en-US" sz="3333" dirty="0">
              <a:latin typeface="Montserrat Semi-Bold"/>
            </a:endParaRP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4FFCE5AF-4F54-E59C-CADE-2F3199C8C4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448766" y="7848007"/>
            <a:ext cx="683201" cy="683201"/>
          </a:xfrm>
          <a:prstGeom prst="rect">
            <a:avLst/>
          </a:prstGeom>
        </p:spPr>
      </p:pic>
      <p:pic>
        <p:nvPicPr>
          <p:cNvPr id="22" name="Picture 16">
            <a:extLst>
              <a:ext uri="{FF2B5EF4-FFF2-40B4-BE49-F238E27FC236}">
                <a16:creationId xmlns:a16="http://schemas.microsoft.com/office/drawing/2014/main" id="{22E81CF7-9A68-139B-4BA9-BFB9F9E727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318739" y="7861536"/>
            <a:ext cx="645838" cy="595786"/>
          </a:xfrm>
          <a:prstGeom prst="rect">
            <a:avLst/>
          </a:prstGeom>
        </p:spPr>
      </p:pic>
      <p:sp>
        <p:nvSpPr>
          <p:cNvPr id="23" name="TextBox 19">
            <a:extLst>
              <a:ext uri="{FF2B5EF4-FFF2-40B4-BE49-F238E27FC236}">
                <a16:creationId xmlns:a16="http://schemas.microsoft.com/office/drawing/2014/main" id="{C6AB893D-F809-E825-001B-6544DDD80AF6}"/>
              </a:ext>
            </a:extLst>
          </p:cNvPr>
          <p:cNvSpPr txBox="1"/>
          <p:nvPr/>
        </p:nvSpPr>
        <p:spPr>
          <a:xfrm>
            <a:off x="10259667" y="7880766"/>
            <a:ext cx="7369970" cy="56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en-US" sz="3333" dirty="0">
                <a:latin typeface="Montserrat Semi-Bold"/>
              </a:rPr>
              <a:t>+7 (</a:t>
            </a:r>
            <a:r>
              <a:rPr lang="ru-RU" sz="3333" dirty="0">
                <a:latin typeface="Montserrat Semi-Bold"/>
              </a:rPr>
              <a:t>918</a:t>
            </a:r>
            <a:r>
              <a:rPr lang="en-US" sz="3333" dirty="0">
                <a:latin typeface="Montserrat Semi-Bold"/>
              </a:rPr>
              <a:t>) </a:t>
            </a:r>
            <a:r>
              <a:rPr lang="ru-RU" sz="3333" dirty="0">
                <a:latin typeface="Montserrat Semi-Bold"/>
              </a:rPr>
              <a:t>211 16 81</a:t>
            </a:r>
            <a:endParaRPr lang="en-US" sz="3333" dirty="0">
              <a:latin typeface="Montserrat Semi-Bold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1469</Words>
  <Application>Microsoft Office PowerPoint</Application>
  <PresentationFormat>Произвольный</PresentationFormat>
  <Paragraphs>286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Montserrat</vt:lpstr>
      <vt:lpstr>Montserrat ExtraBold</vt:lpstr>
      <vt:lpstr>Montserrat Semi-Bold</vt:lpstr>
      <vt:lpstr>Montserrat Semi-Bold Bold</vt:lpstr>
      <vt:lpstr>Open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Максим</dc:creator>
  <cp:lastModifiedBy>Максим Чернякович</cp:lastModifiedBy>
  <cp:revision>15</cp:revision>
  <dcterms:modified xsi:type="dcterms:W3CDTF">2024-12-13T21:51:25Z</dcterms:modified>
</cp:coreProperties>
</file>