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9" r:id="rId3"/>
    <p:sldId id="277" r:id="rId4"/>
    <p:sldId id="280" r:id="rId5"/>
    <p:sldId id="276" r:id="rId6"/>
    <p:sldId id="271" r:id="rId7"/>
    <p:sldId id="279" r:id="rId8"/>
    <p:sldId id="275" r:id="rId9"/>
    <p:sldId id="272" r:id="rId10"/>
    <p:sldId id="278" r:id="rId11"/>
    <p:sldId id="274" r:id="rId12"/>
    <p:sldId id="273" r:id="rId13"/>
    <p:sldId id="270" r:id="rId14"/>
  </p:sldIdLst>
  <p:sldSz cx="12192000" cy="6858000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E59595"/>
    <a:srgbClr val="FFFFFF"/>
    <a:srgbClr val="496176"/>
    <a:srgbClr val="9400FF"/>
    <a:srgbClr val="0544EB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2EFC18-08B2-4F61-AE09-90F60E976EAF}" v="39" dt="2023-11-14T16:03:45.238"/>
    <p1510:client id="{655F4BF5-D1C6-4E85-B197-2EB8D06752C9}" v="136" dt="2023-11-18T08:21:49.220"/>
    <p1510:client id="{F5CC72FC-4935-4EE3-B1A2-34C82A6A511F}" v="296" dt="2023-11-13T16:00:59.6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76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BC1C34-6E05-4B29-8743-AB52BDB347E7}" type="doc">
      <dgm:prSet loTypeId="urn:microsoft.com/office/officeart/2005/8/layout/h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D089725-A9FD-42BE-8D6B-352D5C8A2D99}">
      <dgm:prSet phldrT="[Текст]" custT="1"/>
      <dgm:spPr/>
      <dgm:t>
        <a:bodyPr/>
        <a:lstStyle/>
        <a:p>
          <a:r>
            <a:rPr lang="ru-RU" sz="1400" dirty="0"/>
            <a:t>Школьники( уроки НВП); курсанты кадетских корпусов, военных училищ и учебных центров</a:t>
          </a:r>
        </a:p>
      </dgm:t>
    </dgm:pt>
    <dgm:pt modelId="{24284BF5-D56A-4A1A-8C4B-2B393F957BC9}" type="parTrans" cxnId="{F0E5468E-E6B7-43A6-A108-47DE432B20E3}">
      <dgm:prSet/>
      <dgm:spPr/>
      <dgm:t>
        <a:bodyPr/>
        <a:lstStyle/>
        <a:p>
          <a:endParaRPr lang="ru-RU"/>
        </a:p>
      </dgm:t>
    </dgm:pt>
    <dgm:pt modelId="{38BCD670-4149-43CD-8779-BDF6D3A132B0}" type="sibTrans" cxnId="{F0E5468E-E6B7-43A6-A108-47DE432B20E3}">
      <dgm:prSet/>
      <dgm:spPr/>
      <dgm:t>
        <a:bodyPr/>
        <a:lstStyle/>
        <a:p>
          <a:endParaRPr lang="ru-RU"/>
        </a:p>
      </dgm:t>
    </dgm:pt>
    <dgm:pt modelId="{555F7B78-E42A-4E50-A120-CD8106B1F680}">
      <dgm:prSet phldrT="[Текст]"/>
      <dgm:spPr/>
      <dgm:t>
        <a:bodyPr/>
        <a:lstStyle/>
        <a:p>
          <a:r>
            <a:rPr lang="ru-RU" dirty="0"/>
            <a:t>Возраст: 13-21 лет</a:t>
          </a:r>
        </a:p>
      </dgm:t>
    </dgm:pt>
    <dgm:pt modelId="{DBDC9CC0-4A03-4466-93A0-17C1D201E824}" type="parTrans" cxnId="{3C570109-539D-4544-82B2-053305DAAD49}">
      <dgm:prSet/>
      <dgm:spPr/>
      <dgm:t>
        <a:bodyPr/>
        <a:lstStyle/>
        <a:p>
          <a:endParaRPr lang="ru-RU"/>
        </a:p>
      </dgm:t>
    </dgm:pt>
    <dgm:pt modelId="{F95D269E-B9D3-4E0D-B073-8BDF01C2B371}" type="sibTrans" cxnId="{3C570109-539D-4544-82B2-053305DAAD49}">
      <dgm:prSet/>
      <dgm:spPr/>
      <dgm:t>
        <a:bodyPr/>
        <a:lstStyle/>
        <a:p>
          <a:endParaRPr lang="ru-RU"/>
        </a:p>
      </dgm:t>
    </dgm:pt>
    <dgm:pt modelId="{69EB9FA8-0A30-48FD-9774-D422E95F3A8C}">
      <dgm:prSet phldrT="[Текст]"/>
      <dgm:spPr/>
      <dgm:t>
        <a:bodyPr/>
        <a:lstStyle/>
        <a:p>
          <a:r>
            <a:rPr lang="ru-RU" dirty="0"/>
            <a:t>Уровень потребления: от 2000 до 25 000 руб./мес.</a:t>
          </a:r>
        </a:p>
      </dgm:t>
    </dgm:pt>
    <dgm:pt modelId="{136414FF-D535-4E78-975E-5C36CDBD2F9B}" type="parTrans" cxnId="{35530E92-54D1-4391-ABA1-8A46E38A621B}">
      <dgm:prSet/>
      <dgm:spPr/>
      <dgm:t>
        <a:bodyPr/>
        <a:lstStyle/>
        <a:p>
          <a:endParaRPr lang="ru-RU"/>
        </a:p>
      </dgm:t>
    </dgm:pt>
    <dgm:pt modelId="{90E46C36-33FD-4F7F-B182-9A2B6D8CEE10}" type="sibTrans" cxnId="{35530E92-54D1-4391-ABA1-8A46E38A621B}">
      <dgm:prSet/>
      <dgm:spPr/>
      <dgm:t>
        <a:bodyPr/>
        <a:lstStyle/>
        <a:p>
          <a:endParaRPr lang="ru-RU"/>
        </a:p>
      </dgm:t>
    </dgm:pt>
    <dgm:pt modelId="{FED9244D-12C3-439B-A1BB-C96597EBF511}">
      <dgm:prSet phldrT="[Текст]"/>
      <dgm:spPr/>
      <dgm:t>
        <a:bodyPr/>
        <a:lstStyle/>
        <a:p>
          <a:r>
            <a:rPr lang="ru-RU" dirty="0" err="1"/>
            <a:t>Страйкболисты</a:t>
          </a:r>
          <a:endParaRPr lang="ru-RU" dirty="0"/>
        </a:p>
      </dgm:t>
    </dgm:pt>
    <dgm:pt modelId="{094DDB5E-3A8E-4339-9001-530F375C5FCA}" type="parTrans" cxnId="{4B71EB4E-E15B-4DB2-AA78-FEE3CCA47568}">
      <dgm:prSet/>
      <dgm:spPr/>
      <dgm:t>
        <a:bodyPr/>
        <a:lstStyle/>
        <a:p>
          <a:endParaRPr lang="ru-RU"/>
        </a:p>
      </dgm:t>
    </dgm:pt>
    <dgm:pt modelId="{137557BC-D6FF-429E-AF8D-373836D0053C}" type="sibTrans" cxnId="{4B71EB4E-E15B-4DB2-AA78-FEE3CCA47568}">
      <dgm:prSet/>
      <dgm:spPr/>
      <dgm:t>
        <a:bodyPr/>
        <a:lstStyle/>
        <a:p>
          <a:endParaRPr lang="ru-RU"/>
        </a:p>
      </dgm:t>
    </dgm:pt>
    <dgm:pt modelId="{AF7B30E4-FA95-4CE9-9B8F-57DA9CD8CB11}">
      <dgm:prSet phldrT="[Текст]"/>
      <dgm:spPr/>
      <dgm:t>
        <a:bodyPr/>
        <a:lstStyle/>
        <a:p>
          <a:r>
            <a:rPr lang="ru-RU" dirty="0"/>
            <a:t>Возраст: 18-30 лет</a:t>
          </a:r>
        </a:p>
      </dgm:t>
    </dgm:pt>
    <dgm:pt modelId="{CD1E0AAA-889E-477D-B303-E8E0C7DA7348}" type="parTrans" cxnId="{0A73F05E-061F-4943-91D5-4D7A5340095D}">
      <dgm:prSet/>
      <dgm:spPr/>
      <dgm:t>
        <a:bodyPr/>
        <a:lstStyle/>
        <a:p>
          <a:endParaRPr lang="ru-RU"/>
        </a:p>
      </dgm:t>
    </dgm:pt>
    <dgm:pt modelId="{6D8E06EC-1432-4A51-AE81-D247DE63E60C}" type="sibTrans" cxnId="{0A73F05E-061F-4943-91D5-4D7A5340095D}">
      <dgm:prSet/>
      <dgm:spPr/>
      <dgm:t>
        <a:bodyPr/>
        <a:lstStyle/>
        <a:p>
          <a:endParaRPr lang="ru-RU"/>
        </a:p>
      </dgm:t>
    </dgm:pt>
    <dgm:pt modelId="{AE260734-58A1-40EF-85A3-F76BF2E2EFDA}">
      <dgm:prSet phldrT="[Текст]"/>
      <dgm:spPr/>
      <dgm:t>
        <a:bodyPr/>
        <a:lstStyle/>
        <a:p>
          <a:r>
            <a:rPr lang="ru-RU" dirty="0"/>
            <a:t>Уровень потребления 45000 руб./мес.</a:t>
          </a:r>
        </a:p>
      </dgm:t>
    </dgm:pt>
    <dgm:pt modelId="{CB02CE4C-B5D9-430A-A9D0-A713ACB08583}" type="parTrans" cxnId="{9F920543-C510-4653-ACA6-28F2D0F94605}">
      <dgm:prSet/>
      <dgm:spPr/>
      <dgm:t>
        <a:bodyPr/>
        <a:lstStyle/>
        <a:p>
          <a:endParaRPr lang="ru-RU"/>
        </a:p>
      </dgm:t>
    </dgm:pt>
    <dgm:pt modelId="{61441067-754B-4CF2-A55E-C65E87829CDA}" type="sibTrans" cxnId="{9F920543-C510-4653-ACA6-28F2D0F94605}">
      <dgm:prSet/>
      <dgm:spPr/>
      <dgm:t>
        <a:bodyPr/>
        <a:lstStyle/>
        <a:p>
          <a:endParaRPr lang="ru-RU"/>
        </a:p>
      </dgm:t>
    </dgm:pt>
    <dgm:pt modelId="{F11AB59A-BCBA-414F-8829-B01272142C42}">
      <dgm:prSet phldrT="[Текст]"/>
      <dgm:spPr/>
      <dgm:t>
        <a:bodyPr/>
        <a:lstStyle/>
        <a:p>
          <a:r>
            <a:rPr lang="ru-RU" dirty="0"/>
            <a:t>Военнослужащие</a:t>
          </a:r>
        </a:p>
      </dgm:t>
    </dgm:pt>
    <dgm:pt modelId="{7BE8B994-125B-4C4E-82D6-D7F2AE42C9D6}" type="parTrans" cxnId="{DB77219C-8100-4101-AEFF-AFB41D5AED83}">
      <dgm:prSet/>
      <dgm:spPr/>
      <dgm:t>
        <a:bodyPr/>
        <a:lstStyle/>
        <a:p>
          <a:endParaRPr lang="ru-RU"/>
        </a:p>
      </dgm:t>
    </dgm:pt>
    <dgm:pt modelId="{A2B48736-4D86-4998-8F6A-1DEA477E2C35}" type="sibTrans" cxnId="{DB77219C-8100-4101-AEFF-AFB41D5AED83}">
      <dgm:prSet/>
      <dgm:spPr/>
      <dgm:t>
        <a:bodyPr/>
        <a:lstStyle/>
        <a:p>
          <a:endParaRPr lang="ru-RU"/>
        </a:p>
      </dgm:t>
    </dgm:pt>
    <dgm:pt modelId="{3EEF9254-7DAF-43CA-A1BE-3ED2238D6146}">
      <dgm:prSet phldrT="[Текст]"/>
      <dgm:spPr/>
      <dgm:t>
        <a:bodyPr/>
        <a:lstStyle/>
        <a:p>
          <a:r>
            <a:rPr lang="ru-RU" dirty="0"/>
            <a:t>Возраст:  21-35 лет</a:t>
          </a:r>
        </a:p>
      </dgm:t>
    </dgm:pt>
    <dgm:pt modelId="{96D92199-73B9-4E59-A989-93D5E496CDF0}" type="parTrans" cxnId="{EA68E02B-36E1-4D67-9CC6-C51299F59280}">
      <dgm:prSet/>
      <dgm:spPr/>
      <dgm:t>
        <a:bodyPr/>
        <a:lstStyle/>
        <a:p>
          <a:endParaRPr lang="ru-RU"/>
        </a:p>
      </dgm:t>
    </dgm:pt>
    <dgm:pt modelId="{6DE1035F-AA28-4554-8226-EAA5F2001E08}" type="sibTrans" cxnId="{EA68E02B-36E1-4D67-9CC6-C51299F59280}">
      <dgm:prSet/>
      <dgm:spPr/>
      <dgm:t>
        <a:bodyPr/>
        <a:lstStyle/>
        <a:p>
          <a:endParaRPr lang="ru-RU"/>
        </a:p>
      </dgm:t>
    </dgm:pt>
    <dgm:pt modelId="{945D1A9B-3EEA-43F4-A93B-1863158894D9}">
      <dgm:prSet phldrT="[Текст]"/>
      <dgm:spPr/>
      <dgm:t>
        <a:bodyPr/>
        <a:lstStyle/>
        <a:p>
          <a:r>
            <a:rPr lang="ru-RU" dirty="0"/>
            <a:t>Уровень потребления: 204000 руб./мес.</a:t>
          </a:r>
        </a:p>
      </dgm:t>
    </dgm:pt>
    <dgm:pt modelId="{269B87BD-DA63-47E7-9754-B6A63A97BE97}" type="parTrans" cxnId="{F54C347C-1B54-4726-AFDE-69D8655C7768}">
      <dgm:prSet/>
      <dgm:spPr/>
      <dgm:t>
        <a:bodyPr/>
        <a:lstStyle/>
        <a:p>
          <a:endParaRPr lang="ru-RU"/>
        </a:p>
      </dgm:t>
    </dgm:pt>
    <dgm:pt modelId="{530B4138-2223-4EB3-844B-3813BDA3514D}" type="sibTrans" cxnId="{F54C347C-1B54-4726-AFDE-69D8655C7768}">
      <dgm:prSet/>
      <dgm:spPr/>
      <dgm:t>
        <a:bodyPr/>
        <a:lstStyle/>
        <a:p>
          <a:endParaRPr lang="ru-RU"/>
        </a:p>
      </dgm:t>
    </dgm:pt>
    <dgm:pt modelId="{70F435CF-AE44-4515-BF83-AFD9BB5DF3DF}">
      <dgm:prSet phldrT="[Текст]"/>
      <dgm:spPr/>
      <dgm:t>
        <a:bodyPr/>
        <a:lstStyle/>
        <a:p>
          <a:r>
            <a:rPr lang="ru-RU" dirty="0"/>
            <a:t>Охотники и спортсмены</a:t>
          </a:r>
        </a:p>
      </dgm:t>
    </dgm:pt>
    <dgm:pt modelId="{0F7CA051-C974-46D1-8F31-69615FA039CF}" type="parTrans" cxnId="{D7109874-1B17-4D8A-8E4F-2EF1875C862C}">
      <dgm:prSet/>
      <dgm:spPr/>
      <dgm:t>
        <a:bodyPr/>
        <a:lstStyle/>
        <a:p>
          <a:endParaRPr lang="ru-RU"/>
        </a:p>
      </dgm:t>
    </dgm:pt>
    <dgm:pt modelId="{B440CD8C-0ACB-4859-90F8-9DAB663319C0}" type="sibTrans" cxnId="{D7109874-1B17-4D8A-8E4F-2EF1875C862C}">
      <dgm:prSet/>
      <dgm:spPr/>
      <dgm:t>
        <a:bodyPr/>
        <a:lstStyle/>
        <a:p>
          <a:endParaRPr lang="ru-RU"/>
        </a:p>
      </dgm:t>
    </dgm:pt>
    <dgm:pt modelId="{A2C6DEBE-A6A7-4FCD-9F8A-0321728A6D00}">
      <dgm:prSet/>
      <dgm:spPr/>
      <dgm:t>
        <a:bodyPr/>
        <a:lstStyle/>
        <a:p>
          <a:r>
            <a:rPr lang="ru-RU" dirty="0"/>
            <a:t>Возраст: 35- 60 лет</a:t>
          </a:r>
        </a:p>
      </dgm:t>
    </dgm:pt>
    <dgm:pt modelId="{4CD2A8A2-9897-4725-8ED4-091E241FE179}" type="parTrans" cxnId="{EBD39A3E-C7FB-42EC-92D5-1BF609920784}">
      <dgm:prSet/>
      <dgm:spPr/>
      <dgm:t>
        <a:bodyPr/>
        <a:lstStyle/>
        <a:p>
          <a:endParaRPr lang="ru-RU"/>
        </a:p>
      </dgm:t>
    </dgm:pt>
    <dgm:pt modelId="{21499F8E-901F-4BFB-833F-E4E3126799CE}" type="sibTrans" cxnId="{EBD39A3E-C7FB-42EC-92D5-1BF609920784}">
      <dgm:prSet/>
      <dgm:spPr/>
      <dgm:t>
        <a:bodyPr/>
        <a:lstStyle/>
        <a:p>
          <a:endParaRPr lang="ru-RU"/>
        </a:p>
      </dgm:t>
    </dgm:pt>
    <dgm:pt modelId="{BED9D2ED-52F5-4827-96D5-CBAAD559D8EE}">
      <dgm:prSet/>
      <dgm:spPr/>
      <dgm:t>
        <a:bodyPr/>
        <a:lstStyle/>
        <a:p>
          <a:endParaRPr lang="ru-RU" dirty="0"/>
        </a:p>
      </dgm:t>
    </dgm:pt>
    <dgm:pt modelId="{69585F1B-C13A-4D7D-882A-557F05B24697}" type="parTrans" cxnId="{9012126B-66BC-4296-B469-F80BF8593C43}">
      <dgm:prSet/>
      <dgm:spPr/>
      <dgm:t>
        <a:bodyPr/>
        <a:lstStyle/>
        <a:p>
          <a:endParaRPr lang="ru-RU"/>
        </a:p>
      </dgm:t>
    </dgm:pt>
    <dgm:pt modelId="{8610748F-8331-45FB-87AB-F82F9FB8B12F}" type="sibTrans" cxnId="{9012126B-66BC-4296-B469-F80BF8593C43}">
      <dgm:prSet/>
      <dgm:spPr/>
      <dgm:t>
        <a:bodyPr/>
        <a:lstStyle/>
        <a:p>
          <a:endParaRPr lang="ru-RU"/>
        </a:p>
      </dgm:t>
    </dgm:pt>
    <dgm:pt modelId="{28B7F280-D98E-4D47-B6B4-A33FE6621EB1}">
      <dgm:prSet/>
      <dgm:spPr/>
      <dgm:t>
        <a:bodyPr/>
        <a:lstStyle/>
        <a:p>
          <a:r>
            <a:rPr lang="ru-RU" dirty="0"/>
            <a:t>Уровень потребления: от 100000 руб./мес.</a:t>
          </a:r>
        </a:p>
      </dgm:t>
    </dgm:pt>
    <dgm:pt modelId="{049BF14C-5AE6-4E4F-94A9-84EA92A6A278}" type="parTrans" cxnId="{538B8307-01C4-466B-A7CA-EF45A444D973}">
      <dgm:prSet/>
      <dgm:spPr/>
      <dgm:t>
        <a:bodyPr/>
        <a:lstStyle/>
        <a:p>
          <a:endParaRPr lang="ru-RU"/>
        </a:p>
      </dgm:t>
    </dgm:pt>
    <dgm:pt modelId="{1B54048C-9F56-442E-927C-C66F66472C45}" type="sibTrans" cxnId="{538B8307-01C4-466B-A7CA-EF45A444D973}">
      <dgm:prSet/>
      <dgm:spPr/>
      <dgm:t>
        <a:bodyPr/>
        <a:lstStyle/>
        <a:p>
          <a:endParaRPr lang="ru-RU"/>
        </a:p>
      </dgm:t>
    </dgm:pt>
    <dgm:pt modelId="{A2677265-CEB8-4AAF-9ADB-0B2AF150637F}" type="pres">
      <dgm:prSet presAssocID="{72BC1C34-6E05-4B29-8743-AB52BDB347E7}" presName="Name0" presStyleCnt="0">
        <dgm:presLayoutVars>
          <dgm:dir/>
          <dgm:animLvl val="lvl"/>
          <dgm:resizeHandles val="exact"/>
        </dgm:presLayoutVars>
      </dgm:prSet>
      <dgm:spPr/>
    </dgm:pt>
    <dgm:pt modelId="{DCE0A4A8-3F5D-4A6D-A639-93C9BA412D0E}" type="pres">
      <dgm:prSet presAssocID="{0D089725-A9FD-42BE-8D6B-352D5C8A2D99}" presName="composite" presStyleCnt="0"/>
      <dgm:spPr/>
    </dgm:pt>
    <dgm:pt modelId="{3F8F3564-7419-4EB2-A641-B23C2862EDFA}" type="pres">
      <dgm:prSet presAssocID="{0D089725-A9FD-42BE-8D6B-352D5C8A2D99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AC36F1F8-81B3-4B45-A3B1-77E20C7305D2}" type="pres">
      <dgm:prSet presAssocID="{0D089725-A9FD-42BE-8D6B-352D5C8A2D99}" presName="desTx" presStyleLbl="alignAccFollowNode1" presStyleIdx="0" presStyleCnt="4">
        <dgm:presLayoutVars>
          <dgm:bulletEnabled val="1"/>
        </dgm:presLayoutVars>
      </dgm:prSet>
      <dgm:spPr/>
    </dgm:pt>
    <dgm:pt modelId="{5D8725B5-BEA8-4511-BB2F-95635EE5974C}" type="pres">
      <dgm:prSet presAssocID="{38BCD670-4149-43CD-8779-BDF6D3A132B0}" presName="space" presStyleCnt="0"/>
      <dgm:spPr/>
    </dgm:pt>
    <dgm:pt modelId="{93EE9563-0FE0-4271-BA83-C25771F427AD}" type="pres">
      <dgm:prSet presAssocID="{FED9244D-12C3-439B-A1BB-C96597EBF511}" presName="composite" presStyleCnt="0"/>
      <dgm:spPr/>
    </dgm:pt>
    <dgm:pt modelId="{CDDBBEFC-55CA-4658-AB00-3D0F633FA892}" type="pres">
      <dgm:prSet presAssocID="{FED9244D-12C3-439B-A1BB-C96597EBF51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482DACE6-0E76-4154-B5D5-8E7F8113CA69}" type="pres">
      <dgm:prSet presAssocID="{FED9244D-12C3-439B-A1BB-C96597EBF511}" presName="desTx" presStyleLbl="alignAccFollowNode1" presStyleIdx="1" presStyleCnt="4">
        <dgm:presLayoutVars>
          <dgm:bulletEnabled val="1"/>
        </dgm:presLayoutVars>
      </dgm:prSet>
      <dgm:spPr/>
    </dgm:pt>
    <dgm:pt modelId="{D773B3AF-EFBA-47B0-BDF1-04DEDB20EF8B}" type="pres">
      <dgm:prSet presAssocID="{137557BC-D6FF-429E-AF8D-373836D0053C}" presName="space" presStyleCnt="0"/>
      <dgm:spPr/>
    </dgm:pt>
    <dgm:pt modelId="{1E34B6ED-C1C2-42DE-AA34-BDD1DCAD5504}" type="pres">
      <dgm:prSet presAssocID="{F11AB59A-BCBA-414F-8829-B01272142C42}" presName="composite" presStyleCnt="0"/>
      <dgm:spPr/>
    </dgm:pt>
    <dgm:pt modelId="{C8BC0A7F-3D9C-4DA3-B4AA-676322952DBF}" type="pres">
      <dgm:prSet presAssocID="{F11AB59A-BCBA-414F-8829-B01272142C42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4567BD32-A3D5-4A04-A645-65C414DA792E}" type="pres">
      <dgm:prSet presAssocID="{F11AB59A-BCBA-414F-8829-B01272142C42}" presName="desTx" presStyleLbl="alignAccFollowNode1" presStyleIdx="2" presStyleCnt="4">
        <dgm:presLayoutVars>
          <dgm:bulletEnabled val="1"/>
        </dgm:presLayoutVars>
      </dgm:prSet>
      <dgm:spPr/>
    </dgm:pt>
    <dgm:pt modelId="{EBA43E2B-6D0B-4B4B-99E3-BAD589DC89AE}" type="pres">
      <dgm:prSet presAssocID="{A2B48736-4D86-4998-8F6A-1DEA477E2C35}" presName="space" presStyleCnt="0"/>
      <dgm:spPr/>
    </dgm:pt>
    <dgm:pt modelId="{B7C023AD-92EC-4AC3-B22A-42C452911160}" type="pres">
      <dgm:prSet presAssocID="{70F435CF-AE44-4515-BF83-AFD9BB5DF3DF}" presName="composite" presStyleCnt="0"/>
      <dgm:spPr/>
    </dgm:pt>
    <dgm:pt modelId="{6F1FD097-103A-4926-9083-566263E403C0}" type="pres">
      <dgm:prSet presAssocID="{70F435CF-AE44-4515-BF83-AFD9BB5DF3D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5A898470-8513-49DC-A5CB-27E9D5F10C60}" type="pres">
      <dgm:prSet presAssocID="{70F435CF-AE44-4515-BF83-AFD9BB5DF3DF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9958FD01-7413-4BB3-BEA2-BE2A148933F1}" type="presOf" srcId="{945D1A9B-3EEA-43F4-A93B-1863158894D9}" destId="{4567BD32-A3D5-4A04-A645-65C414DA792E}" srcOrd="0" destOrd="1" presId="urn:microsoft.com/office/officeart/2005/8/layout/hList1"/>
    <dgm:cxn modelId="{538B8307-01C4-466B-A7CA-EF45A444D973}" srcId="{70F435CF-AE44-4515-BF83-AFD9BB5DF3DF}" destId="{28B7F280-D98E-4D47-B6B4-A33FE6621EB1}" srcOrd="1" destOrd="0" parTransId="{049BF14C-5AE6-4E4F-94A9-84EA92A6A278}" sibTransId="{1B54048C-9F56-442E-927C-C66F66472C45}"/>
    <dgm:cxn modelId="{3C570109-539D-4544-82B2-053305DAAD49}" srcId="{0D089725-A9FD-42BE-8D6B-352D5C8A2D99}" destId="{555F7B78-E42A-4E50-A120-CD8106B1F680}" srcOrd="0" destOrd="0" parTransId="{DBDC9CC0-4A03-4466-93A0-17C1D201E824}" sibTransId="{F95D269E-B9D3-4E0D-B073-8BDF01C2B371}"/>
    <dgm:cxn modelId="{EA68E02B-36E1-4D67-9CC6-C51299F59280}" srcId="{F11AB59A-BCBA-414F-8829-B01272142C42}" destId="{3EEF9254-7DAF-43CA-A1BE-3ED2238D6146}" srcOrd="0" destOrd="0" parTransId="{96D92199-73B9-4E59-A989-93D5E496CDF0}" sibTransId="{6DE1035F-AA28-4554-8226-EAA5F2001E08}"/>
    <dgm:cxn modelId="{105B6A37-5BEE-4919-A2E1-D7338BB6FA4D}" type="presOf" srcId="{3EEF9254-7DAF-43CA-A1BE-3ED2238D6146}" destId="{4567BD32-A3D5-4A04-A645-65C414DA792E}" srcOrd="0" destOrd="0" presId="urn:microsoft.com/office/officeart/2005/8/layout/hList1"/>
    <dgm:cxn modelId="{EBD39A3E-C7FB-42EC-92D5-1BF609920784}" srcId="{70F435CF-AE44-4515-BF83-AFD9BB5DF3DF}" destId="{A2C6DEBE-A6A7-4FCD-9F8A-0321728A6D00}" srcOrd="0" destOrd="0" parTransId="{4CD2A8A2-9897-4725-8ED4-091E241FE179}" sibTransId="{21499F8E-901F-4BFB-833F-E4E3126799CE}"/>
    <dgm:cxn modelId="{0A73F05E-061F-4943-91D5-4D7A5340095D}" srcId="{FED9244D-12C3-439B-A1BB-C96597EBF511}" destId="{AF7B30E4-FA95-4CE9-9B8F-57DA9CD8CB11}" srcOrd="0" destOrd="0" parTransId="{CD1E0AAA-889E-477D-B303-E8E0C7DA7348}" sibTransId="{6D8E06EC-1432-4A51-AE81-D247DE63E60C}"/>
    <dgm:cxn modelId="{9F920543-C510-4653-ACA6-28F2D0F94605}" srcId="{FED9244D-12C3-439B-A1BB-C96597EBF511}" destId="{AE260734-58A1-40EF-85A3-F76BF2E2EFDA}" srcOrd="1" destOrd="0" parTransId="{CB02CE4C-B5D9-430A-A9D0-A713ACB08583}" sibTransId="{61441067-754B-4CF2-A55E-C65E87829CDA}"/>
    <dgm:cxn modelId="{1FF5A06A-36B7-4A9E-9572-650E278E35B0}" type="presOf" srcId="{72BC1C34-6E05-4B29-8743-AB52BDB347E7}" destId="{A2677265-CEB8-4AAF-9ADB-0B2AF150637F}" srcOrd="0" destOrd="0" presId="urn:microsoft.com/office/officeart/2005/8/layout/hList1"/>
    <dgm:cxn modelId="{9012126B-66BC-4296-B469-F80BF8593C43}" srcId="{70F435CF-AE44-4515-BF83-AFD9BB5DF3DF}" destId="{BED9D2ED-52F5-4827-96D5-CBAAD559D8EE}" srcOrd="2" destOrd="0" parTransId="{69585F1B-C13A-4D7D-882A-557F05B24697}" sibTransId="{8610748F-8331-45FB-87AB-F82F9FB8B12F}"/>
    <dgm:cxn modelId="{620A3A4E-89F4-4A55-8348-527EED66DD35}" type="presOf" srcId="{AE260734-58A1-40EF-85A3-F76BF2E2EFDA}" destId="{482DACE6-0E76-4154-B5D5-8E7F8113CA69}" srcOrd="0" destOrd="1" presId="urn:microsoft.com/office/officeart/2005/8/layout/hList1"/>
    <dgm:cxn modelId="{4B71EB4E-E15B-4DB2-AA78-FEE3CCA47568}" srcId="{72BC1C34-6E05-4B29-8743-AB52BDB347E7}" destId="{FED9244D-12C3-439B-A1BB-C96597EBF511}" srcOrd="1" destOrd="0" parTransId="{094DDB5E-3A8E-4339-9001-530F375C5FCA}" sibTransId="{137557BC-D6FF-429E-AF8D-373836D0053C}"/>
    <dgm:cxn modelId="{6A8B2451-4278-4ACE-BBF2-40E3EDE407B3}" type="presOf" srcId="{69EB9FA8-0A30-48FD-9774-D422E95F3A8C}" destId="{AC36F1F8-81B3-4B45-A3B1-77E20C7305D2}" srcOrd="0" destOrd="1" presId="urn:microsoft.com/office/officeart/2005/8/layout/hList1"/>
    <dgm:cxn modelId="{D7109874-1B17-4D8A-8E4F-2EF1875C862C}" srcId="{72BC1C34-6E05-4B29-8743-AB52BDB347E7}" destId="{70F435CF-AE44-4515-BF83-AFD9BB5DF3DF}" srcOrd="3" destOrd="0" parTransId="{0F7CA051-C974-46D1-8F31-69615FA039CF}" sibTransId="{B440CD8C-0ACB-4859-90F8-9DAB663319C0}"/>
    <dgm:cxn modelId="{F54C347C-1B54-4726-AFDE-69D8655C7768}" srcId="{F11AB59A-BCBA-414F-8829-B01272142C42}" destId="{945D1A9B-3EEA-43F4-A93B-1863158894D9}" srcOrd="1" destOrd="0" parTransId="{269B87BD-DA63-47E7-9754-B6A63A97BE97}" sibTransId="{530B4138-2223-4EB3-844B-3813BDA3514D}"/>
    <dgm:cxn modelId="{3BB7307F-38D2-4351-B5B2-3E816D5D0F70}" type="presOf" srcId="{555F7B78-E42A-4E50-A120-CD8106B1F680}" destId="{AC36F1F8-81B3-4B45-A3B1-77E20C7305D2}" srcOrd="0" destOrd="0" presId="urn:microsoft.com/office/officeart/2005/8/layout/hList1"/>
    <dgm:cxn modelId="{9A67DB7F-AA4F-45FE-A709-8898C2CBF17D}" type="presOf" srcId="{FED9244D-12C3-439B-A1BB-C96597EBF511}" destId="{CDDBBEFC-55CA-4658-AB00-3D0F633FA892}" srcOrd="0" destOrd="0" presId="urn:microsoft.com/office/officeart/2005/8/layout/hList1"/>
    <dgm:cxn modelId="{47271387-DF56-4832-9759-D0F152BCA100}" type="presOf" srcId="{F11AB59A-BCBA-414F-8829-B01272142C42}" destId="{C8BC0A7F-3D9C-4DA3-B4AA-676322952DBF}" srcOrd="0" destOrd="0" presId="urn:microsoft.com/office/officeart/2005/8/layout/hList1"/>
    <dgm:cxn modelId="{F0E5468E-E6B7-43A6-A108-47DE432B20E3}" srcId="{72BC1C34-6E05-4B29-8743-AB52BDB347E7}" destId="{0D089725-A9FD-42BE-8D6B-352D5C8A2D99}" srcOrd="0" destOrd="0" parTransId="{24284BF5-D56A-4A1A-8C4B-2B393F957BC9}" sibTransId="{38BCD670-4149-43CD-8779-BDF6D3A132B0}"/>
    <dgm:cxn modelId="{35530E92-54D1-4391-ABA1-8A46E38A621B}" srcId="{0D089725-A9FD-42BE-8D6B-352D5C8A2D99}" destId="{69EB9FA8-0A30-48FD-9774-D422E95F3A8C}" srcOrd="1" destOrd="0" parTransId="{136414FF-D535-4E78-975E-5C36CDBD2F9B}" sibTransId="{90E46C36-33FD-4F7F-B182-9A2B6D8CEE10}"/>
    <dgm:cxn modelId="{DB77219C-8100-4101-AEFF-AFB41D5AED83}" srcId="{72BC1C34-6E05-4B29-8743-AB52BDB347E7}" destId="{F11AB59A-BCBA-414F-8829-B01272142C42}" srcOrd="2" destOrd="0" parTransId="{7BE8B994-125B-4C4E-82D6-D7F2AE42C9D6}" sibTransId="{A2B48736-4D86-4998-8F6A-1DEA477E2C35}"/>
    <dgm:cxn modelId="{07D947B4-6ACD-4B64-9B8B-C5DF1954ADD3}" type="presOf" srcId="{AF7B30E4-FA95-4CE9-9B8F-57DA9CD8CB11}" destId="{482DACE6-0E76-4154-B5D5-8E7F8113CA69}" srcOrd="0" destOrd="0" presId="urn:microsoft.com/office/officeart/2005/8/layout/hList1"/>
    <dgm:cxn modelId="{939AB6C0-15E0-4C93-A8F0-FAD1B526ABF2}" type="presOf" srcId="{0D089725-A9FD-42BE-8D6B-352D5C8A2D99}" destId="{3F8F3564-7419-4EB2-A641-B23C2862EDFA}" srcOrd="0" destOrd="0" presId="urn:microsoft.com/office/officeart/2005/8/layout/hList1"/>
    <dgm:cxn modelId="{71A855CB-1080-43DC-8A3D-B6FA80FB78A6}" type="presOf" srcId="{70F435CF-AE44-4515-BF83-AFD9BB5DF3DF}" destId="{6F1FD097-103A-4926-9083-566263E403C0}" srcOrd="0" destOrd="0" presId="urn:microsoft.com/office/officeart/2005/8/layout/hList1"/>
    <dgm:cxn modelId="{D99840D3-A7BC-46F6-960B-9274D37FDDCB}" type="presOf" srcId="{A2C6DEBE-A6A7-4FCD-9F8A-0321728A6D00}" destId="{5A898470-8513-49DC-A5CB-27E9D5F10C60}" srcOrd="0" destOrd="0" presId="urn:microsoft.com/office/officeart/2005/8/layout/hList1"/>
    <dgm:cxn modelId="{CECF39DA-25AE-4382-B768-431BCF5BFF98}" type="presOf" srcId="{28B7F280-D98E-4D47-B6B4-A33FE6621EB1}" destId="{5A898470-8513-49DC-A5CB-27E9D5F10C60}" srcOrd="0" destOrd="1" presId="urn:microsoft.com/office/officeart/2005/8/layout/hList1"/>
    <dgm:cxn modelId="{226538F9-4BA6-4D04-A550-EC049F2BC65E}" type="presOf" srcId="{BED9D2ED-52F5-4827-96D5-CBAAD559D8EE}" destId="{5A898470-8513-49DC-A5CB-27E9D5F10C60}" srcOrd="0" destOrd="2" presId="urn:microsoft.com/office/officeart/2005/8/layout/hList1"/>
    <dgm:cxn modelId="{DAFD4096-192C-4E71-B076-E2BF79F1A5FF}" type="presParOf" srcId="{A2677265-CEB8-4AAF-9ADB-0B2AF150637F}" destId="{DCE0A4A8-3F5D-4A6D-A639-93C9BA412D0E}" srcOrd="0" destOrd="0" presId="urn:microsoft.com/office/officeart/2005/8/layout/hList1"/>
    <dgm:cxn modelId="{448B9D91-2EE8-49B8-BE47-26C020726AB8}" type="presParOf" srcId="{DCE0A4A8-3F5D-4A6D-A639-93C9BA412D0E}" destId="{3F8F3564-7419-4EB2-A641-B23C2862EDFA}" srcOrd="0" destOrd="0" presId="urn:microsoft.com/office/officeart/2005/8/layout/hList1"/>
    <dgm:cxn modelId="{3DA007DF-BC36-4C55-866A-74514F011A45}" type="presParOf" srcId="{DCE0A4A8-3F5D-4A6D-A639-93C9BA412D0E}" destId="{AC36F1F8-81B3-4B45-A3B1-77E20C7305D2}" srcOrd="1" destOrd="0" presId="urn:microsoft.com/office/officeart/2005/8/layout/hList1"/>
    <dgm:cxn modelId="{0A5F4BA2-E600-4D64-BC08-21817E4EB354}" type="presParOf" srcId="{A2677265-CEB8-4AAF-9ADB-0B2AF150637F}" destId="{5D8725B5-BEA8-4511-BB2F-95635EE5974C}" srcOrd="1" destOrd="0" presId="urn:microsoft.com/office/officeart/2005/8/layout/hList1"/>
    <dgm:cxn modelId="{F32CA0DF-7D54-4926-92A7-6D895B57F666}" type="presParOf" srcId="{A2677265-CEB8-4AAF-9ADB-0B2AF150637F}" destId="{93EE9563-0FE0-4271-BA83-C25771F427AD}" srcOrd="2" destOrd="0" presId="urn:microsoft.com/office/officeart/2005/8/layout/hList1"/>
    <dgm:cxn modelId="{878FB8D7-36E2-4E57-B9A4-7FD49E727A9B}" type="presParOf" srcId="{93EE9563-0FE0-4271-BA83-C25771F427AD}" destId="{CDDBBEFC-55CA-4658-AB00-3D0F633FA892}" srcOrd="0" destOrd="0" presId="urn:microsoft.com/office/officeart/2005/8/layout/hList1"/>
    <dgm:cxn modelId="{D987E09E-1B01-4669-B893-21FB63B07840}" type="presParOf" srcId="{93EE9563-0FE0-4271-BA83-C25771F427AD}" destId="{482DACE6-0E76-4154-B5D5-8E7F8113CA69}" srcOrd="1" destOrd="0" presId="urn:microsoft.com/office/officeart/2005/8/layout/hList1"/>
    <dgm:cxn modelId="{FA8A3307-FE2D-459B-9D9D-2BEFB1DB44CE}" type="presParOf" srcId="{A2677265-CEB8-4AAF-9ADB-0B2AF150637F}" destId="{D773B3AF-EFBA-47B0-BDF1-04DEDB20EF8B}" srcOrd="3" destOrd="0" presId="urn:microsoft.com/office/officeart/2005/8/layout/hList1"/>
    <dgm:cxn modelId="{234D2252-0D49-4AA4-9337-AF4ADCED9A05}" type="presParOf" srcId="{A2677265-CEB8-4AAF-9ADB-0B2AF150637F}" destId="{1E34B6ED-C1C2-42DE-AA34-BDD1DCAD5504}" srcOrd="4" destOrd="0" presId="urn:microsoft.com/office/officeart/2005/8/layout/hList1"/>
    <dgm:cxn modelId="{720D8E30-29E0-4224-AD15-0ED2A0644153}" type="presParOf" srcId="{1E34B6ED-C1C2-42DE-AA34-BDD1DCAD5504}" destId="{C8BC0A7F-3D9C-4DA3-B4AA-676322952DBF}" srcOrd="0" destOrd="0" presId="urn:microsoft.com/office/officeart/2005/8/layout/hList1"/>
    <dgm:cxn modelId="{D99FC15D-7BA2-400D-A5C7-2AED1B96E8F3}" type="presParOf" srcId="{1E34B6ED-C1C2-42DE-AA34-BDD1DCAD5504}" destId="{4567BD32-A3D5-4A04-A645-65C414DA792E}" srcOrd="1" destOrd="0" presId="urn:microsoft.com/office/officeart/2005/8/layout/hList1"/>
    <dgm:cxn modelId="{D0B50E18-60CD-430B-9505-9BA698C4EC80}" type="presParOf" srcId="{A2677265-CEB8-4AAF-9ADB-0B2AF150637F}" destId="{EBA43E2B-6D0B-4B4B-99E3-BAD589DC89AE}" srcOrd="5" destOrd="0" presId="urn:microsoft.com/office/officeart/2005/8/layout/hList1"/>
    <dgm:cxn modelId="{22BD335E-3A09-4E24-9AE6-B3613C02EDDB}" type="presParOf" srcId="{A2677265-CEB8-4AAF-9ADB-0B2AF150637F}" destId="{B7C023AD-92EC-4AC3-B22A-42C452911160}" srcOrd="6" destOrd="0" presId="urn:microsoft.com/office/officeart/2005/8/layout/hList1"/>
    <dgm:cxn modelId="{E2EBE499-3C7D-4A71-8C7A-861884ED2601}" type="presParOf" srcId="{B7C023AD-92EC-4AC3-B22A-42C452911160}" destId="{6F1FD097-103A-4926-9083-566263E403C0}" srcOrd="0" destOrd="0" presId="urn:microsoft.com/office/officeart/2005/8/layout/hList1"/>
    <dgm:cxn modelId="{5216139A-FCBB-4753-B42F-FD7BB3260CCD}" type="presParOf" srcId="{B7C023AD-92EC-4AC3-B22A-42C452911160}" destId="{5A898470-8513-49DC-A5CB-27E9D5F10C6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F84609-0DB5-4F21-8E99-143DD66C9E73}" type="doc">
      <dgm:prSet loTypeId="urn:microsoft.com/office/officeart/2005/8/layout/process2" loCatId="process" qsTypeId="urn:microsoft.com/office/officeart/2005/8/quickstyle/simple5" qsCatId="simple" csTypeId="urn:microsoft.com/office/officeart/2005/8/colors/accent0_2" csCatId="mainScheme" phldr="1"/>
      <dgm:spPr/>
    </dgm:pt>
    <dgm:pt modelId="{75DAB05A-B805-4E6B-8A40-F631E67BA2E5}">
      <dgm:prSet phldrT="[Текст]"/>
      <dgm:spPr/>
      <dgm:t>
        <a:bodyPr/>
        <a:lstStyle/>
        <a:p>
          <a:r>
            <a:rPr lang="ru-RU" dirty="0"/>
            <a:t>Т</a:t>
          </a:r>
          <a:r>
            <a:rPr lang="en-US" dirty="0"/>
            <a:t>AM –</a:t>
          </a:r>
          <a:r>
            <a:rPr lang="ru-RU" dirty="0"/>
            <a:t> 208 млрд. руб.</a:t>
          </a:r>
        </a:p>
      </dgm:t>
    </dgm:pt>
    <dgm:pt modelId="{0E01A066-14A2-4527-A959-09DB655698D6}" type="parTrans" cxnId="{F3E5B96F-2B9A-4C7F-9FA0-F7EDE62D49CD}">
      <dgm:prSet/>
      <dgm:spPr/>
      <dgm:t>
        <a:bodyPr/>
        <a:lstStyle/>
        <a:p>
          <a:endParaRPr lang="ru-RU"/>
        </a:p>
      </dgm:t>
    </dgm:pt>
    <dgm:pt modelId="{78CECFB9-3C39-4403-A9A4-4EACC5CE93A8}" type="sibTrans" cxnId="{F3E5B96F-2B9A-4C7F-9FA0-F7EDE62D49CD}">
      <dgm:prSet/>
      <dgm:spPr/>
      <dgm:t>
        <a:bodyPr/>
        <a:lstStyle/>
        <a:p>
          <a:endParaRPr lang="ru-RU"/>
        </a:p>
      </dgm:t>
    </dgm:pt>
    <dgm:pt modelId="{A8B8EE48-F365-49BD-9B5D-44BC4FDBF91D}">
      <dgm:prSet phldrT="[Текст]"/>
      <dgm:spPr/>
      <dgm:t>
        <a:bodyPr/>
        <a:lstStyle/>
        <a:p>
          <a:r>
            <a:rPr lang="en-US" dirty="0"/>
            <a:t>SAM</a:t>
          </a:r>
          <a:r>
            <a:rPr lang="ru-RU" dirty="0"/>
            <a:t> – 14,9 </a:t>
          </a:r>
          <a:r>
            <a:rPr lang="ru-RU" dirty="0" err="1"/>
            <a:t>мрд</a:t>
          </a:r>
          <a:r>
            <a:rPr lang="ru-RU" dirty="0"/>
            <a:t>. руб.</a:t>
          </a:r>
        </a:p>
      </dgm:t>
    </dgm:pt>
    <dgm:pt modelId="{5DC1F275-B5D2-4492-A34B-99E3366AB771}" type="parTrans" cxnId="{37954838-51F1-4DEB-9B81-0DD3C28D82CE}">
      <dgm:prSet/>
      <dgm:spPr/>
      <dgm:t>
        <a:bodyPr/>
        <a:lstStyle/>
        <a:p>
          <a:endParaRPr lang="ru-RU"/>
        </a:p>
      </dgm:t>
    </dgm:pt>
    <dgm:pt modelId="{BD87DF64-D2BA-426E-A59B-32AA6677C0E6}" type="sibTrans" cxnId="{37954838-51F1-4DEB-9B81-0DD3C28D82CE}">
      <dgm:prSet/>
      <dgm:spPr/>
      <dgm:t>
        <a:bodyPr/>
        <a:lstStyle/>
        <a:p>
          <a:endParaRPr lang="ru-RU"/>
        </a:p>
      </dgm:t>
    </dgm:pt>
    <dgm:pt modelId="{FA285741-5774-42CA-ADDB-733CB2EFE9D9}">
      <dgm:prSet phldrT="[Текст]"/>
      <dgm:spPr/>
      <dgm:t>
        <a:bodyPr/>
        <a:lstStyle/>
        <a:p>
          <a:r>
            <a:rPr lang="en-US" dirty="0"/>
            <a:t>SOM</a:t>
          </a:r>
          <a:r>
            <a:rPr lang="ru-RU" dirty="0"/>
            <a:t> – 15 млн. руб.</a:t>
          </a:r>
        </a:p>
      </dgm:t>
    </dgm:pt>
    <dgm:pt modelId="{5613F067-5BB7-4E4B-94C3-0E2B6657C82C}" type="parTrans" cxnId="{D2331200-D71F-457A-B881-B60F5794CA46}">
      <dgm:prSet/>
      <dgm:spPr/>
      <dgm:t>
        <a:bodyPr/>
        <a:lstStyle/>
        <a:p>
          <a:endParaRPr lang="ru-RU"/>
        </a:p>
      </dgm:t>
    </dgm:pt>
    <dgm:pt modelId="{AA127902-8A79-4999-9050-C5A90CAF30F2}" type="sibTrans" cxnId="{D2331200-D71F-457A-B881-B60F5794CA46}">
      <dgm:prSet/>
      <dgm:spPr/>
      <dgm:t>
        <a:bodyPr/>
        <a:lstStyle/>
        <a:p>
          <a:endParaRPr lang="ru-RU"/>
        </a:p>
      </dgm:t>
    </dgm:pt>
    <dgm:pt modelId="{728F11B1-8463-49F7-962F-1783F09802CF}" type="pres">
      <dgm:prSet presAssocID="{A5F84609-0DB5-4F21-8E99-143DD66C9E73}" presName="linearFlow" presStyleCnt="0">
        <dgm:presLayoutVars>
          <dgm:resizeHandles val="exact"/>
        </dgm:presLayoutVars>
      </dgm:prSet>
      <dgm:spPr/>
    </dgm:pt>
    <dgm:pt modelId="{00D8C984-99E4-4255-AD6E-CF0E2D9847E9}" type="pres">
      <dgm:prSet presAssocID="{75DAB05A-B805-4E6B-8A40-F631E67BA2E5}" presName="node" presStyleLbl="node1" presStyleIdx="0" presStyleCnt="3">
        <dgm:presLayoutVars>
          <dgm:bulletEnabled val="1"/>
        </dgm:presLayoutVars>
      </dgm:prSet>
      <dgm:spPr/>
    </dgm:pt>
    <dgm:pt modelId="{2EC4D47E-3682-4261-ADD4-65F34F99F6B5}" type="pres">
      <dgm:prSet presAssocID="{78CECFB9-3C39-4403-A9A4-4EACC5CE93A8}" presName="sibTrans" presStyleLbl="sibTrans2D1" presStyleIdx="0" presStyleCnt="2"/>
      <dgm:spPr/>
    </dgm:pt>
    <dgm:pt modelId="{7EEC4D09-3469-42E3-A520-93F988773739}" type="pres">
      <dgm:prSet presAssocID="{78CECFB9-3C39-4403-A9A4-4EACC5CE93A8}" presName="connectorText" presStyleLbl="sibTrans2D1" presStyleIdx="0" presStyleCnt="2"/>
      <dgm:spPr/>
    </dgm:pt>
    <dgm:pt modelId="{50C9A12D-0ECC-4793-80CC-C121034E583C}" type="pres">
      <dgm:prSet presAssocID="{A8B8EE48-F365-49BD-9B5D-44BC4FDBF91D}" presName="node" presStyleLbl="node1" presStyleIdx="1" presStyleCnt="3">
        <dgm:presLayoutVars>
          <dgm:bulletEnabled val="1"/>
        </dgm:presLayoutVars>
      </dgm:prSet>
      <dgm:spPr/>
    </dgm:pt>
    <dgm:pt modelId="{F552AA48-63BE-4577-9AD4-975C53FD6D4E}" type="pres">
      <dgm:prSet presAssocID="{BD87DF64-D2BA-426E-A59B-32AA6677C0E6}" presName="sibTrans" presStyleLbl="sibTrans2D1" presStyleIdx="1" presStyleCnt="2"/>
      <dgm:spPr/>
    </dgm:pt>
    <dgm:pt modelId="{A3726CE7-5563-4FB0-B63E-2D483D483E02}" type="pres">
      <dgm:prSet presAssocID="{BD87DF64-D2BA-426E-A59B-32AA6677C0E6}" presName="connectorText" presStyleLbl="sibTrans2D1" presStyleIdx="1" presStyleCnt="2"/>
      <dgm:spPr/>
    </dgm:pt>
    <dgm:pt modelId="{BD57F27C-37C8-4622-ABF5-B078BED5E261}" type="pres">
      <dgm:prSet presAssocID="{FA285741-5774-42CA-ADDB-733CB2EFE9D9}" presName="node" presStyleLbl="node1" presStyleIdx="2" presStyleCnt="3">
        <dgm:presLayoutVars>
          <dgm:bulletEnabled val="1"/>
        </dgm:presLayoutVars>
      </dgm:prSet>
      <dgm:spPr/>
    </dgm:pt>
  </dgm:ptLst>
  <dgm:cxnLst>
    <dgm:cxn modelId="{D2331200-D71F-457A-B881-B60F5794CA46}" srcId="{A5F84609-0DB5-4F21-8E99-143DD66C9E73}" destId="{FA285741-5774-42CA-ADDB-733CB2EFE9D9}" srcOrd="2" destOrd="0" parTransId="{5613F067-5BB7-4E4B-94C3-0E2B6657C82C}" sibTransId="{AA127902-8A79-4999-9050-C5A90CAF30F2}"/>
    <dgm:cxn modelId="{512CF11C-9001-4EC7-BB29-77C402F27962}" type="presOf" srcId="{75DAB05A-B805-4E6B-8A40-F631E67BA2E5}" destId="{00D8C984-99E4-4255-AD6E-CF0E2D9847E9}" srcOrd="0" destOrd="0" presId="urn:microsoft.com/office/officeart/2005/8/layout/process2"/>
    <dgm:cxn modelId="{23548930-FE7F-4B4B-B0E3-4945294DCBC0}" type="presOf" srcId="{78CECFB9-3C39-4403-A9A4-4EACC5CE93A8}" destId="{7EEC4D09-3469-42E3-A520-93F988773739}" srcOrd="1" destOrd="0" presId="urn:microsoft.com/office/officeart/2005/8/layout/process2"/>
    <dgm:cxn modelId="{37954838-51F1-4DEB-9B81-0DD3C28D82CE}" srcId="{A5F84609-0DB5-4F21-8E99-143DD66C9E73}" destId="{A8B8EE48-F365-49BD-9B5D-44BC4FDBF91D}" srcOrd="1" destOrd="0" parTransId="{5DC1F275-B5D2-4492-A34B-99E3366AB771}" sibTransId="{BD87DF64-D2BA-426E-A59B-32AA6677C0E6}"/>
    <dgm:cxn modelId="{F441C13D-F380-42EE-AADF-EACEC1D26DAC}" type="presOf" srcId="{A5F84609-0DB5-4F21-8E99-143DD66C9E73}" destId="{728F11B1-8463-49F7-962F-1783F09802CF}" srcOrd="0" destOrd="0" presId="urn:microsoft.com/office/officeart/2005/8/layout/process2"/>
    <dgm:cxn modelId="{F3E5B96F-2B9A-4C7F-9FA0-F7EDE62D49CD}" srcId="{A5F84609-0DB5-4F21-8E99-143DD66C9E73}" destId="{75DAB05A-B805-4E6B-8A40-F631E67BA2E5}" srcOrd="0" destOrd="0" parTransId="{0E01A066-14A2-4527-A959-09DB655698D6}" sibTransId="{78CECFB9-3C39-4403-A9A4-4EACC5CE93A8}"/>
    <dgm:cxn modelId="{AF346783-AB80-4652-8104-01D552D9F6DA}" type="presOf" srcId="{BD87DF64-D2BA-426E-A59B-32AA6677C0E6}" destId="{A3726CE7-5563-4FB0-B63E-2D483D483E02}" srcOrd="1" destOrd="0" presId="urn:microsoft.com/office/officeart/2005/8/layout/process2"/>
    <dgm:cxn modelId="{055E488E-6D12-4C28-9D26-EB5C87E019E1}" type="presOf" srcId="{BD87DF64-D2BA-426E-A59B-32AA6677C0E6}" destId="{F552AA48-63BE-4577-9AD4-975C53FD6D4E}" srcOrd="0" destOrd="0" presId="urn:microsoft.com/office/officeart/2005/8/layout/process2"/>
    <dgm:cxn modelId="{D6FEC6DA-44FB-41C3-AAF5-C4CB2748EEC3}" type="presOf" srcId="{78CECFB9-3C39-4403-A9A4-4EACC5CE93A8}" destId="{2EC4D47E-3682-4261-ADD4-65F34F99F6B5}" srcOrd="0" destOrd="0" presId="urn:microsoft.com/office/officeart/2005/8/layout/process2"/>
    <dgm:cxn modelId="{8AA513DC-2616-471B-900E-ED24C03FDBC7}" type="presOf" srcId="{A8B8EE48-F365-49BD-9B5D-44BC4FDBF91D}" destId="{50C9A12D-0ECC-4793-80CC-C121034E583C}" srcOrd="0" destOrd="0" presId="urn:microsoft.com/office/officeart/2005/8/layout/process2"/>
    <dgm:cxn modelId="{AB91BCDF-4684-41E5-BEEC-41B3D36497F1}" type="presOf" srcId="{FA285741-5774-42CA-ADDB-733CB2EFE9D9}" destId="{BD57F27C-37C8-4622-ABF5-B078BED5E261}" srcOrd="0" destOrd="0" presId="urn:microsoft.com/office/officeart/2005/8/layout/process2"/>
    <dgm:cxn modelId="{B00779A2-F8C1-4106-B261-80368FFD638D}" type="presParOf" srcId="{728F11B1-8463-49F7-962F-1783F09802CF}" destId="{00D8C984-99E4-4255-AD6E-CF0E2D9847E9}" srcOrd="0" destOrd="0" presId="urn:microsoft.com/office/officeart/2005/8/layout/process2"/>
    <dgm:cxn modelId="{A38A05BB-9F03-40D1-9BA4-E603C287F04C}" type="presParOf" srcId="{728F11B1-8463-49F7-962F-1783F09802CF}" destId="{2EC4D47E-3682-4261-ADD4-65F34F99F6B5}" srcOrd="1" destOrd="0" presId="urn:microsoft.com/office/officeart/2005/8/layout/process2"/>
    <dgm:cxn modelId="{474D3517-2907-4CEB-BB86-FBBA742C58CD}" type="presParOf" srcId="{2EC4D47E-3682-4261-ADD4-65F34F99F6B5}" destId="{7EEC4D09-3469-42E3-A520-93F988773739}" srcOrd="0" destOrd="0" presId="urn:microsoft.com/office/officeart/2005/8/layout/process2"/>
    <dgm:cxn modelId="{F6795418-A68C-4817-A64D-2946DFC0E2CF}" type="presParOf" srcId="{728F11B1-8463-49F7-962F-1783F09802CF}" destId="{50C9A12D-0ECC-4793-80CC-C121034E583C}" srcOrd="2" destOrd="0" presId="urn:microsoft.com/office/officeart/2005/8/layout/process2"/>
    <dgm:cxn modelId="{1D8333D1-8D99-4838-BDF2-848F5DE02C5D}" type="presParOf" srcId="{728F11B1-8463-49F7-962F-1783F09802CF}" destId="{F552AA48-63BE-4577-9AD4-975C53FD6D4E}" srcOrd="3" destOrd="0" presId="urn:microsoft.com/office/officeart/2005/8/layout/process2"/>
    <dgm:cxn modelId="{A9D7A8CC-733A-4543-8FDD-3F690E83E00C}" type="presParOf" srcId="{F552AA48-63BE-4577-9AD4-975C53FD6D4E}" destId="{A3726CE7-5563-4FB0-B63E-2D483D483E02}" srcOrd="0" destOrd="0" presId="urn:microsoft.com/office/officeart/2005/8/layout/process2"/>
    <dgm:cxn modelId="{DE7EBCCF-3736-42BB-912A-AA396A637D2B}" type="presParOf" srcId="{728F11B1-8463-49F7-962F-1783F09802CF}" destId="{BD57F27C-37C8-4622-ABF5-B078BED5E261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8F3564-7419-4EB2-A641-B23C2862EDFA}">
      <dsp:nvSpPr>
        <dsp:cNvPr id="0" name=""/>
        <dsp:cNvSpPr/>
      </dsp:nvSpPr>
      <dsp:spPr>
        <a:xfrm>
          <a:off x="4009" y="1618541"/>
          <a:ext cx="2410714" cy="90228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Школьники( уроки НВП); курсанты кадетских корпусов, военных училищ и учебных центров</a:t>
          </a:r>
        </a:p>
      </dsp:txBody>
      <dsp:txXfrm>
        <a:off x="4009" y="1618541"/>
        <a:ext cx="2410714" cy="902282"/>
      </dsp:txXfrm>
    </dsp:sp>
    <dsp:sp modelId="{AC36F1F8-81B3-4B45-A3B1-77E20C7305D2}">
      <dsp:nvSpPr>
        <dsp:cNvPr id="0" name=""/>
        <dsp:cNvSpPr/>
      </dsp:nvSpPr>
      <dsp:spPr>
        <a:xfrm>
          <a:off x="4009" y="2520824"/>
          <a:ext cx="2410714" cy="25835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Возраст: 13-21 лет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Уровень потребления: от 2000 до 25 000 руб./мес.</a:t>
          </a:r>
        </a:p>
      </dsp:txBody>
      <dsp:txXfrm>
        <a:off x="4009" y="2520824"/>
        <a:ext cx="2410714" cy="2583559"/>
      </dsp:txXfrm>
    </dsp:sp>
    <dsp:sp modelId="{CDDBBEFC-55CA-4658-AB00-3D0F633FA892}">
      <dsp:nvSpPr>
        <dsp:cNvPr id="0" name=""/>
        <dsp:cNvSpPr/>
      </dsp:nvSpPr>
      <dsp:spPr>
        <a:xfrm>
          <a:off x="2752224" y="1618541"/>
          <a:ext cx="2410714" cy="90228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 err="1"/>
            <a:t>Страйкболисты</a:t>
          </a:r>
          <a:endParaRPr lang="ru-RU" sz="2200" kern="1200" dirty="0"/>
        </a:p>
      </dsp:txBody>
      <dsp:txXfrm>
        <a:off x="2752224" y="1618541"/>
        <a:ext cx="2410714" cy="902282"/>
      </dsp:txXfrm>
    </dsp:sp>
    <dsp:sp modelId="{482DACE6-0E76-4154-B5D5-8E7F8113CA69}">
      <dsp:nvSpPr>
        <dsp:cNvPr id="0" name=""/>
        <dsp:cNvSpPr/>
      </dsp:nvSpPr>
      <dsp:spPr>
        <a:xfrm>
          <a:off x="2752224" y="2520824"/>
          <a:ext cx="2410714" cy="25835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Возраст: 18-30 лет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Уровень потребления 45000 руб./мес.</a:t>
          </a:r>
        </a:p>
      </dsp:txBody>
      <dsp:txXfrm>
        <a:off x="2752224" y="2520824"/>
        <a:ext cx="2410714" cy="2583559"/>
      </dsp:txXfrm>
    </dsp:sp>
    <dsp:sp modelId="{C8BC0A7F-3D9C-4DA3-B4AA-676322952DBF}">
      <dsp:nvSpPr>
        <dsp:cNvPr id="0" name=""/>
        <dsp:cNvSpPr/>
      </dsp:nvSpPr>
      <dsp:spPr>
        <a:xfrm>
          <a:off x="5500439" y="1618541"/>
          <a:ext cx="2410714" cy="90228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Военнослужащие</a:t>
          </a:r>
        </a:p>
      </dsp:txBody>
      <dsp:txXfrm>
        <a:off x="5500439" y="1618541"/>
        <a:ext cx="2410714" cy="902282"/>
      </dsp:txXfrm>
    </dsp:sp>
    <dsp:sp modelId="{4567BD32-A3D5-4A04-A645-65C414DA792E}">
      <dsp:nvSpPr>
        <dsp:cNvPr id="0" name=""/>
        <dsp:cNvSpPr/>
      </dsp:nvSpPr>
      <dsp:spPr>
        <a:xfrm>
          <a:off x="5500439" y="2520824"/>
          <a:ext cx="2410714" cy="25835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Возраст:  21-35 лет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Уровень потребления: 204000 руб./мес.</a:t>
          </a:r>
        </a:p>
      </dsp:txBody>
      <dsp:txXfrm>
        <a:off x="5500439" y="2520824"/>
        <a:ext cx="2410714" cy="2583559"/>
      </dsp:txXfrm>
    </dsp:sp>
    <dsp:sp modelId="{6F1FD097-103A-4926-9083-566263E403C0}">
      <dsp:nvSpPr>
        <dsp:cNvPr id="0" name=""/>
        <dsp:cNvSpPr/>
      </dsp:nvSpPr>
      <dsp:spPr>
        <a:xfrm>
          <a:off x="8248653" y="1618541"/>
          <a:ext cx="2410714" cy="90228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Охотники и спортсмены</a:t>
          </a:r>
        </a:p>
      </dsp:txBody>
      <dsp:txXfrm>
        <a:off x="8248653" y="1618541"/>
        <a:ext cx="2410714" cy="902282"/>
      </dsp:txXfrm>
    </dsp:sp>
    <dsp:sp modelId="{5A898470-8513-49DC-A5CB-27E9D5F10C60}">
      <dsp:nvSpPr>
        <dsp:cNvPr id="0" name=""/>
        <dsp:cNvSpPr/>
      </dsp:nvSpPr>
      <dsp:spPr>
        <a:xfrm>
          <a:off x="8248653" y="2520824"/>
          <a:ext cx="2410714" cy="25835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Возраст: 35- 60 лет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Уровень потребления: от 100000 руб./мес.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200" kern="1200" dirty="0"/>
        </a:p>
      </dsp:txBody>
      <dsp:txXfrm>
        <a:off x="8248653" y="2520824"/>
        <a:ext cx="2410714" cy="25835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D8C984-99E4-4255-AD6E-CF0E2D9847E9}">
      <dsp:nvSpPr>
        <dsp:cNvPr id="0" name=""/>
        <dsp:cNvSpPr/>
      </dsp:nvSpPr>
      <dsp:spPr>
        <a:xfrm>
          <a:off x="1413824" y="0"/>
          <a:ext cx="2234906" cy="12416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Т</a:t>
          </a:r>
          <a:r>
            <a:rPr lang="en-US" sz="3200" kern="1200" dirty="0"/>
            <a:t>AM –</a:t>
          </a:r>
          <a:r>
            <a:rPr lang="ru-RU" sz="3200" kern="1200" dirty="0"/>
            <a:t> 208 млрд. руб.</a:t>
          </a:r>
        </a:p>
      </dsp:txBody>
      <dsp:txXfrm>
        <a:off x="1450190" y="36366"/>
        <a:ext cx="2162174" cy="1168882"/>
      </dsp:txXfrm>
    </dsp:sp>
    <dsp:sp modelId="{2EC4D47E-3682-4261-ADD4-65F34F99F6B5}">
      <dsp:nvSpPr>
        <dsp:cNvPr id="0" name=""/>
        <dsp:cNvSpPr/>
      </dsp:nvSpPr>
      <dsp:spPr>
        <a:xfrm rot="5400000">
          <a:off x="2298475" y="1272654"/>
          <a:ext cx="465605" cy="5587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 rot="-5400000">
        <a:off x="2363660" y="1319215"/>
        <a:ext cx="335236" cy="325924"/>
      </dsp:txXfrm>
    </dsp:sp>
    <dsp:sp modelId="{50C9A12D-0ECC-4793-80CC-C121034E583C}">
      <dsp:nvSpPr>
        <dsp:cNvPr id="0" name=""/>
        <dsp:cNvSpPr/>
      </dsp:nvSpPr>
      <dsp:spPr>
        <a:xfrm>
          <a:off x="1413824" y="1862421"/>
          <a:ext cx="2234906" cy="12416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SAM</a:t>
          </a:r>
          <a:r>
            <a:rPr lang="ru-RU" sz="3200" kern="1200" dirty="0"/>
            <a:t> – 14,9 </a:t>
          </a:r>
          <a:r>
            <a:rPr lang="ru-RU" sz="3200" kern="1200" dirty="0" err="1"/>
            <a:t>мрд</a:t>
          </a:r>
          <a:r>
            <a:rPr lang="ru-RU" sz="3200" kern="1200" dirty="0"/>
            <a:t>. руб.</a:t>
          </a:r>
        </a:p>
      </dsp:txBody>
      <dsp:txXfrm>
        <a:off x="1450190" y="1898787"/>
        <a:ext cx="2162174" cy="1168882"/>
      </dsp:txXfrm>
    </dsp:sp>
    <dsp:sp modelId="{F552AA48-63BE-4577-9AD4-975C53FD6D4E}">
      <dsp:nvSpPr>
        <dsp:cNvPr id="0" name=""/>
        <dsp:cNvSpPr/>
      </dsp:nvSpPr>
      <dsp:spPr>
        <a:xfrm rot="5400000">
          <a:off x="2298475" y="3135076"/>
          <a:ext cx="465605" cy="5587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 rot="-5400000">
        <a:off x="2363660" y="3181637"/>
        <a:ext cx="335236" cy="325924"/>
      </dsp:txXfrm>
    </dsp:sp>
    <dsp:sp modelId="{BD57F27C-37C8-4622-ABF5-B078BED5E261}">
      <dsp:nvSpPr>
        <dsp:cNvPr id="0" name=""/>
        <dsp:cNvSpPr/>
      </dsp:nvSpPr>
      <dsp:spPr>
        <a:xfrm>
          <a:off x="1413824" y="3724843"/>
          <a:ext cx="2234906" cy="12416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SOM</a:t>
          </a:r>
          <a:r>
            <a:rPr lang="ru-RU" sz="3200" kern="1200" dirty="0"/>
            <a:t> – 15 млн. руб.</a:t>
          </a:r>
        </a:p>
      </dsp:txBody>
      <dsp:txXfrm>
        <a:off x="1450190" y="3761209"/>
        <a:ext cx="2162174" cy="11688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C43B-CEFC-467B-B611-5FAE9B401CD6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6D5E-2775-4CF9-B728-0E6DC37E3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7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BE2-3109-4919-A2EC-E89A08753112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7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0590-0616-4BE5-AE21-DB696A11C413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6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7267-F7E7-4732-B3A2-7D39DD18150F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78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E8C5-DC90-4E2E-B4B0-A683922D4F4D}" type="datetime1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7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7EBA-672D-4B8C-9A05-A00CBCAB39B6}" type="datetime1">
              <a:rPr lang="ru-RU" smtClean="0"/>
              <a:t>18.11.2023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00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AE12-872E-49DA-AE8B-956B5D6AA7A3}" type="datetime1">
              <a:rPr lang="ru-RU" smtClean="0"/>
              <a:t>18.11.2023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31F3-6866-4D07-8FC4-44CF19F3928B}" type="datetime1">
              <a:rPr lang="ru-RU" smtClean="0"/>
              <a:t>18.11.2023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30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A003-3768-48F7-9A32-6B3375907C1F}" type="datetime1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0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E177-82CF-4B4A-9A07-CA1A27210F69}" type="datetime1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9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84C7D-9096-48CD-8D57-70D53E7F07B6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5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221D-5CA5-4993-A28C-9870481ECC03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7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D549-186E-404F-BE1A-775639DB5BA3}" type="datetime1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3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diagramDrawing" Target="../diagrams/drawing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2.xml"/><Relationship Id="rId5" Type="http://schemas.openxmlformats.org/officeDocument/2006/relationships/image" Target="../media/image4.pn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6.png"/><Relationship Id="rId5" Type="http://schemas.openxmlformats.org/officeDocument/2006/relationships/image" Target="../media/image4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4.png"/><Relationship Id="rId7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26.png"/><Relationship Id="rId10" Type="http://schemas.openxmlformats.org/officeDocument/2006/relationships/image" Target="../media/image5.png"/><Relationship Id="rId4" Type="http://schemas.openxmlformats.org/officeDocument/2006/relationships/image" Target="../media/image25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Прямая соединительная линия 39"/>
          <p:cNvCxnSpPr>
            <a:cxnSpLocks/>
          </p:cNvCxnSpPr>
          <p:nvPr/>
        </p:nvCxnSpPr>
        <p:spPr>
          <a:xfrm>
            <a:off x="5230536" y="3242893"/>
            <a:ext cx="0" cy="1902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64FCF2-1A7A-C4DB-C4C4-37C405B27F67}"/>
              </a:ext>
            </a:extLst>
          </p:cNvPr>
          <p:cNvSpPr/>
          <p:nvPr/>
        </p:nvSpPr>
        <p:spPr>
          <a:xfrm>
            <a:off x="179846" y="3070826"/>
            <a:ext cx="47350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Явленский Никита Сергеевич</a:t>
            </a:r>
          </a:p>
          <a:p>
            <a:pPr algn="ctr"/>
            <a:endParaRPr lang="ru-RU" altLang="ru-RU" sz="1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altLang="ru-RU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Лидер команды</a:t>
            </a:r>
          </a:p>
          <a:p>
            <a:pPr algn="ctr"/>
            <a:endParaRPr lang="ru-RU" altLang="ru-RU" sz="1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US" altLang="ru-RU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vk.com/</a:t>
            </a:r>
            <a:r>
              <a:rPr lang="en-US" altLang="ru-RU" sz="1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etspiritus_sancti</a:t>
            </a:r>
            <a:endParaRPr lang="en-US" altLang="ru-RU" sz="1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25" name="Прямоугольник 3">
            <a:extLst>
              <a:ext uri="{FF2B5EF4-FFF2-40B4-BE49-F238E27FC236}">
                <a16:creationId xmlns:a16="http://schemas.microsoft.com/office/drawing/2014/main" id="{EF9BCB2A-816C-001E-F8FE-67CEB6326FC1}"/>
              </a:ext>
            </a:extLst>
          </p:cNvPr>
          <p:cNvSpPr/>
          <p:nvPr/>
        </p:nvSpPr>
        <p:spPr>
          <a:xfrm>
            <a:off x="3419372" y="6399688"/>
            <a:ext cx="5353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24 октября 202</a:t>
            </a:r>
            <a:r>
              <a:rPr lang="en-US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г.</a:t>
            </a:r>
            <a:endParaRPr lang="ru-RU" sz="1400" b="0" dirty="0">
              <a:solidFill>
                <a:srgbClr val="000000"/>
              </a:solidFill>
              <a:effectLst/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5982C5-22F3-DEE4-49F7-731B8EA1B1A9}"/>
              </a:ext>
            </a:extLst>
          </p:cNvPr>
          <p:cNvSpPr txBox="1"/>
          <p:nvPr/>
        </p:nvSpPr>
        <p:spPr>
          <a:xfrm>
            <a:off x="5483328" y="3239795"/>
            <a:ext cx="55402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Разработка мобильного приложения с целью обучения навыкам обращения с различными видами оружия</a:t>
            </a:r>
            <a:endParaRPr lang="en-US" sz="24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2420D-667C-73EA-C356-F2E68569F96D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7C5DBE8-D450-7551-4009-F0547DE45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606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5104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Целевая аудитория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BDCA8223-7E69-973F-636E-8BF545E6BF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8123597"/>
              </p:ext>
            </p:extLst>
          </p:nvPr>
        </p:nvGraphicFramePr>
        <p:xfrm>
          <a:off x="1402974" y="422210"/>
          <a:ext cx="10663378" cy="6722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08477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2052383" y="662064"/>
            <a:ext cx="5008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Решаемая проблема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970034" y="2019405"/>
            <a:ext cx="4125966" cy="25545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Lato"/>
                <a:ea typeface="Lato"/>
                <a:cs typeface="Lato"/>
              </a:rPr>
              <a:t>В современных условиях ведения вооруженных конфликтов индивидуальная подготовка стала для человека гарантом его жизни, на фоне этого все большее количество граждан хотят приобщиться к оружейной культуре однако своевременный доступ к ней осложняется либо в силу естественных причин, либо в силу человеческого фактора.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73B163D-6472-05A6-F5F0-A938ED1A4F3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8287" r="7213"/>
          <a:stretch/>
        </p:blipFill>
        <p:spPr>
          <a:xfrm>
            <a:off x="7061336" y="753699"/>
            <a:ext cx="4623842" cy="46548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48852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3510008" y="269470"/>
            <a:ext cx="6423083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/>
                <a:ea typeface="Lato"/>
                <a:cs typeface="Lato"/>
              </a:rPr>
              <a:t>Результаты проблемного интервью</a:t>
            </a:r>
            <a:endParaRPr lang="ru-RU" sz="28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553130" y="1075279"/>
            <a:ext cx="10121371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AutoNum type="arabicPeriod"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Lato"/>
                <a:ea typeface="Lato"/>
                <a:cs typeface="Lato"/>
              </a:rPr>
              <a:t>Методические материалы имеются либо в формате плакатов в учебных классах, либо зачитываются лекции под запись. Бумажные конспекты в условиях БД быстро изнашиваются или отсутствуют в силу человеческого фактора.</a:t>
            </a:r>
          </a:p>
          <a:p>
            <a:pPr marL="342900" indent="-342900">
              <a:buAutoNum type="arabicPeriod"/>
            </a:pPr>
            <a:endParaRPr lang="ru-RU" sz="1400" b="1" dirty="0">
              <a:solidFill>
                <a:schemeClr val="accent1">
                  <a:lumMod val="50000"/>
                </a:schemeClr>
              </a:solidFill>
              <a:latin typeface="Lato"/>
              <a:ea typeface="Lato"/>
              <a:cs typeface="Lato"/>
            </a:endParaRPr>
          </a:p>
          <a:p>
            <a:pPr marL="342900" indent="-342900">
              <a:buAutoNum type="arabicPeriod"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Lato"/>
                <a:ea typeface="Lato"/>
                <a:cs typeface="Lato"/>
              </a:rPr>
              <a:t>Командиры тактических звеньев обладают высокой квалификацией, но в силу большого числа обязанностей могут не в полной мере донести информацию до каждого отдельного бойца в индивидуальном порядке.</a:t>
            </a:r>
            <a:br>
              <a:rPr lang="ru-RU" sz="1400" b="1" dirty="0">
                <a:latin typeface="Lato"/>
                <a:ea typeface="Lato"/>
                <a:cs typeface="Lato"/>
              </a:rPr>
            </a:br>
            <a:endParaRPr lang="ru-RU" sz="1400" b="1" dirty="0">
              <a:solidFill>
                <a:schemeClr val="accent1">
                  <a:lumMod val="50000"/>
                </a:schemeClr>
              </a:solidFill>
              <a:latin typeface="Lato"/>
              <a:ea typeface="Lato"/>
              <a:cs typeface="Lato"/>
            </a:endParaRPr>
          </a:p>
          <a:p>
            <a:pPr marL="342900" indent="-342900">
              <a:buAutoNum type="arabicPeriod"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Lato"/>
                <a:ea typeface="Lato"/>
                <a:cs typeface="Lato"/>
              </a:rPr>
              <a:t>Выживание в условиях боевой обстановки требует высокого уровня знаний и навыков. В силу вышеупомянутых причин, возникает острая необходимость регулярного повторения учебных материалов.</a:t>
            </a:r>
            <a:br>
              <a:rPr lang="ru-RU" sz="1400" b="1" dirty="0">
                <a:latin typeface="Lato"/>
                <a:ea typeface="Lato"/>
                <a:cs typeface="Lato"/>
              </a:rPr>
            </a:br>
            <a:endParaRPr lang="ru-RU" sz="1400" b="1" dirty="0">
              <a:solidFill>
                <a:schemeClr val="accent1">
                  <a:lumMod val="50000"/>
                </a:schemeClr>
              </a:solidFill>
              <a:latin typeface="Lato"/>
              <a:ea typeface="Lato"/>
              <a:cs typeface="Lato"/>
            </a:endParaRPr>
          </a:p>
          <a:p>
            <a:pPr marL="342900" indent="-342900">
              <a:buAutoNum type="arabicPeriod"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Lato"/>
                <a:ea typeface="Lato"/>
                <a:cs typeface="Lato"/>
              </a:rPr>
              <a:t>В силу работы РЭБ, телефонная связь носит прерывистый и нестабильный характер, а общение ограничивается использованием социальной сети </a:t>
            </a:r>
            <a:r>
              <a:rPr lang="ru-RU" sz="1400" b="1" dirty="0" err="1">
                <a:solidFill>
                  <a:schemeClr val="accent1">
                    <a:lumMod val="50000"/>
                  </a:schemeClr>
                </a:solidFill>
                <a:latin typeface="Lato"/>
                <a:ea typeface="Lato"/>
                <a:cs typeface="Lato"/>
              </a:rPr>
              <a:t>Telegram</a:t>
            </a:r>
            <a:br>
              <a:rPr lang="ru-RU" sz="1400" b="1" dirty="0">
                <a:latin typeface="Lato"/>
                <a:ea typeface="Lato"/>
                <a:cs typeface="Lato"/>
              </a:rPr>
            </a:br>
            <a:endParaRPr lang="ru-RU" sz="1400" b="1" dirty="0">
              <a:solidFill>
                <a:schemeClr val="accent1">
                  <a:lumMod val="50000"/>
                </a:schemeClr>
              </a:solidFill>
              <a:latin typeface="Lato"/>
              <a:ea typeface="Lato"/>
              <a:cs typeface="Lato"/>
            </a:endParaRPr>
          </a:p>
          <a:p>
            <a:pPr marL="342900" indent="-342900">
              <a:buAutoNum type="arabicPeriod"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Lato"/>
                <a:ea typeface="Lato"/>
                <a:cs typeface="Lato"/>
              </a:rPr>
              <a:t>Необходимость внесения поправок в прицельные приспособления возникает ежедневно (минимально 3 раза) в сутки и зависит от погодных условий, что требует специальных инструментов расчета.</a:t>
            </a:r>
            <a:br>
              <a:rPr lang="ru-RU" sz="1400" b="1" dirty="0">
                <a:latin typeface="Lato"/>
                <a:ea typeface="Lato"/>
                <a:cs typeface="Lato"/>
              </a:rPr>
            </a:br>
            <a:endParaRPr lang="ru-RU" sz="1400" b="1" dirty="0">
              <a:solidFill>
                <a:schemeClr val="accent1">
                  <a:lumMod val="50000"/>
                </a:schemeClr>
              </a:solidFill>
              <a:latin typeface="Lato"/>
              <a:ea typeface="Lato"/>
              <a:cs typeface="Lato"/>
            </a:endParaRPr>
          </a:p>
          <a:p>
            <a:pPr marL="342900" indent="-342900">
              <a:buAutoNum type="arabicPeriod"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Lato"/>
                <a:ea typeface="Lato"/>
                <a:cs typeface="Lato"/>
              </a:rPr>
              <a:t>Методические материалы в печатном виде достаточно дорогостоящи и могут иметь место только в условиях хорошо оборудованных фортификационных сооружений, </a:t>
            </a:r>
            <a:r>
              <a:rPr lang="ru-RU" sz="1400" b="1" err="1">
                <a:solidFill>
                  <a:schemeClr val="accent1">
                    <a:lumMod val="50000"/>
                  </a:schemeClr>
                </a:solidFill>
                <a:latin typeface="Lato"/>
                <a:ea typeface="Lato"/>
                <a:cs typeface="Lato"/>
              </a:rPr>
              <a:t>воизбежании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Lato"/>
                <a:ea typeface="Lato"/>
                <a:cs typeface="Lato"/>
              </a:rPr>
              <a:t> порчи книг и брошюр. С точки зрения цифровых технологий, методические материалы могут быть доступны посредствам загрузки из </a:t>
            </a:r>
            <a:r>
              <a:rPr lang="ru-RU" sz="1400" b="1" err="1">
                <a:solidFill>
                  <a:schemeClr val="accent1">
                    <a:lumMod val="50000"/>
                  </a:schemeClr>
                </a:solidFill>
                <a:latin typeface="Lato"/>
                <a:ea typeface="Lato"/>
                <a:cs typeface="Lato"/>
              </a:rPr>
              <a:t>telegram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Lato"/>
                <a:ea typeface="Lato"/>
                <a:cs typeface="Lato"/>
              </a:rPr>
              <a:t>, но из-за нестабильности интернет-соединения и большого объема данных процесс становится затруднительным. Баллистические калькуляторы, представленные зарубежными бесплатными приложениями, автоматически запрашивают </a:t>
            </a:r>
            <a:r>
              <a:rPr lang="ru-RU" sz="1400" b="1" err="1">
                <a:solidFill>
                  <a:schemeClr val="accent1">
                    <a:lumMod val="50000"/>
                  </a:schemeClr>
                </a:solidFill>
                <a:latin typeface="Lato"/>
                <a:ea typeface="Lato"/>
                <a:cs typeface="Lato"/>
              </a:rPr>
              <a:t>геоданные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Lato"/>
                <a:ea typeface="Lato"/>
                <a:cs typeface="Lato"/>
              </a:rPr>
              <a:t>, которые позволяют отслеживать местонахождение стрелка, а стоимость механического аналога составляет 1500р.</a:t>
            </a:r>
            <a:br>
              <a:rPr lang="ru-RU" sz="1400" dirty="0">
                <a:latin typeface="Lato"/>
                <a:ea typeface="Lato"/>
                <a:cs typeface="Lato"/>
              </a:rPr>
            </a:br>
            <a:endParaRPr lang="ru-RU" sz="1400">
              <a:solidFill>
                <a:schemeClr val="accent1">
                  <a:lumMod val="50000"/>
                </a:schemeClr>
              </a:solidFill>
              <a:latin typeface="Lato"/>
              <a:ea typeface="Lato"/>
              <a:cs typeface="Lato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449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D1AB92C-1429-0192-321D-80353BD84B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954947"/>
              </p:ext>
            </p:extLst>
          </p:nvPr>
        </p:nvGraphicFramePr>
        <p:xfrm>
          <a:off x="1347174" y="-1"/>
          <a:ext cx="10772410" cy="685799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906928">
                  <a:extLst>
                    <a:ext uri="{9D8B030D-6E8A-4147-A177-3AD203B41FA5}">
                      <a16:colId xmlns:a16="http://schemas.microsoft.com/office/drawing/2014/main" val="3353737779"/>
                    </a:ext>
                  </a:extLst>
                </a:gridCol>
                <a:gridCol w="829340">
                  <a:extLst>
                    <a:ext uri="{9D8B030D-6E8A-4147-A177-3AD203B41FA5}">
                      <a16:colId xmlns:a16="http://schemas.microsoft.com/office/drawing/2014/main" val="1127145749"/>
                    </a:ext>
                  </a:extLst>
                </a:gridCol>
                <a:gridCol w="637953">
                  <a:extLst>
                    <a:ext uri="{9D8B030D-6E8A-4147-A177-3AD203B41FA5}">
                      <a16:colId xmlns:a16="http://schemas.microsoft.com/office/drawing/2014/main" val="2049237912"/>
                    </a:ext>
                  </a:extLst>
                </a:gridCol>
                <a:gridCol w="715458">
                  <a:extLst>
                    <a:ext uri="{9D8B030D-6E8A-4147-A177-3AD203B41FA5}">
                      <a16:colId xmlns:a16="http://schemas.microsoft.com/office/drawing/2014/main" val="513584969"/>
                    </a:ext>
                  </a:extLst>
                </a:gridCol>
                <a:gridCol w="764636">
                  <a:extLst>
                    <a:ext uri="{9D8B030D-6E8A-4147-A177-3AD203B41FA5}">
                      <a16:colId xmlns:a16="http://schemas.microsoft.com/office/drawing/2014/main" val="3473998779"/>
                    </a:ext>
                  </a:extLst>
                </a:gridCol>
                <a:gridCol w="1778485">
                  <a:extLst>
                    <a:ext uri="{9D8B030D-6E8A-4147-A177-3AD203B41FA5}">
                      <a16:colId xmlns:a16="http://schemas.microsoft.com/office/drawing/2014/main" val="3366907215"/>
                    </a:ext>
                  </a:extLst>
                </a:gridCol>
                <a:gridCol w="908003">
                  <a:extLst>
                    <a:ext uri="{9D8B030D-6E8A-4147-A177-3AD203B41FA5}">
                      <a16:colId xmlns:a16="http://schemas.microsoft.com/office/drawing/2014/main" val="1224382980"/>
                    </a:ext>
                  </a:extLst>
                </a:gridCol>
                <a:gridCol w="1239159">
                  <a:extLst>
                    <a:ext uri="{9D8B030D-6E8A-4147-A177-3AD203B41FA5}">
                      <a16:colId xmlns:a16="http://schemas.microsoft.com/office/drawing/2014/main" val="1752876057"/>
                    </a:ext>
                  </a:extLst>
                </a:gridCol>
                <a:gridCol w="672991">
                  <a:extLst>
                    <a:ext uri="{9D8B030D-6E8A-4147-A177-3AD203B41FA5}">
                      <a16:colId xmlns:a16="http://schemas.microsoft.com/office/drawing/2014/main" val="986906175"/>
                    </a:ext>
                  </a:extLst>
                </a:gridCol>
                <a:gridCol w="2319457">
                  <a:extLst>
                    <a:ext uri="{9D8B030D-6E8A-4147-A177-3AD203B41FA5}">
                      <a16:colId xmlns:a16="http://schemas.microsoft.com/office/drawing/2014/main" val="1626111601"/>
                    </a:ext>
                  </a:extLst>
                </a:gridCol>
              </a:tblGrid>
              <a:tr h="6684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Компания</a:t>
                      </a: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</a:t>
                      </a:r>
                      <a:endParaRPr lang="ru-RU" dirty="0"/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Функционал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пользователей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</a:t>
                      </a: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extLst>
                  <a:ext uri="{0D108BD9-81ED-4DB2-BD59-A6C34878D82A}">
                    <a16:rowId xmlns:a16="http://schemas.microsoft.com/office/drawing/2014/main" val="3906730841"/>
                  </a:ext>
                </a:extLst>
              </a:tr>
              <a:tr h="652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SWAROVSKI OPTIK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Ballistics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Австрия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Требуется для загрузки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База винтовок, патронов, прицелов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МБ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тыс.+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Ограниченный выбор прицелов и патронов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extLst>
                  <a:ext uri="{0D108BD9-81ED-4DB2-BD59-A6C34878D82A}">
                    <a16:rowId xmlns:a16="http://schemas.microsoft.com/office/drawing/2014/main" val="2719800956"/>
                  </a:ext>
                </a:extLst>
              </a:tr>
              <a:tr h="12650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Ale7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Extrema ballistics calculator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Италия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Требуются </a:t>
                      </a:r>
                      <a:r>
                        <a:rPr lang="ru-RU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геоданные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 характеристики выстрела необходимо вводить в ручную, есть визуализация данных( таблица и графики)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 МБ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тыс.+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Приложени собирает персональные данные, не переведено на русский язык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extLst>
                  <a:ext uri="{0D108BD9-81ED-4DB2-BD59-A6C34878D82A}">
                    <a16:rowId xmlns:a16="http://schemas.microsoft.com/office/drawing/2014/main" val="2498937997"/>
                  </a:ext>
                </a:extLst>
              </a:tr>
              <a:tr h="4995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Peste Razor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Калькулятор МОА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Америка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Требуется для загрузки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Считает только угловую минуту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 МБ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тыс.+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Слишком узкий функционал, не переведено на русский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extLst>
                  <a:ext uri="{0D108BD9-81ED-4DB2-BD59-A6C34878D82A}">
                    <a16:rowId xmlns:a16="http://schemas.microsoft.com/office/drawing/2014/main" val="3691518343"/>
                  </a:ext>
                </a:extLst>
              </a:tr>
              <a:tr h="86170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Борисов Игорь Владимирович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Стрелок+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руб.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Требуется для загрузки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 характеристики выстрела необходимо вводить в ручную, есть визуализация данных( таблица)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 МБ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 тыс.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Платное при более низком функционале с бесплатными приложениями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extLst>
                  <a:ext uri="{0D108BD9-81ED-4DB2-BD59-A6C34878D82A}">
                    <a16:rowId xmlns:a16="http://schemas.microsoft.com/office/drawing/2014/main" val="845971889"/>
                  </a:ext>
                </a:extLst>
              </a:tr>
              <a:tr h="664471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Стрелок Про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949 руб.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Требуется для загрузки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Иммеется</a:t>
                      </a:r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база патронов и прицельной сетки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 МБ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1 тыс.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цена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extLst>
                  <a:ext uri="{0D108BD9-81ED-4DB2-BD59-A6C34878D82A}">
                    <a16:rowId xmlns:a16="http://schemas.microsoft.com/office/drawing/2014/main" val="4086053843"/>
                  </a:ext>
                </a:extLst>
              </a:tr>
              <a:tr h="6902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Печатная книга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Наставления по стрелковому делу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 </a:t>
                      </a:r>
                      <a:r>
                        <a:rPr lang="ru-RU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СССР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требуется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Книга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подвержена износу высокая стоимость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extLst>
                  <a:ext uri="{0D108BD9-81ED-4DB2-BD59-A6C34878D82A}">
                    <a16:rowId xmlns:a16="http://schemas.microsoft.com/office/drawing/2014/main" val="504710735"/>
                  </a:ext>
                </a:extLst>
              </a:tr>
              <a:tr h="34732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Электронная книга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Требуется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 МБ каждая</a:t>
                      </a:r>
                      <a:endParaRPr lang="ru-RU" dirty="0"/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каждую требуется скачивать отдельно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extLst>
                  <a:ext uri="{0D108BD9-81ED-4DB2-BD59-A6C34878D82A}">
                    <a16:rowId xmlns:a16="http://schemas.microsoft.com/office/drawing/2014/main" val="3478524093"/>
                  </a:ext>
                </a:extLst>
              </a:tr>
              <a:tr h="5187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Ulfhedar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True Miller - </a:t>
                      </a:r>
                      <a:r>
                        <a:rPr lang="en-US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Circal</a:t>
                      </a:r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Milmaster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9500 руб.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Германия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требуется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 размеров дистанции и цели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стоимость, подвержен износу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extLst>
                  <a:ext uri="{0D108BD9-81ED-4DB2-BD59-A6C34878D82A}">
                    <a16:rowId xmlns:a16="http://schemas.microsoft.com/office/drawing/2014/main" val="1816923238"/>
                  </a:ext>
                </a:extLst>
              </a:tr>
              <a:tr h="6902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Линия Огня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Механический калькулятор дальности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 руб.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требуется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 размеров дистанции и цели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917" marR="3917" marT="39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стоимость, подвержен износу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7" marR="3917" marT="3917" marB="0" anchor="ctr"/>
                </a:tc>
                <a:extLst>
                  <a:ext uri="{0D108BD9-81ED-4DB2-BD59-A6C34878D82A}">
                    <a16:rowId xmlns:a16="http://schemas.microsoft.com/office/drawing/2014/main" val="2747921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5471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3497093" y="269470"/>
            <a:ext cx="6423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Предлагаемое решение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6848384" y="1217346"/>
            <a:ext cx="499401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Наше приложение дает возможность как ознакомиться с устройством и принципами работы различных видов вооружения, так и проводить расчеты, необходимые для настройки оптических прицелов, для улучшения качества выстрела, не требуя подключения к интернету и доступа к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геоданным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</a:t>
            </a:r>
          </a:p>
          <a:p>
            <a:endParaRPr lang="ru-RU" sz="2000" dirty="0">
              <a:solidFill>
                <a:schemeClr val="accent1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 данный момент не существует методических материалов по огнестрельному оружию в формате мобильного приложения.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Данная информация не удобна для использования в бумажном формате в «полевых условиях».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DA2A8F9-031B-B1A9-09EF-E33CD3B2E5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5035" y="1736872"/>
            <a:ext cx="4743792" cy="338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19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3670773" y="117625"/>
            <a:ext cx="5620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Каналы продвижения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510577" y="763956"/>
            <a:ext cx="9614619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rgbClr val="0070C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Реклама частных </a:t>
            </a:r>
            <a:r>
              <a:rPr lang="en-US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telegram</a:t>
            </a: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каналах </a:t>
            </a:r>
          </a:p>
          <a:p>
            <a:pPr marL="800100" lvl="1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100 тыс. руб. за рекламу в каналах до 10 000 человек</a:t>
            </a:r>
          </a:p>
          <a:p>
            <a:pPr marL="1257300" lvl="2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от 60 до 200 ₽ за 1000 просмотров*</a:t>
            </a:r>
          </a:p>
          <a:p>
            <a:pPr marL="1257300" lvl="2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Общий охват 769 тыс. человек</a:t>
            </a:r>
          </a:p>
          <a:p>
            <a:pPr marL="1257300" lvl="2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Конверсия 1% = 7 690 пользователей</a:t>
            </a:r>
          </a:p>
          <a:p>
            <a:pPr marL="800100" lvl="1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170 тыс. </a:t>
            </a:r>
            <a:r>
              <a:rPr lang="ru-RU" b="1" dirty="0" err="1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руб</a:t>
            </a: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за рекламу в каналах от 10 000 до 50 000 человек</a:t>
            </a:r>
          </a:p>
          <a:p>
            <a:pPr marL="1257300" lvl="2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от 150 до 450 ₽ за 1000 показов*</a:t>
            </a:r>
          </a:p>
          <a:p>
            <a:pPr marL="1257300" lvl="2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Общий охват 566 тыс. человек</a:t>
            </a:r>
          </a:p>
          <a:p>
            <a:pPr marL="1257300" lvl="2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Конверсия 2% = 11 320 пользователей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Реклама в чатах </a:t>
            </a:r>
            <a:r>
              <a:rPr lang="en-US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telegram</a:t>
            </a:r>
            <a:endParaRPr lang="ru-RU" b="1" dirty="0">
              <a:solidFill>
                <a:srgbClr val="0070C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Бесплатно</a:t>
            </a:r>
            <a:endParaRPr lang="en-US" b="1" dirty="0">
              <a:solidFill>
                <a:srgbClr val="0070C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Реферальная программа</a:t>
            </a:r>
          </a:p>
          <a:p>
            <a:pPr marL="800100" lvl="1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Заключение договора с юр лицами</a:t>
            </a:r>
          </a:p>
          <a:p>
            <a:pPr marL="800100" lvl="1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5% от чистой прибыли с приведенных агентами </a:t>
            </a:r>
            <a:r>
              <a:rPr lang="ru-RU" b="1" dirty="0" err="1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лидов</a:t>
            </a:r>
            <a:endParaRPr lang="ru-RU" b="1" dirty="0">
              <a:solidFill>
                <a:srgbClr val="0070C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«Сарафанное радио»</a:t>
            </a:r>
          </a:p>
          <a:p>
            <a:pPr marL="800100" lvl="1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Бесплатно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ВК реклама/ </a:t>
            </a:r>
            <a:r>
              <a:rPr lang="ru-RU" b="1" dirty="0" err="1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таргет</a:t>
            </a:r>
            <a:endParaRPr lang="ru-RU" b="1" dirty="0">
              <a:solidFill>
                <a:srgbClr val="0070C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ru-RU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30 тыс. руб.</a:t>
            </a:r>
          </a:p>
          <a:p>
            <a:pPr marL="342900" indent="-342900">
              <a:buFont typeface="+mj-lt"/>
              <a:buAutoNum type="arabicPeriod"/>
            </a:pPr>
            <a:endParaRPr lang="ru-RU" b="1" dirty="0">
              <a:solidFill>
                <a:srgbClr val="0070C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1400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*-данные каталога биржи нативных интеграций Telega.in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29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4493698" y="154524"/>
            <a:ext cx="5620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Бизнес-модель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471536" y="1174844"/>
            <a:ext cx="7875855" cy="56323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Бизнес модель:</a:t>
            </a:r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 прямые продажи, B2C  </a:t>
            </a:r>
          </a:p>
          <a:p>
            <a:r>
              <a:rPr lang="ru-RU" b="1" i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Канал </a:t>
            </a:r>
            <a:r>
              <a:rPr lang="ru-RU" b="1" i="1" dirty="0" err="1">
                <a:solidFill>
                  <a:srgbClr val="0070C0"/>
                </a:solidFill>
                <a:latin typeface="Lato"/>
                <a:ea typeface="Lato"/>
                <a:cs typeface="Lato"/>
              </a:rPr>
              <a:t>дистребьюции</a:t>
            </a:r>
            <a:r>
              <a:rPr lang="ru-RU" b="1" i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:</a:t>
            </a:r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Lato"/>
                <a:ea typeface="Lato"/>
                <a:cs typeface="Lato"/>
              </a:rPr>
              <a:t>RuStore</a:t>
            </a:r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  </a:t>
            </a:r>
          </a:p>
          <a:p>
            <a:endParaRPr lang="ru-RU" b="1" dirty="0">
              <a:solidFill>
                <a:srgbClr val="0070C0"/>
              </a:solidFill>
              <a:latin typeface="Lato"/>
              <a:ea typeface="Lato"/>
              <a:cs typeface="Lato"/>
            </a:endParaRPr>
          </a:p>
          <a:p>
            <a:r>
              <a:rPr lang="ru-RU" b="1" i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Прогнозные метрики:  </a:t>
            </a:r>
            <a:endParaRPr lang="ru-RU" i="1" dirty="0">
              <a:cs typeface="Calibri"/>
            </a:endParaRPr>
          </a:p>
          <a:p>
            <a:r>
              <a:rPr lang="ru-RU" b="1" dirty="0" err="1">
                <a:solidFill>
                  <a:srgbClr val="0070C0"/>
                </a:solidFill>
                <a:latin typeface="Lato"/>
                <a:ea typeface="Lato"/>
                <a:cs typeface="Lato"/>
              </a:rPr>
              <a:t>Cтоимость</a:t>
            </a:r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 привлечения одного клиента – 17,5 </a:t>
            </a:r>
            <a:r>
              <a:rPr lang="ru-RU" b="1" dirty="0" err="1">
                <a:solidFill>
                  <a:srgbClr val="0070C0"/>
                </a:solidFill>
                <a:latin typeface="Lato"/>
                <a:ea typeface="Lato"/>
                <a:cs typeface="Lato"/>
              </a:rPr>
              <a:t>руб</a:t>
            </a:r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   </a:t>
            </a:r>
          </a:p>
          <a:p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Цена одной цифровой копии – 500 руб.  </a:t>
            </a:r>
          </a:p>
          <a:p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 200 тыс. руб. – разработка первой версии приложения </a:t>
            </a:r>
          </a:p>
          <a:p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Постоянные затраты составят 250 тыс. руб.:  </a:t>
            </a:r>
          </a:p>
          <a:p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Программист (поддержка и обновление программы) - 60 000 руб. </a:t>
            </a:r>
          </a:p>
          <a:p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Специалист по связям с общественностью 70 000  </a:t>
            </a:r>
          </a:p>
          <a:p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Маркетолог 50 000  </a:t>
            </a:r>
          </a:p>
          <a:p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Юрист - 70 000  </a:t>
            </a:r>
          </a:p>
          <a:p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 За первые 3 месяца мы планируем привлечь 3000 человек </a:t>
            </a:r>
          </a:p>
          <a:p>
            <a:endParaRPr lang="ru-RU" b="1" dirty="0">
              <a:solidFill>
                <a:srgbClr val="0070C0"/>
              </a:solidFill>
              <a:latin typeface="Lato"/>
              <a:ea typeface="Lato"/>
              <a:cs typeface="Lato"/>
            </a:endParaRPr>
          </a:p>
          <a:p>
            <a:r>
              <a:rPr lang="ru-RU" b="1" i="1" dirty="0" err="1">
                <a:solidFill>
                  <a:srgbClr val="0070C0"/>
                </a:solidFill>
                <a:latin typeface="Lato"/>
                <a:ea typeface="Lato"/>
                <a:cs typeface="Lato"/>
              </a:rPr>
              <a:t>Unite</a:t>
            </a:r>
            <a:r>
              <a:rPr lang="ru-RU" b="1" i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 экономика: </a:t>
            </a:r>
            <a:endParaRPr lang="ru-RU" i="1"/>
          </a:p>
          <a:p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1 500 000 (выручка за 3 месяца) - 52 500 (стоимость привлечения 3000 клиентов) - 750 000 ( постоянные издержки за 3 месяца) - 200 000 (себестоимость изготовления) = 497 500 руб. </a:t>
            </a:r>
          </a:p>
          <a:p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Таким образом срок окупаемости нашего продукта с получением первой чистой прибыли составляет 3 месяца. 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3ACA8D0-8DD6-24B9-5499-900F3B6162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5868393"/>
              </p:ext>
            </p:extLst>
          </p:nvPr>
        </p:nvGraphicFramePr>
        <p:xfrm>
          <a:off x="8024587" y="1066598"/>
          <a:ext cx="5062556" cy="4966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270024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779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Уровень готовности продукта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636136" y="1838953"/>
            <a:ext cx="316985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Сформирован базис приложения:</a:t>
            </a:r>
          </a:p>
          <a:p>
            <a:pPr marL="800100" lvl="1" indent="-342900">
              <a:buFont typeface="+mj-lt"/>
              <a:buAutoNum type="arabicPeriod"/>
            </a:pPr>
            <a:r>
              <a:rPr lang="ru-RU" sz="2000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Формулы расчета баллистических коэффициентов</a:t>
            </a:r>
          </a:p>
          <a:p>
            <a:pPr marL="800100" lvl="1" indent="-342900">
              <a:buFont typeface="+mj-lt"/>
              <a:buAutoNum type="arabicPeriod"/>
            </a:pPr>
            <a:r>
              <a:rPr lang="ru-RU" sz="2000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Методические материалы и их поставщики</a:t>
            </a:r>
          </a:p>
          <a:p>
            <a:pPr marL="800100" lvl="1" indent="-342900">
              <a:buFont typeface="+mj-lt"/>
              <a:buAutoNum type="arabicPeriod"/>
            </a:pPr>
            <a:r>
              <a:rPr lang="ru-RU" sz="2000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Дизайн проект </a:t>
            </a:r>
            <a:r>
              <a:rPr lang="en-US" sz="2000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MVP</a:t>
            </a:r>
            <a:endParaRPr lang="en-US" sz="1600" b="1" dirty="0">
              <a:solidFill>
                <a:srgbClr val="0070C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F8D320-73CF-332C-B3D1-E93C32032B7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t="8866"/>
          <a:stretch/>
        </p:blipFill>
        <p:spPr>
          <a:xfrm>
            <a:off x="4846255" y="1206907"/>
            <a:ext cx="3102920" cy="502723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B95B0B-AC7F-F074-CF8A-F9028234B78E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52559" y="1206907"/>
            <a:ext cx="2792571" cy="508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686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69"/>
            <a:ext cx="9412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План дальнейшего развития стартап-проекта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10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6756334" y="1056654"/>
            <a:ext cx="50229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Доукомплектование команды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full stuck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программистами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Создание первой версии приложения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Тестирование приложения на фокус группе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Сбор и анализ обратной связи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Привлечение инвестиций через гранты и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инвест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сессии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Создание финальной версии приложения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C3B2311-BFA4-D913-0AEC-B6413D9DFB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8426" y="1203137"/>
            <a:ext cx="4364960" cy="456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96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69"/>
            <a:ext cx="9412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План дальнейшего развития стартап-проекта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11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551189" y="999553"/>
            <a:ext cx="102956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Вариант 1: Интеграция в формате сервиса одного из крупных оружейных концернов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917922-5C2A-3D9E-24D4-C1D903FE4E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3742" y="1864693"/>
            <a:ext cx="3081711" cy="190265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630362F-F4B6-1896-268C-D16FD0836D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3900" y="1864693"/>
            <a:ext cx="3933641" cy="182468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8A6726C-FBE3-7796-1292-82637E05E2C6}"/>
              </a:ext>
            </a:extLst>
          </p:cNvPr>
          <p:cNvSpPr txBox="1"/>
          <p:nvPr/>
        </p:nvSpPr>
        <p:spPr>
          <a:xfrm>
            <a:off x="1510577" y="3862513"/>
            <a:ext cx="10073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Вариант 2: Налаживание взаимовыгодного сотрудничества с общественными организациями и движениями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167D0B7-8660-FBBF-1D08-2D8C3D1740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9631" y="4665568"/>
            <a:ext cx="1105591" cy="196748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0D0D7C7-8179-3AE8-9001-B951226C5E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49768" y="4773201"/>
            <a:ext cx="1546232" cy="184075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054AAD7-87C6-44C4-054F-7AEDDCDBD98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" r="2027" b="5111"/>
          <a:stretch/>
        </p:blipFill>
        <p:spPr>
          <a:xfrm>
            <a:off x="6799501" y="4813585"/>
            <a:ext cx="1762311" cy="1800368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1571113-454F-A52B-6D71-143288CD759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96148" y="4773201"/>
            <a:ext cx="2700552" cy="180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527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7" y="269470"/>
            <a:ext cx="3204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Команда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12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777172" y="5815065"/>
            <a:ext cx="3604633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Явленский Никита Сергеевич</a:t>
            </a:r>
          </a:p>
          <a:p>
            <a:r>
              <a:rPr lang="ru-RU" sz="1600" b="1" dirty="0">
                <a:solidFill>
                  <a:srgbClr val="0070C0"/>
                </a:solidFill>
                <a:latin typeface="Lato"/>
                <a:ea typeface="Lato"/>
                <a:cs typeface="Lato"/>
              </a:rPr>
              <a:t>Лидер команды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7C2495-A4FC-D3D4-F636-2CA02C4215A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5025" t="7338" r="21063"/>
          <a:stretch/>
        </p:blipFill>
        <p:spPr>
          <a:xfrm>
            <a:off x="1636136" y="1809886"/>
            <a:ext cx="3480501" cy="334545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3A58647-95B6-41CC-AA11-91B461BE3CD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7855" t="16662" r="4450" b="31057"/>
          <a:stretch/>
        </p:blipFill>
        <p:spPr>
          <a:xfrm>
            <a:off x="6504704" y="3736430"/>
            <a:ext cx="1800784" cy="185508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0BF0CFD-5DF7-8E2D-55A0-047E7512A0F2}"/>
              </a:ext>
            </a:extLst>
          </p:cNvPr>
          <p:cNvSpPr txBox="1"/>
          <p:nvPr/>
        </p:nvSpPr>
        <p:spPr>
          <a:xfrm>
            <a:off x="9539799" y="5697743"/>
            <a:ext cx="1927841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Моторин Лев</a:t>
            </a:r>
          </a:p>
          <a:p>
            <a:r>
              <a:rPr lang="ru-RU" sz="1400" b="1" dirty="0">
                <a:solidFill>
                  <a:srgbClr val="0070C0"/>
                </a:solidFill>
                <a:cs typeface="Calibri"/>
              </a:rPr>
              <a:t>Консультант по вопросам методической базы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64287EB-4BF4-19D4-AEB4-4F122CB7374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226" r="20895" b="45366"/>
          <a:stretch/>
        </p:blipFill>
        <p:spPr>
          <a:xfrm>
            <a:off x="6363683" y="550252"/>
            <a:ext cx="1940756" cy="186414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F4A813E-22A5-E089-54F3-404C6EC4162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01997" y="622738"/>
            <a:ext cx="1775658" cy="178300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88CB9BB-415E-BC95-0EE9-06649895693B}"/>
              </a:ext>
            </a:extLst>
          </p:cNvPr>
          <p:cNvSpPr txBox="1"/>
          <p:nvPr/>
        </p:nvSpPr>
        <p:spPr>
          <a:xfrm>
            <a:off x="6595285" y="5809969"/>
            <a:ext cx="192784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Рябцев Никита</a:t>
            </a:r>
          </a:p>
          <a:p>
            <a:r>
              <a:rPr lang="ru-RU" sz="1400" b="1" dirty="0">
                <a:solidFill>
                  <a:srgbClr val="0070C0"/>
                </a:solidFill>
                <a:cs typeface="Calibri"/>
              </a:rPr>
              <a:t>Экономист</a:t>
            </a:r>
            <a:endParaRPr lang="ru-RU" b="1" dirty="0">
              <a:solidFill>
                <a:srgbClr val="0070C0"/>
              </a:solidFill>
              <a:cs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771109-AEEC-64B0-117C-0F5EE38FC6BE}"/>
              </a:ext>
            </a:extLst>
          </p:cNvPr>
          <p:cNvSpPr txBox="1"/>
          <p:nvPr/>
        </p:nvSpPr>
        <p:spPr>
          <a:xfrm>
            <a:off x="9440742" y="2676063"/>
            <a:ext cx="192784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Коваленко Игнат</a:t>
            </a:r>
          </a:p>
          <a:p>
            <a:r>
              <a:rPr lang="ru-RU" sz="1400" b="1" dirty="0">
                <a:solidFill>
                  <a:srgbClr val="0070C0"/>
                </a:solidFill>
                <a:cs typeface="Calibri"/>
              </a:rPr>
              <a:t>Переводчик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6E01B0-1C96-6775-7D07-B04CC29BBD4A}"/>
              </a:ext>
            </a:extLst>
          </p:cNvPr>
          <p:cNvSpPr txBox="1"/>
          <p:nvPr/>
        </p:nvSpPr>
        <p:spPr>
          <a:xfrm>
            <a:off x="6500428" y="2681998"/>
            <a:ext cx="1927841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Низов Никита</a:t>
            </a:r>
          </a:p>
          <a:p>
            <a:r>
              <a:rPr lang="ru-RU" sz="1400" b="1" dirty="0">
                <a:solidFill>
                  <a:srgbClr val="0070C0"/>
                </a:solidFill>
                <a:cs typeface="Calibri"/>
              </a:rPr>
              <a:t>Маркетолог</a:t>
            </a:r>
            <a:endParaRPr lang="ru-RU" b="1" dirty="0">
              <a:solidFill>
                <a:srgbClr val="0070C0"/>
              </a:solidFill>
              <a:cs typeface="Calibri"/>
            </a:endParaRPr>
          </a:p>
          <a:p>
            <a:endParaRPr lang="ru-RU" b="1" dirty="0">
              <a:solidFill>
                <a:srgbClr val="0070C0"/>
              </a:solidFill>
              <a:cs typeface="Calibri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847E1528-966A-7844-F64F-B9EC4D55A2C7}"/>
              </a:ext>
            </a:extLst>
          </p:cNvPr>
          <p:cNvSpPr/>
          <p:nvPr/>
        </p:nvSpPr>
        <p:spPr>
          <a:xfrm>
            <a:off x="9355105" y="3576347"/>
            <a:ext cx="2013478" cy="1994436"/>
          </a:xfrm>
          <a:prstGeom prst="ellipse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92100" prst="hardEdg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71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71BBCC71-0513-0B0E-9C2F-85D046453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22617"/>
            <a:ext cx="2698601" cy="32039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0264AF-65B3-B526-8ADB-C77FA98B07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0" y="2452255"/>
            <a:ext cx="4405745" cy="44057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C16AE3-87A5-C7B3-2A09-2F9F574539ED}"/>
              </a:ext>
            </a:extLst>
          </p:cNvPr>
          <p:cNvSpPr txBox="1"/>
          <p:nvPr/>
        </p:nvSpPr>
        <p:spPr>
          <a:xfrm>
            <a:off x="2297776" y="604902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https://exponenta.sfedu.ru/</a:t>
            </a:r>
            <a:endParaRPr lang="ru-RU" sz="1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55CAF350-D254-C324-09D0-F7CD0E23D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05" y="2490510"/>
            <a:ext cx="2698601" cy="3203957"/>
          </a:xfrm>
          <a:prstGeom prst="rect">
            <a:avLst/>
          </a:prstGeom>
        </p:spPr>
      </p:pic>
      <p:pic>
        <p:nvPicPr>
          <p:cNvPr id="9" name="Рисунок 5">
            <a:extLst>
              <a:ext uri="{FF2B5EF4-FFF2-40B4-BE49-F238E27FC236}">
                <a16:creationId xmlns:a16="http://schemas.microsoft.com/office/drawing/2014/main" id="{A6F186BE-A107-9646-4FB0-9281EE76F8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5" y="2483583"/>
            <a:ext cx="2698601" cy="320395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2862C53-7C1C-D9FD-ED4F-437209946DBF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26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FE0165FA-3485-B94E-2E7D-27742F07C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406F113-C0E1-5D9D-5219-2AAB64D87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7F07DDB-A901-3E96-778E-F344E1936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FFD8D6-79AF-D9A3-3A56-4D73EE5F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86CF87A-E4C6-C51B-260F-0D9153D8B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AD4E90E-04E2-DCA4-DF19-48398E4A8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E28289-5803-BB6C-13F5-F1F318FA81C4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36915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2366</TotalTime>
  <Words>815</Words>
  <Application>Microsoft Office PowerPoint</Application>
  <PresentationFormat>Широкоэкранный</PresentationFormat>
  <Paragraphs>197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Южный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Свечников Андрей Александрович</dc:creator>
  <cp:lastModifiedBy>Tigra Niki</cp:lastModifiedBy>
  <cp:revision>153</cp:revision>
  <cp:lastPrinted>2022-09-29T12:11:38Z</cp:lastPrinted>
  <dcterms:created xsi:type="dcterms:W3CDTF">2022-09-27T13:57:51Z</dcterms:created>
  <dcterms:modified xsi:type="dcterms:W3CDTF">2023-11-18T08:44:44Z</dcterms:modified>
</cp:coreProperties>
</file>