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y="5143500" cx="9144000"/>
  <p:notesSz cx="6858000" cy="9144000"/>
  <p:embeddedFontLst>
    <p:embeddedFont>
      <p:font typeface="Raleway"/>
      <p:regular r:id="rId20"/>
      <p:bold r:id="rId21"/>
      <p:italic r:id="rId22"/>
      <p:boldItalic r:id="rId23"/>
    </p:embeddedFont>
    <p:embeddedFont>
      <p:font typeface="Raleway SemiBold"/>
      <p:regular r:id="rId24"/>
      <p:bold r:id="rId25"/>
      <p:italic r:id="rId26"/>
      <p:boldItalic r:id="rId27"/>
    </p:embeddedFont>
    <p:embeddedFont>
      <p:font typeface="Helvetica Neue"/>
      <p:regular r:id="rId28"/>
      <p:bold r:id="rId29"/>
      <p:italic r:id="rId30"/>
      <p:boldItalic r:id="rId31"/>
    </p:embeddedFont>
    <p:embeddedFont>
      <p:font typeface="Century Gothic"/>
      <p:regular r:id="rId32"/>
      <p:bold r:id="rId33"/>
      <p:italic r:id="rId34"/>
      <p:boldItalic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92138CF-7A2B-4B2E-AD8C-7679EA5E3B0C}">
  <a:tblStyle styleId="{992138CF-7A2B-4B2E-AD8C-7679EA5E3B0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494ECF2F-DB2F-4C62-97D5-E01B0A42D9AE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aleway-regular.fntdata"/><Relationship Id="rId22" Type="http://schemas.openxmlformats.org/officeDocument/2006/relationships/font" Target="fonts/Raleway-italic.fntdata"/><Relationship Id="rId21" Type="http://schemas.openxmlformats.org/officeDocument/2006/relationships/font" Target="fonts/Raleway-bold.fntdata"/><Relationship Id="rId24" Type="http://schemas.openxmlformats.org/officeDocument/2006/relationships/font" Target="fonts/RalewaySemiBold-regular.fntdata"/><Relationship Id="rId23" Type="http://schemas.openxmlformats.org/officeDocument/2006/relationships/font" Target="fonts/Raleway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RalewaySemiBold-italic.fntdata"/><Relationship Id="rId25" Type="http://schemas.openxmlformats.org/officeDocument/2006/relationships/font" Target="fonts/RalewaySemiBold-bold.fntdata"/><Relationship Id="rId28" Type="http://schemas.openxmlformats.org/officeDocument/2006/relationships/font" Target="fonts/HelveticaNeue-regular.fntdata"/><Relationship Id="rId27" Type="http://schemas.openxmlformats.org/officeDocument/2006/relationships/font" Target="fonts/RalewaySemiBold-bold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HelveticaNeue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HelveticaNeue-boldItalic.fntdata"/><Relationship Id="rId30" Type="http://schemas.openxmlformats.org/officeDocument/2006/relationships/font" Target="fonts/HelveticaNeue-italic.fntdata"/><Relationship Id="rId11" Type="http://schemas.openxmlformats.org/officeDocument/2006/relationships/slide" Target="slides/slide5.xml"/><Relationship Id="rId33" Type="http://schemas.openxmlformats.org/officeDocument/2006/relationships/font" Target="fonts/CenturyGothic-bold.fntdata"/><Relationship Id="rId10" Type="http://schemas.openxmlformats.org/officeDocument/2006/relationships/slide" Target="slides/slide4.xml"/><Relationship Id="rId32" Type="http://schemas.openxmlformats.org/officeDocument/2006/relationships/font" Target="fonts/CenturyGothic-regular.fntdata"/><Relationship Id="rId13" Type="http://schemas.openxmlformats.org/officeDocument/2006/relationships/slide" Target="slides/slide7.xml"/><Relationship Id="rId35" Type="http://schemas.openxmlformats.org/officeDocument/2006/relationships/font" Target="fonts/CenturyGothic-boldItalic.fntdata"/><Relationship Id="rId12" Type="http://schemas.openxmlformats.org/officeDocument/2006/relationships/slide" Target="slides/slide6.xml"/><Relationship Id="rId34" Type="http://schemas.openxmlformats.org/officeDocument/2006/relationships/font" Target="fonts/CenturyGothic-italic.fntdata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29a2cdf072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7" name="Google Shape;57;g29a2cdf0727_0_0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29a2cdf0727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5" name="Google Shape;75;g29a2cdf0727_0_6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9a2cdf0727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7" name="Google Shape;97;g29a2cdf0727_0_13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a2cdf0727_0_2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4" name="Google Shape;114;g29a2cdf0727_0_200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a2cdf0727_0_2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0" name="Google Shape;130;g29a2cdf0727_0_26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29a2cdf0727_0_3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7" name="Google Shape;147;g29a2cdf0727_0_32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9a2cdf0727_0_3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2" name="Google Shape;162;g29a2cdf0727_0_38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29a2cdf0727_0_4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6" name="Google Shape;176;g29a2cdf0727_0_44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29a2cdf0727_0_5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9" name="Google Shape;189;g29a2cdf0727_0_50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29a2cdf0727_0_5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3" name="Google Shape;203;g29a2cdf0727_0_5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29a2cdf0727_0_6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6" name="Google Shape;216;g29a2cdf0727_0_6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9a2cdf0727_0_6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1" name="Google Shape;231;g29a2cdf0727_0_68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9a2cdf0727_0_7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6" name="Google Shape;246;g29a2cdf0727_0_74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Relationship Id="rId3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13.png"/><Relationship Id="rId5" Type="http://schemas.openxmlformats.org/officeDocument/2006/relationships/image" Target="../media/image4.jpg"/><Relationship Id="rId6" Type="http://schemas.openxmlformats.org/officeDocument/2006/relationships/image" Target="../media/image2.png"/><Relationship Id="rId7" Type="http://schemas.openxmlformats.org/officeDocument/2006/relationships/image" Target="../media/image10.png"/><Relationship Id="rId8" Type="http://schemas.openxmlformats.org/officeDocument/2006/relationships/image" Target="../media/image14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Relationship Id="rId4" Type="http://schemas.openxmlformats.org/officeDocument/2006/relationships/image" Target="../media/image1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jpg"/><Relationship Id="rId4" Type="http://schemas.openxmlformats.org/officeDocument/2006/relationships/image" Target="../media/image9.png"/><Relationship Id="rId5" Type="http://schemas.openxmlformats.org/officeDocument/2006/relationships/image" Target="../media/image2.png"/><Relationship Id="rId6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60" name="Google Shape;60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Обучение для всех</a:t>
            </a:r>
            <a:endParaRPr sz="3100">
              <a:solidFill>
                <a:schemeClr val="dk1"/>
              </a:solidFill>
            </a:endParaRPr>
          </a:p>
        </p:txBody>
      </p:sp>
      <p:sp>
        <p:nvSpPr>
          <p:cNvPr id="62" name="Google Shape;62;p13"/>
          <p:cNvSpPr txBox="1"/>
          <p:nvPr>
            <p:ph idx="1" type="body"/>
          </p:nvPr>
        </p:nvSpPr>
        <p:spPr>
          <a:xfrm>
            <a:off x="456818" y="2340281"/>
            <a:ext cx="38253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/>
              <a:t>Обучающая онлайн-платформа для детей с особенностями развития</a:t>
            </a:r>
            <a:endParaRPr/>
          </a:p>
        </p:txBody>
      </p:sp>
      <p:pic>
        <p:nvPicPr>
          <p:cNvPr id="63" name="Google Shape;63;p13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3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3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3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13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8" name="Google Shape;68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70" name="Google Shape;70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683575" y="252487"/>
            <a:ext cx="1749889" cy="593675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3"/>
          <p:cNvSpPr txBox="1"/>
          <p:nvPr/>
        </p:nvSpPr>
        <p:spPr>
          <a:xfrm>
            <a:off x="-5075" y="4774000"/>
            <a:ext cx="406800" cy="38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lang="ru" sz="1500">
                <a:solidFill>
                  <a:schemeClr val="lt1"/>
                </a:solidFill>
              </a:rPr>
              <a:t>1</a:t>
            </a:r>
            <a:endParaRPr b="1" i="0" sz="1900" u="none" cap="none" strike="noStrike">
              <a:solidFill>
                <a:schemeClr val="lt1"/>
              </a:solidFill>
            </a:endParaRPr>
          </a:p>
        </p:txBody>
      </p:sp>
      <p:pic>
        <p:nvPicPr>
          <p:cNvPr id="72" name="Google Shape;72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235335" y="3998600"/>
            <a:ext cx="1155664" cy="1098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4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14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9" name="Google Shape;79;p14"/>
          <p:cNvSpPr/>
          <p:nvPr/>
        </p:nvSpPr>
        <p:spPr>
          <a:xfrm>
            <a:off x="7352725" y="2735300"/>
            <a:ext cx="1790100" cy="24081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0" name="Google Shape;80;p14"/>
          <p:cNvSpPr/>
          <p:nvPr/>
        </p:nvSpPr>
        <p:spPr>
          <a:xfrm>
            <a:off x="7440250" y="369600"/>
            <a:ext cx="1702800" cy="23658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81" name="Google Shape;81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56945" y="993144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56939" y="350464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4"/>
          <p:cNvSpPr/>
          <p:nvPr/>
        </p:nvSpPr>
        <p:spPr>
          <a:xfrm>
            <a:off x="7229225" y="369600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4" name="Google Shape;84;p14"/>
          <p:cNvSpPr txBox="1"/>
          <p:nvPr/>
        </p:nvSpPr>
        <p:spPr>
          <a:xfrm>
            <a:off x="80650" y="53100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85" name="Google Shape;85;p14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86" name="Google Shape;86;p14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7" name="Google Shape;87;p14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8" name="Google Shape;88;p14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9" name="Google Shape;89;p14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0" name="Google Shape;90;p14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91" name="Google Shape;91;p14"/>
          <p:cNvSpPr txBox="1"/>
          <p:nvPr/>
        </p:nvSpPr>
        <p:spPr>
          <a:xfrm>
            <a:off x="216150" y="968075"/>
            <a:ext cx="6703200" cy="12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ru">
                <a:solidFill>
                  <a:schemeClr val="accent2"/>
                </a:solidFill>
                <a:latin typeface="Raleway"/>
                <a:ea typeface="Raleway"/>
                <a:cs typeface="Raleway"/>
                <a:sym typeface="Raleway"/>
              </a:rPr>
              <a:t>Согласно официальным данным, в Российской Федерации количество детей с ОВЗ достигает 1 миллиона человек. Эта значительная часть населения испытывает трудности в освоении образовательных программ.</a:t>
            </a:r>
            <a:br>
              <a:rPr b="1" lang="ru">
                <a:solidFill>
                  <a:srgbClr val="FCAF17"/>
                </a:solidFill>
                <a:latin typeface="Raleway"/>
                <a:ea typeface="Raleway"/>
                <a:cs typeface="Raleway"/>
                <a:sym typeface="Raleway"/>
              </a:rPr>
            </a:br>
            <a:endParaRPr b="1" i="0" sz="800" u="none" cap="none" strike="noStrike">
              <a:solidFill>
                <a:srgbClr val="FCAF17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2" name="Google Shape;92;p14"/>
          <p:cNvSpPr txBox="1"/>
          <p:nvPr/>
        </p:nvSpPr>
        <p:spPr>
          <a:xfrm>
            <a:off x="216150" y="2443075"/>
            <a:ext cx="6703200" cy="21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00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600">
                <a:solidFill>
                  <a:srgbClr val="9F00FF"/>
                </a:solidFill>
                <a:latin typeface="Raleway"/>
                <a:ea typeface="Raleway"/>
                <a:cs typeface="Raleway"/>
                <a:sym typeface="Raleway"/>
              </a:rPr>
              <a:t>Проект позволяет решить проблему обучающихся с социальным исключением и коммуникации со сверстниками. </a:t>
            </a:r>
            <a:endParaRPr b="1" sz="1600">
              <a:solidFill>
                <a:srgbClr val="9F00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4500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600">
              <a:solidFill>
                <a:srgbClr val="9F00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4500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600">
                <a:solidFill>
                  <a:srgbClr val="9F00FF"/>
                </a:solidFill>
                <a:latin typeface="Raleway"/>
                <a:ea typeface="Raleway"/>
                <a:cs typeface="Raleway"/>
                <a:sym typeface="Raleway"/>
              </a:rPr>
              <a:t>С этими проблемами сталкиваются дети с СДВГ и ОВЗ, наш проект позволяет сделать образовательный процесс комфортным для обучающихся с особенностями развития.</a:t>
            </a:r>
            <a:endParaRPr b="1" sz="2400">
              <a:solidFill>
                <a:srgbClr val="9F00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2200">
              <a:solidFill>
                <a:srgbClr val="9F00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3" name="Google Shape;93;p1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4" name="Google Shape;94;p14"/>
          <p:cNvSpPr txBox="1"/>
          <p:nvPr/>
        </p:nvSpPr>
        <p:spPr>
          <a:xfrm>
            <a:off x="-5075" y="4774000"/>
            <a:ext cx="406800" cy="38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lang="ru" sz="1500">
                <a:solidFill>
                  <a:schemeClr val="lt1"/>
                </a:solidFill>
              </a:rPr>
              <a:t>2</a:t>
            </a:r>
            <a:endParaRPr b="1" i="0" sz="1900" u="none" cap="none" strike="noStrike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 txBox="1"/>
          <p:nvPr>
            <p:ph type="title"/>
          </p:nvPr>
        </p:nvSpPr>
        <p:spPr>
          <a:xfrm>
            <a:off x="718767" y="5415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00" name="Google Shape;100;p1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1" name="Google Shape;101;p15"/>
          <p:cNvSpPr/>
          <p:nvPr/>
        </p:nvSpPr>
        <p:spPr>
          <a:xfrm>
            <a:off x="-5082" y="-6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3" name="Google Shape;103;p1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4" name="Google Shape;104;p1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5" name="Google Shape;105;p1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6" name="Google Shape;106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830" y="73915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5"/>
          <p:cNvSpPr txBox="1"/>
          <p:nvPr/>
        </p:nvSpPr>
        <p:spPr>
          <a:xfrm>
            <a:off x="682825" y="2422650"/>
            <a:ext cx="50313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ru" sz="1900">
                <a:solidFill>
                  <a:srgbClr val="FCAF17"/>
                </a:solidFill>
                <a:latin typeface="Raleway"/>
                <a:ea typeface="Raleway"/>
                <a:cs typeface="Raleway"/>
                <a:sym typeface="Raleway"/>
              </a:rPr>
              <a:t>Основными пользователями  являются:</a:t>
            </a:r>
            <a:endParaRPr sz="2100">
              <a:solidFill>
                <a:srgbClr val="FCAF17"/>
              </a:solidFill>
            </a:endParaRPr>
          </a:p>
        </p:txBody>
      </p:sp>
      <p:sp>
        <p:nvSpPr>
          <p:cNvPr id="108" name="Google Shape;108;p15"/>
          <p:cNvSpPr txBox="1"/>
          <p:nvPr/>
        </p:nvSpPr>
        <p:spPr>
          <a:xfrm>
            <a:off x="-5075" y="4774000"/>
            <a:ext cx="406800" cy="38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lang="ru" sz="1500">
                <a:solidFill>
                  <a:schemeClr val="lt1"/>
                </a:solidFill>
              </a:rPr>
              <a:t>3</a:t>
            </a:r>
            <a:endParaRPr b="1" i="0" sz="1900" u="none" cap="none" strike="noStrike">
              <a:solidFill>
                <a:schemeClr val="lt1"/>
              </a:solidFill>
            </a:endParaRPr>
          </a:p>
        </p:txBody>
      </p:sp>
      <p:sp>
        <p:nvSpPr>
          <p:cNvPr id="109" name="Google Shape;109;p15"/>
          <p:cNvSpPr txBox="1"/>
          <p:nvPr/>
        </p:nvSpPr>
        <p:spPr>
          <a:xfrm>
            <a:off x="2370650" y="2823088"/>
            <a:ext cx="5442900" cy="139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ru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Дети школьного возраста с СДВГ и ОВЗ (с 7 до 18 лет)</a:t>
            </a:r>
            <a:endParaRPr b="1" sz="1900">
              <a:solidFill>
                <a:srgbClr val="8F00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0" name="Google Shape;110;p15"/>
          <p:cNvSpPr txBox="1"/>
          <p:nvPr/>
        </p:nvSpPr>
        <p:spPr>
          <a:xfrm>
            <a:off x="682825" y="1200475"/>
            <a:ext cx="50313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ru" sz="1900">
                <a:solidFill>
                  <a:srgbClr val="FCAF17"/>
                </a:solidFill>
                <a:latin typeface="Raleway"/>
                <a:ea typeface="Raleway"/>
                <a:cs typeface="Raleway"/>
                <a:sym typeface="Raleway"/>
              </a:rPr>
              <a:t>Основными покупателями  являются:</a:t>
            </a:r>
            <a:endParaRPr sz="2100">
              <a:solidFill>
                <a:srgbClr val="FCAF17"/>
              </a:solidFill>
            </a:endParaRPr>
          </a:p>
        </p:txBody>
      </p:sp>
      <p:sp>
        <p:nvSpPr>
          <p:cNvPr id="111" name="Google Shape;111;p15"/>
          <p:cNvSpPr txBox="1"/>
          <p:nvPr/>
        </p:nvSpPr>
        <p:spPr>
          <a:xfrm>
            <a:off x="2370650" y="1570713"/>
            <a:ext cx="5442900" cy="139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Родители/опекуны детей с СДВГ и ОВЗ. (от 30 до 55 лет)</a:t>
            </a:r>
            <a:endParaRPr b="1" sz="1900">
              <a:solidFill>
                <a:srgbClr val="8F00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457200" lvl="0" marL="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>
              <a:solidFill>
                <a:srgbClr val="8F00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/>
          <p:nvPr>
            <p:ph type="title"/>
          </p:nvPr>
        </p:nvSpPr>
        <p:spPr>
          <a:xfrm>
            <a:off x="714342" y="5415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17" name="Google Shape;117;p1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8" name="Google Shape;118;p16"/>
          <p:cNvSpPr/>
          <p:nvPr/>
        </p:nvSpPr>
        <p:spPr>
          <a:xfrm>
            <a:off x="-5082" y="-6"/>
            <a:ext cx="687900" cy="687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16"/>
          <p:cNvSpPr/>
          <p:nvPr/>
        </p:nvSpPr>
        <p:spPr>
          <a:xfrm>
            <a:off x="8788175" y="3248300"/>
            <a:ext cx="354900" cy="10851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0" name="Google Shape;120;p1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1" name="Google Shape;121;p1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2" name="Google Shape;122;p16"/>
          <p:cNvSpPr/>
          <p:nvPr/>
        </p:nvSpPr>
        <p:spPr>
          <a:xfrm>
            <a:off x="8788175" y="-81855"/>
            <a:ext cx="354900" cy="21705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3" name="Google Shape;123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362" y="77437"/>
            <a:ext cx="533025" cy="533025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6"/>
          <p:cNvSpPr txBox="1"/>
          <p:nvPr/>
        </p:nvSpPr>
        <p:spPr>
          <a:xfrm>
            <a:off x="-5075" y="4774000"/>
            <a:ext cx="406800" cy="38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lang="ru" sz="1500">
                <a:solidFill>
                  <a:schemeClr val="lt1"/>
                </a:solidFill>
              </a:rPr>
              <a:t>4</a:t>
            </a:r>
            <a:endParaRPr b="1" i="0" sz="1900" u="none" cap="none" strike="noStrike">
              <a:solidFill>
                <a:schemeClr val="lt1"/>
              </a:solidFill>
            </a:endParaRPr>
          </a:p>
        </p:txBody>
      </p:sp>
      <p:sp>
        <p:nvSpPr>
          <p:cNvPr id="125" name="Google Shape;125;p16"/>
          <p:cNvSpPr txBox="1"/>
          <p:nvPr/>
        </p:nvSpPr>
        <p:spPr>
          <a:xfrm>
            <a:off x="756150" y="3140900"/>
            <a:ext cx="68967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999999"/>
                </a:solidFill>
                <a:latin typeface="Raleway"/>
                <a:ea typeface="Raleway"/>
                <a:cs typeface="Raleway"/>
                <a:sym typeface="Raleway"/>
              </a:rPr>
              <a:t>В данный момент на рынке онлайн-платформ инклюзивного образования представлено мало вариантов, что ограничивает возможности родителей и опекунов выбрать наиболее подходящую платформу, учитывающую их уникальные потребности и помогающую детям раскрыть свой полный потенциал.</a:t>
            </a:r>
            <a:endParaRPr b="1">
              <a:solidFill>
                <a:srgbClr val="999999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6" name="Google Shape;126;p16"/>
          <p:cNvSpPr txBox="1"/>
          <p:nvPr/>
        </p:nvSpPr>
        <p:spPr>
          <a:xfrm>
            <a:off x="790950" y="2263375"/>
            <a:ext cx="6896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u="sng">
                <a:solidFill>
                  <a:srgbClr val="666666"/>
                </a:solidFill>
                <a:latin typeface="Raleway"/>
                <a:ea typeface="Raleway"/>
                <a:cs typeface="Raleway"/>
                <a:sym typeface="Raleway"/>
              </a:rPr>
              <a:t>Это создает серьезные препятствия для эффективного обучения и развития таких детей. </a:t>
            </a:r>
            <a:endParaRPr b="1">
              <a:solidFill>
                <a:srgbClr val="666666"/>
              </a:solidFill>
            </a:endParaRPr>
          </a:p>
        </p:txBody>
      </p:sp>
      <p:sp>
        <p:nvSpPr>
          <p:cNvPr id="127" name="Google Shape;127;p16"/>
          <p:cNvSpPr txBox="1"/>
          <p:nvPr/>
        </p:nvSpPr>
        <p:spPr>
          <a:xfrm>
            <a:off x="756150" y="1170138"/>
            <a:ext cx="68967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999999"/>
                </a:solidFill>
                <a:latin typeface="Raleway"/>
                <a:ea typeface="Raleway"/>
                <a:cs typeface="Raleway"/>
                <a:sym typeface="Raleway"/>
              </a:rPr>
              <a:t>На сегодняшний день, обучающие программы и онлайн-системы недостаточно учитывают индивидуальные особенности каждого ребенка, особенно тех, у кого есть СДВГ или ОВЗ. </a:t>
            </a:r>
            <a:endParaRPr b="1">
              <a:solidFill>
                <a:srgbClr val="999999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7"/>
          <p:cNvSpPr txBox="1"/>
          <p:nvPr>
            <p:ph type="title"/>
          </p:nvPr>
        </p:nvSpPr>
        <p:spPr>
          <a:xfrm>
            <a:off x="728267" y="5415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33" name="Google Shape;133;p1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4" name="Google Shape;134;p17"/>
          <p:cNvSpPr/>
          <p:nvPr/>
        </p:nvSpPr>
        <p:spPr>
          <a:xfrm>
            <a:off x="-5082" y="-6"/>
            <a:ext cx="687900" cy="687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17"/>
          <p:cNvSpPr/>
          <p:nvPr/>
        </p:nvSpPr>
        <p:spPr>
          <a:xfrm>
            <a:off x="8788175" y="2088625"/>
            <a:ext cx="354900" cy="11595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6" name="Google Shape;136;p1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7" name="Google Shape;137;p17"/>
          <p:cNvSpPr/>
          <p:nvPr/>
        </p:nvSpPr>
        <p:spPr>
          <a:xfrm>
            <a:off x="8788175" y="-3"/>
            <a:ext cx="354900" cy="20886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8" name="Google Shape;138;p1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39" name="Google Shape;139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071" y="54147"/>
            <a:ext cx="579600" cy="57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7"/>
          <p:cNvSpPr txBox="1"/>
          <p:nvPr/>
        </p:nvSpPr>
        <p:spPr>
          <a:xfrm>
            <a:off x="-5075" y="4774000"/>
            <a:ext cx="406800" cy="38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lang="ru" sz="1500">
                <a:solidFill>
                  <a:schemeClr val="lt1"/>
                </a:solidFill>
              </a:rPr>
              <a:t>5</a:t>
            </a:r>
            <a:endParaRPr b="1" i="0" sz="1900" u="none" cap="none" strike="noStrike">
              <a:solidFill>
                <a:schemeClr val="lt1"/>
              </a:solidFill>
            </a:endParaRPr>
          </a:p>
        </p:txBody>
      </p:sp>
      <p:sp>
        <p:nvSpPr>
          <p:cNvPr id="141" name="Google Shape;141;p17"/>
          <p:cNvSpPr txBox="1"/>
          <p:nvPr/>
        </p:nvSpPr>
        <p:spPr>
          <a:xfrm>
            <a:off x="728425" y="1028350"/>
            <a:ext cx="7168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О</a:t>
            </a:r>
            <a:r>
              <a:rPr b="1" lang="ru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нлайн-платформа для обучения школьников с особенностями развития. </a:t>
            </a:r>
            <a:endParaRPr/>
          </a:p>
        </p:txBody>
      </p:sp>
      <p:sp>
        <p:nvSpPr>
          <p:cNvPr id="142" name="Google Shape;142;p17"/>
          <p:cNvSpPr txBox="1"/>
          <p:nvPr/>
        </p:nvSpPr>
        <p:spPr>
          <a:xfrm>
            <a:off x="728275" y="1787975"/>
            <a:ext cx="71682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Применение </a:t>
            </a:r>
            <a:r>
              <a:rPr b="1" lang="ru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искусственного интеллекта (ИИ) для построения индивидуальных карт развития.</a:t>
            </a:r>
            <a:endParaRPr b="1">
              <a:solidFill>
                <a:srgbClr val="8F00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4572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1">
              <a:solidFill>
                <a:srgbClr val="8F00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4572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Видео-уроки, созданные с помощью нейросетей. </a:t>
            </a:r>
            <a:endParaRPr/>
          </a:p>
        </p:txBody>
      </p:sp>
      <p:sp>
        <p:nvSpPr>
          <p:cNvPr id="143" name="Google Shape;143;p17"/>
          <p:cNvSpPr txBox="1"/>
          <p:nvPr/>
        </p:nvSpPr>
        <p:spPr>
          <a:xfrm>
            <a:off x="728275" y="2919050"/>
            <a:ext cx="7168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О</a:t>
            </a:r>
            <a:r>
              <a:rPr b="1" lang="ru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нлайн-консультации специалиста по дефектологии и психологии для дополнительной поддержки родителя и </a:t>
            </a:r>
            <a:r>
              <a:rPr b="1" lang="ru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ребёнка</a:t>
            </a:r>
            <a:r>
              <a:rPr b="1" lang="ru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. </a:t>
            </a:r>
            <a:endParaRPr/>
          </a:p>
        </p:txBody>
      </p:sp>
      <p:sp>
        <p:nvSpPr>
          <p:cNvPr id="144" name="Google Shape;144;p17"/>
          <p:cNvSpPr txBox="1"/>
          <p:nvPr/>
        </p:nvSpPr>
        <p:spPr>
          <a:xfrm>
            <a:off x="750925" y="3717625"/>
            <a:ext cx="7122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Использование</a:t>
            </a:r>
            <a:r>
              <a:rPr b="1" lang="ru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 принципов АООП, чтобы обеспечить максимально эффективное обучение и развитие каждого ребенка.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8"/>
          <p:cNvSpPr txBox="1"/>
          <p:nvPr>
            <p:ph type="title"/>
          </p:nvPr>
        </p:nvSpPr>
        <p:spPr>
          <a:xfrm>
            <a:off x="729300" y="72725"/>
            <a:ext cx="80904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 </a:t>
            </a:r>
            <a:r>
              <a:rPr lang="ru" sz="1700">
                <a:solidFill>
                  <a:schemeClr val="dk1"/>
                </a:solidFill>
              </a:rPr>
              <a:t>(ЦЕННОСТНОЕ ПРЕДЛОЖЕНИЕ)</a:t>
            </a:r>
            <a:endParaRPr sz="1700">
              <a:solidFill>
                <a:schemeClr val="dk1"/>
              </a:solidFill>
            </a:endParaRPr>
          </a:p>
        </p:txBody>
      </p:sp>
      <p:sp>
        <p:nvSpPr>
          <p:cNvPr id="150" name="Google Shape;150;p18"/>
          <p:cNvSpPr txBox="1"/>
          <p:nvPr>
            <p:ph idx="1" type="body"/>
          </p:nvPr>
        </p:nvSpPr>
        <p:spPr>
          <a:xfrm>
            <a:off x="700057" y="841231"/>
            <a:ext cx="7743900" cy="5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ru" sz="1400">
                <a:solidFill>
                  <a:srgbClr val="8F00FF"/>
                </a:solidFill>
              </a:rPr>
              <a:t>В процессе</a:t>
            </a:r>
            <a:r>
              <a:rPr b="1" lang="ru" sz="1400">
                <a:solidFill>
                  <a:srgbClr val="8F00FF"/>
                </a:solidFill>
              </a:rPr>
              <a:t> обучения наши клиенты экономят моральные ресурсы, физические силы, время и деньги на репетиторов и специализированных педагогов.</a:t>
            </a:r>
            <a:endParaRPr b="1" sz="1400">
              <a:solidFill>
                <a:srgbClr val="8F00FF"/>
              </a:solidFill>
            </a:endParaRPr>
          </a:p>
        </p:txBody>
      </p:sp>
      <p:sp>
        <p:nvSpPr>
          <p:cNvPr id="151" name="Google Shape;151;p1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2" name="Google Shape;152;p18"/>
          <p:cNvSpPr/>
          <p:nvPr/>
        </p:nvSpPr>
        <p:spPr>
          <a:xfrm>
            <a:off x="8788175" y="2088625"/>
            <a:ext cx="354900" cy="11595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3" name="Google Shape;153;p18"/>
          <p:cNvSpPr/>
          <p:nvPr/>
        </p:nvSpPr>
        <p:spPr>
          <a:xfrm>
            <a:off x="8788175" y="19"/>
            <a:ext cx="354900" cy="20886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4" name="Google Shape;154;p18"/>
          <p:cNvSpPr/>
          <p:nvPr/>
        </p:nvSpPr>
        <p:spPr>
          <a:xfrm>
            <a:off x="8788175" y="4321498"/>
            <a:ext cx="354900" cy="8220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5" name="Google Shape;155;p1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6" name="Google Shape;156;p18"/>
          <p:cNvSpPr/>
          <p:nvPr/>
        </p:nvSpPr>
        <p:spPr>
          <a:xfrm>
            <a:off x="-5082" y="-6"/>
            <a:ext cx="687900" cy="6879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7" name="Google Shape;157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896" y="9256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8"/>
          <p:cNvSpPr txBox="1"/>
          <p:nvPr/>
        </p:nvSpPr>
        <p:spPr>
          <a:xfrm>
            <a:off x="-5075" y="4774000"/>
            <a:ext cx="406800" cy="38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lang="ru" sz="1500">
                <a:solidFill>
                  <a:schemeClr val="lt1"/>
                </a:solidFill>
              </a:rPr>
              <a:t>6</a:t>
            </a:r>
            <a:endParaRPr b="1" i="0" sz="1900" u="none" cap="none" strike="noStrike">
              <a:solidFill>
                <a:schemeClr val="lt1"/>
              </a:solidFill>
            </a:endParaRPr>
          </a:p>
        </p:txBody>
      </p:sp>
      <p:sp>
        <p:nvSpPr>
          <p:cNvPr id="159" name="Google Shape;159;p18"/>
          <p:cNvSpPr txBox="1"/>
          <p:nvPr/>
        </p:nvSpPr>
        <p:spPr>
          <a:xfrm>
            <a:off x="686550" y="1946275"/>
            <a:ext cx="7770900" cy="251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500" u="none" cap="none" strike="noStrike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Мы, компания</a:t>
            </a:r>
            <a:r>
              <a:rPr b="1" i="0" lang="ru" sz="15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1" lang="ru" sz="1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“Обучение для всех”</a:t>
            </a:r>
            <a:endParaRPr b="1" i="0" sz="15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500" u="none" cap="none" strike="noStrike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помогаем</a:t>
            </a:r>
            <a:r>
              <a:rPr b="1" i="0" lang="ru" sz="15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1" lang="ru" sz="1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детям с особенностями развития </a:t>
            </a:r>
            <a:endParaRPr b="1" sz="15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ru" sz="1500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при</a:t>
            </a:r>
            <a:r>
              <a:rPr b="1" i="0" lang="ru" sz="15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1" lang="ru" sz="150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получении школьного образования</a:t>
            </a:r>
            <a:endParaRPr b="1" i="0" sz="1500" u="none" cap="none" strike="noStrike">
              <a:solidFill>
                <a:srgbClr val="8F00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500" u="none" cap="none" strike="noStrike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решать проблему</a:t>
            </a:r>
            <a:r>
              <a:rPr b="1" i="0" lang="ru" sz="15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1" lang="ru" sz="150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сложности обучения</a:t>
            </a:r>
            <a:endParaRPr b="1" i="0" sz="1500" u="none" cap="none" strike="noStrike">
              <a:solidFill>
                <a:srgbClr val="8F00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500" u="none" cap="none" strike="noStrike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с помощью</a:t>
            </a:r>
            <a:r>
              <a:rPr b="1" i="0" lang="ru" sz="15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1" i="0" lang="ru" sz="15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онлайн-пла</a:t>
            </a:r>
            <a:r>
              <a:rPr b="1" lang="ru" sz="1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тформы</a:t>
            </a:r>
            <a:r>
              <a:rPr b="1" lang="ru" sz="1500">
                <a:solidFill>
                  <a:srgbClr val="FF2F2D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1" lang="ru" sz="150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с ИИ и</a:t>
            </a:r>
            <a:r>
              <a:rPr b="1" i="0" lang="ru" sz="15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1" lang="ru" sz="150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ТИР (треки индивидуального развития)</a:t>
            </a:r>
            <a:endParaRPr b="1" i="0" sz="1500" u="none" cap="none" strike="noStrike">
              <a:solidFill>
                <a:srgbClr val="8F00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500" u="none" cap="none" strike="noStrike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и</a:t>
            </a:r>
            <a:r>
              <a:rPr b="1" lang="ru" sz="1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облегчить ребенку получение школьного образования</a:t>
            </a:r>
            <a:endParaRPr b="1" i="0" sz="15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9"/>
          <p:cNvSpPr/>
          <p:nvPr/>
        </p:nvSpPr>
        <p:spPr>
          <a:xfrm>
            <a:off x="-7" y="-6"/>
            <a:ext cx="1568400" cy="510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19"/>
          <p:cNvSpPr txBox="1"/>
          <p:nvPr/>
        </p:nvSpPr>
        <p:spPr>
          <a:xfrm>
            <a:off x="641619" y="759438"/>
            <a:ext cx="6936600" cy="11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ru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На данном рынке присутствует конкуренция между разными компаниями, оказывающими услуги онлайн-образования для детей с особыми воспитательными потребностями (ОВЗ). Наше рыночное предложение:</a:t>
            </a:r>
            <a:endParaRPr b="1" i="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6" name="Google Shape;166;p19"/>
          <p:cNvSpPr txBox="1"/>
          <p:nvPr>
            <p:ph idx="1" type="body"/>
          </p:nvPr>
        </p:nvSpPr>
        <p:spPr>
          <a:xfrm>
            <a:off x="457202" y="2088631"/>
            <a:ext cx="7993200" cy="20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667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b="1" lang="ru" sz="1400">
                <a:solidFill>
                  <a:schemeClr val="dk1"/>
                </a:solidFill>
              </a:rPr>
              <a:t>Мы работаем на рынке </a:t>
            </a:r>
            <a:r>
              <a:rPr b="1" lang="ru" sz="1400">
                <a:solidFill>
                  <a:schemeClr val="accent3"/>
                </a:solidFill>
              </a:rPr>
              <a:t>B2C</a:t>
            </a:r>
            <a:endParaRPr b="1" sz="1400">
              <a:solidFill>
                <a:schemeClr val="accent3"/>
              </a:solidFill>
            </a:endParaRPr>
          </a:p>
          <a:p>
            <a:pPr indent="-2667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b="1" lang="ru" sz="1400">
                <a:solidFill>
                  <a:schemeClr val="dk1"/>
                </a:solidFill>
              </a:rPr>
              <a:t>Наша Целевая Аудитория - это</a:t>
            </a:r>
            <a:r>
              <a:rPr b="1" lang="ru" sz="1400">
                <a:solidFill>
                  <a:schemeClr val="accent3"/>
                </a:solidFill>
              </a:rPr>
              <a:t> родители/опекуны детей с особенностями развития</a:t>
            </a:r>
            <a:r>
              <a:rPr b="1" lang="ru" sz="1400">
                <a:solidFill>
                  <a:schemeClr val="dk1"/>
                </a:solidFill>
              </a:rPr>
              <a:t>.</a:t>
            </a:r>
            <a:endParaRPr b="1" sz="1400">
              <a:solidFill>
                <a:schemeClr val="dk1"/>
              </a:solidFill>
            </a:endParaRPr>
          </a:p>
          <a:p>
            <a:pPr indent="-2667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b="1" lang="ru" sz="1400">
                <a:solidFill>
                  <a:schemeClr val="dk1"/>
                </a:solidFill>
              </a:rPr>
              <a:t>Наше решение будет стоить  </a:t>
            </a:r>
            <a:r>
              <a:rPr b="1" lang="ru" sz="1400">
                <a:solidFill>
                  <a:schemeClr val="accent3"/>
                </a:solidFill>
              </a:rPr>
              <a:t>18</a:t>
            </a:r>
            <a:r>
              <a:rPr b="1" lang="ru" sz="1400">
                <a:solidFill>
                  <a:schemeClr val="accent3"/>
                </a:solidFill>
              </a:rPr>
              <a:t> тыс. руб. </a:t>
            </a:r>
            <a:r>
              <a:rPr b="1" lang="ru" sz="1400">
                <a:solidFill>
                  <a:schemeClr val="dk1"/>
                </a:solidFill>
              </a:rPr>
              <a:t>в месяц и</a:t>
            </a:r>
            <a:r>
              <a:rPr b="1" lang="ru" sz="1400">
                <a:solidFill>
                  <a:schemeClr val="accent3"/>
                </a:solidFill>
              </a:rPr>
              <a:t> 216 тыс. руб. </a:t>
            </a:r>
            <a:r>
              <a:rPr b="1" lang="ru" sz="1400">
                <a:solidFill>
                  <a:schemeClr val="dk1"/>
                </a:solidFill>
              </a:rPr>
              <a:t>в год.</a:t>
            </a:r>
            <a:endParaRPr b="1" sz="1400">
              <a:solidFill>
                <a:schemeClr val="dk1"/>
              </a:solidFill>
            </a:endParaRPr>
          </a:p>
          <a:p>
            <a:pPr indent="-2667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b="1" lang="ru" sz="1400">
                <a:solidFill>
                  <a:schemeClr val="dk1"/>
                </a:solidFill>
              </a:rPr>
              <a:t>SAM - 500 тыс.чел.*216 т.руб. = 108 млрд.р.</a:t>
            </a:r>
            <a:endParaRPr b="1" sz="1400">
              <a:solidFill>
                <a:schemeClr val="dk1"/>
              </a:solidFill>
            </a:endParaRPr>
          </a:p>
          <a:p>
            <a:pPr indent="-2667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b="1" lang="ru" sz="1400">
                <a:solidFill>
                  <a:schemeClr val="dk1"/>
                </a:solidFill>
              </a:rPr>
              <a:t>SOM = 3% от SAM и равен 3,24 млрд.р.</a:t>
            </a:r>
            <a:endParaRPr b="1" sz="1400">
              <a:solidFill>
                <a:schemeClr val="accent3"/>
              </a:solidFill>
            </a:endParaRPr>
          </a:p>
        </p:txBody>
      </p:sp>
      <p:sp>
        <p:nvSpPr>
          <p:cNvPr id="167" name="Google Shape;167;p19"/>
          <p:cNvSpPr/>
          <p:nvPr/>
        </p:nvSpPr>
        <p:spPr>
          <a:xfrm>
            <a:off x="8788175" y="2088625"/>
            <a:ext cx="354900" cy="11595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8" name="Google Shape;168;p19"/>
          <p:cNvSpPr/>
          <p:nvPr/>
        </p:nvSpPr>
        <p:spPr>
          <a:xfrm>
            <a:off x="8788175" y="19"/>
            <a:ext cx="354900" cy="20886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9" name="Google Shape;169;p19"/>
          <p:cNvSpPr/>
          <p:nvPr/>
        </p:nvSpPr>
        <p:spPr>
          <a:xfrm>
            <a:off x="8788175" y="4321498"/>
            <a:ext cx="354900" cy="8220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0" name="Google Shape;170;p1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" name="Google Shape;171;p19"/>
          <p:cNvSpPr txBox="1"/>
          <p:nvPr>
            <p:ph type="title"/>
          </p:nvPr>
        </p:nvSpPr>
        <p:spPr>
          <a:xfrm>
            <a:off x="-8" y="-34494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72" name="Google Shape;172;p1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19"/>
          <p:cNvSpPr txBox="1"/>
          <p:nvPr/>
        </p:nvSpPr>
        <p:spPr>
          <a:xfrm>
            <a:off x="-5075" y="4774000"/>
            <a:ext cx="406800" cy="38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lang="ru" sz="1500">
                <a:solidFill>
                  <a:schemeClr val="lt1"/>
                </a:solidFill>
              </a:rPr>
              <a:t>7</a:t>
            </a:r>
            <a:endParaRPr b="1" i="0" sz="1900" u="none" cap="none" strike="noStrike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0"/>
          <p:cNvSpPr/>
          <p:nvPr/>
        </p:nvSpPr>
        <p:spPr>
          <a:xfrm>
            <a:off x="-5074" y="25"/>
            <a:ext cx="2846700" cy="510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20"/>
          <p:cNvSpPr/>
          <p:nvPr/>
        </p:nvSpPr>
        <p:spPr>
          <a:xfrm>
            <a:off x="8788175" y="2088625"/>
            <a:ext cx="354900" cy="11595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1" name="Google Shape;181;p20"/>
          <p:cNvSpPr/>
          <p:nvPr/>
        </p:nvSpPr>
        <p:spPr>
          <a:xfrm>
            <a:off x="8788175" y="19"/>
            <a:ext cx="354900" cy="20886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2" name="Google Shape;182;p20"/>
          <p:cNvSpPr/>
          <p:nvPr/>
        </p:nvSpPr>
        <p:spPr>
          <a:xfrm>
            <a:off x="8788175" y="4321498"/>
            <a:ext cx="354900" cy="8220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4" name="Google Shape;184;p20"/>
          <p:cNvSpPr txBox="1"/>
          <p:nvPr>
            <p:ph type="title"/>
          </p:nvPr>
        </p:nvSpPr>
        <p:spPr>
          <a:xfrm>
            <a:off x="-5075" y="-34475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85" name="Google Shape;185;p20"/>
          <p:cNvSpPr txBox="1"/>
          <p:nvPr/>
        </p:nvSpPr>
        <p:spPr>
          <a:xfrm>
            <a:off x="-5075" y="4774000"/>
            <a:ext cx="406800" cy="38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lang="ru" sz="1500">
                <a:solidFill>
                  <a:schemeClr val="lt1"/>
                </a:solidFill>
              </a:rPr>
              <a:t>8</a:t>
            </a:r>
            <a:endParaRPr b="1" i="0" sz="1900" u="none" cap="none" strike="noStrike">
              <a:solidFill>
                <a:schemeClr val="lt1"/>
              </a:solidFill>
            </a:endParaRPr>
          </a:p>
        </p:txBody>
      </p:sp>
      <p:graphicFrame>
        <p:nvGraphicFramePr>
          <p:cNvPr id="186" name="Google Shape;186;p20"/>
          <p:cNvGraphicFramePr/>
          <p:nvPr/>
        </p:nvGraphicFramePr>
        <p:xfrm>
          <a:off x="310525" y="8082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{992138CF-7A2B-4B2E-AD8C-7679EA5E3B0C}</a:tableStyleId>
              </a:tblPr>
              <a:tblGrid>
                <a:gridCol w="1461925"/>
                <a:gridCol w="1577125"/>
                <a:gridCol w="949600"/>
                <a:gridCol w="1286900"/>
                <a:gridCol w="1702800"/>
                <a:gridCol w="1241950"/>
              </a:tblGrid>
              <a:tr h="10608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accent3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Комплексный подход (работа с ребёнком и родителем)</a:t>
                      </a:r>
                      <a:endParaRPr b="1" sz="1000"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Гибкое расписание</a:t>
                      </a:r>
                      <a:endParaRPr b="1" sz="1000"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Узкая специализация только на детях с СДВГ и ОВЗ</a:t>
                      </a:r>
                      <a:endParaRPr b="1" sz="1000"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Консультации с онлайн-дефектологом</a:t>
                      </a:r>
                      <a:endParaRPr b="1" sz="1000"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Использование ТИР в процессе обучения</a:t>
                      </a:r>
                      <a:endParaRPr b="1" sz="1000"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6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Онлайн школа Бит</a:t>
                      </a:r>
                      <a:endParaRPr b="1" sz="1000"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2100">
                          <a:solidFill>
                            <a:srgbClr val="FF2F2D"/>
                          </a:solidFill>
                        </a:rPr>
                        <a:t>-</a:t>
                      </a:r>
                      <a:endParaRPr b="1" sz="2100">
                        <a:solidFill>
                          <a:srgbClr val="FF2F2D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2100">
                          <a:solidFill>
                            <a:srgbClr val="FF2F2D"/>
                          </a:solidFill>
                        </a:rPr>
                        <a:t>+</a:t>
                      </a:r>
                      <a:endParaRPr b="1" sz="2100">
                        <a:solidFill>
                          <a:srgbClr val="FF2F2D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2100">
                          <a:solidFill>
                            <a:srgbClr val="FF2F2D"/>
                          </a:solidFill>
                        </a:rPr>
                        <a:t>-</a:t>
                      </a:r>
                      <a:endParaRPr b="1" sz="2100">
                        <a:solidFill>
                          <a:srgbClr val="FF2F2D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2100">
                          <a:solidFill>
                            <a:srgbClr val="FF2F2D"/>
                          </a:solidFill>
                        </a:rPr>
                        <a:t>+</a:t>
                      </a:r>
                      <a:endParaRPr b="1" sz="2100">
                        <a:solidFill>
                          <a:srgbClr val="FF2F2D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2100">
                          <a:solidFill>
                            <a:srgbClr val="FF2F2D"/>
                          </a:solidFill>
                        </a:rPr>
                        <a:t>-</a:t>
                      </a:r>
                      <a:endParaRPr b="1" sz="2100">
                        <a:solidFill>
                          <a:srgbClr val="FF2F2D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279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Школа инклюзивного образования “Мостик”</a:t>
                      </a:r>
                      <a:endParaRPr b="1" sz="1000"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2100">
                          <a:solidFill>
                            <a:srgbClr val="FF2F2D"/>
                          </a:solidFill>
                        </a:rPr>
                        <a:t>+</a:t>
                      </a:r>
                      <a:endParaRPr b="1" sz="2100">
                        <a:solidFill>
                          <a:srgbClr val="FF2F2D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2100">
                          <a:solidFill>
                            <a:srgbClr val="FF2F2D"/>
                          </a:solidFill>
                        </a:rPr>
                        <a:t>+</a:t>
                      </a:r>
                      <a:endParaRPr b="1" sz="2100">
                        <a:solidFill>
                          <a:srgbClr val="FF2F2D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2100">
                          <a:solidFill>
                            <a:srgbClr val="FF2F2D"/>
                          </a:solidFill>
                        </a:rPr>
                        <a:t>+</a:t>
                      </a:r>
                      <a:endParaRPr b="1" sz="2100">
                        <a:solidFill>
                          <a:srgbClr val="FF2F2D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2100">
                          <a:solidFill>
                            <a:srgbClr val="FF2F2D"/>
                          </a:solidFill>
                        </a:rPr>
                        <a:t>+</a:t>
                      </a:r>
                      <a:endParaRPr b="1" sz="2100">
                        <a:solidFill>
                          <a:srgbClr val="FF2F2D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2100">
                          <a:solidFill>
                            <a:srgbClr val="FF2F2D"/>
                          </a:solidFill>
                        </a:rPr>
                        <a:t>-</a:t>
                      </a:r>
                      <a:endParaRPr b="1" sz="2100">
                        <a:solidFill>
                          <a:srgbClr val="FF2F2D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6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Онлайн школа Дом знаний</a:t>
                      </a:r>
                      <a:endParaRPr b="1" sz="1000"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2100">
                          <a:solidFill>
                            <a:srgbClr val="FF2F2D"/>
                          </a:solidFill>
                        </a:rPr>
                        <a:t>-</a:t>
                      </a:r>
                      <a:endParaRPr b="1" sz="2100">
                        <a:solidFill>
                          <a:srgbClr val="FF2F2D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2100">
                          <a:solidFill>
                            <a:srgbClr val="FF2F2D"/>
                          </a:solidFill>
                        </a:rPr>
                        <a:t>+</a:t>
                      </a:r>
                      <a:endParaRPr b="1" sz="2100">
                        <a:solidFill>
                          <a:srgbClr val="FF2F2D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2100">
                          <a:solidFill>
                            <a:srgbClr val="FF2F2D"/>
                          </a:solidFill>
                        </a:rPr>
                        <a:t>-</a:t>
                      </a:r>
                      <a:endParaRPr b="1" sz="2100">
                        <a:solidFill>
                          <a:srgbClr val="FF2F2D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2100">
                          <a:solidFill>
                            <a:srgbClr val="FF2F2D"/>
                          </a:solidFill>
                        </a:rPr>
                        <a:t>-</a:t>
                      </a:r>
                      <a:endParaRPr b="1" sz="2100">
                        <a:solidFill>
                          <a:srgbClr val="FF2F2D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2100">
                          <a:solidFill>
                            <a:srgbClr val="FF2F2D"/>
                          </a:solidFill>
                        </a:rPr>
                        <a:t>-</a:t>
                      </a:r>
                      <a:endParaRPr b="1" sz="2100">
                        <a:solidFill>
                          <a:srgbClr val="FF2F2D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73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Онлайн школа инклюзивного образования “Обучение для всех”</a:t>
                      </a:r>
                      <a:endParaRPr b="1" sz="10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2100">
                          <a:solidFill>
                            <a:schemeClr val="dk1"/>
                          </a:solidFill>
                        </a:rPr>
                        <a:t>+</a:t>
                      </a:r>
                      <a:endParaRPr b="1" sz="2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2100">
                          <a:solidFill>
                            <a:schemeClr val="dk1"/>
                          </a:solidFill>
                        </a:rPr>
                        <a:t>+</a:t>
                      </a:r>
                      <a:endParaRPr b="1" sz="2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2100">
                          <a:solidFill>
                            <a:schemeClr val="dk1"/>
                          </a:solidFill>
                        </a:rPr>
                        <a:t>+</a:t>
                      </a:r>
                      <a:endParaRPr b="1" sz="2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2100">
                          <a:solidFill>
                            <a:schemeClr val="dk1"/>
                          </a:solidFill>
                        </a:rPr>
                        <a:t>+</a:t>
                      </a:r>
                      <a:endParaRPr b="1" sz="2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2100">
                          <a:solidFill>
                            <a:schemeClr val="dk1"/>
                          </a:solidFill>
                        </a:rPr>
                        <a:t>+</a:t>
                      </a:r>
                      <a:endParaRPr b="1" sz="2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1"/>
          <p:cNvSpPr txBox="1"/>
          <p:nvPr/>
        </p:nvSpPr>
        <p:spPr>
          <a:xfrm>
            <a:off x="590744" y="956944"/>
            <a:ext cx="6936600" cy="8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ru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На данный момент нами разработана следующая бизнес модель, она включает в себя  некоторые </a:t>
            </a:r>
            <a:r>
              <a:rPr b="1" lang="ru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предлагаемые нами источники основного доход</a:t>
            </a:r>
            <a:r>
              <a:rPr b="1" lang="ru">
                <a:solidFill>
                  <a:srgbClr val="FD493D"/>
                </a:solidFill>
                <a:latin typeface="Raleway"/>
                <a:ea typeface="Raleway"/>
                <a:cs typeface="Raleway"/>
                <a:sym typeface="Raleway"/>
              </a:rPr>
              <a:t>а.</a:t>
            </a:r>
            <a:endParaRPr b="1" i="0" u="none" cap="none" strike="noStrike">
              <a:solidFill>
                <a:srgbClr val="FD493D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2" name="Google Shape;192;p21"/>
          <p:cNvSpPr/>
          <p:nvPr/>
        </p:nvSpPr>
        <p:spPr>
          <a:xfrm>
            <a:off x="-7" y="-6"/>
            <a:ext cx="3524700" cy="5946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21"/>
          <p:cNvSpPr txBox="1"/>
          <p:nvPr>
            <p:ph type="title"/>
          </p:nvPr>
        </p:nvSpPr>
        <p:spPr>
          <a:xfrm>
            <a:off x="-5083" y="-25944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4" name="Google Shape;194;p21"/>
          <p:cNvSpPr txBox="1"/>
          <p:nvPr>
            <p:ph idx="1" type="body"/>
          </p:nvPr>
        </p:nvSpPr>
        <p:spPr>
          <a:xfrm>
            <a:off x="590750" y="2040112"/>
            <a:ext cx="8048400" cy="20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667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b="1" lang="ru" sz="1400">
                <a:solidFill>
                  <a:schemeClr val="accent3"/>
                </a:solidFill>
              </a:rPr>
              <a:t>Оказание образовательных услуг </a:t>
            </a:r>
            <a:r>
              <a:rPr b="1" lang="ru" sz="1400">
                <a:solidFill>
                  <a:schemeClr val="dk1"/>
                </a:solidFill>
              </a:rPr>
              <a:t>детям с ОВЗ.</a:t>
            </a:r>
            <a:endParaRPr b="1" sz="1400">
              <a:solidFill>
                <a:schemeClr val="dk1"/>
              </a:solidFill>
            </a:endParaRPr>
          </a:p>
          <a:p>
            <a:pPr indent="-2667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b="1" lang="ru" sz="1400">
                <a:solidFill>
                  <a:schemeClr val="dk1"/>
                </a:solidFill>
              </a:rPr>
              <a:t>Цена одного абонемента на месяц </a:t>
            </a:r>
            <a:r>
              <a:rPr b="1" lang="ru" sz="1400">
                <a:solidFill>
                  <a:srgbClr val="FD493D"/>
                </a:solidFill>
              </a:rPr>
              <a:t>18 тыс. руб</a:t>
            </a:r>
            <a:r>
              <a:rPr b="1" lang="ru" sz="1400">
                <a:solidFill>
                  <a:schemeClr val="dk1"/>
                </a:solidFill>
              </a:rPr>
              <a:t>. </a:t>
            </a:r>
            <a:endParaRPr b="1" sz="1400">
              <a:solidFill>
                <a:schemeClr val="dk1"/>
              </a:solidFill>
            </a:endParaRPr>
          </a:p>
          <a:p>
            <a:pPr indent="-2667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b="1" lang="ru" sz="1400">
                <a:solidFill>
                  <a:schemeClr val="dk1"/>
                </a:solidFill>
              </a:rPr>
              <a:t>Расходы на разработку (R&amp;D) 350 000 руб.</a:t>
            </a:r>
            <a:endParaRPr b="1" sz="1400">
              <a:solidFill>
                <a:schemeClr val="dk1"/>
              </a:solidFill>
            </a:endParaRPr>
          </a:p>
          <a:p>
            <a:pPr indent="-2667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b="1" lang="ru" sz="1400">
                <a:solidFill>
                  <a:schemeClr val="accent3"/>
                </a:solidFill>
              </a:rPr>
              <a:t>Отдельные уроки, пакет услуг</a:t>
            </a:r>
            <a:r>
              <a:rPr b="1" lang="ru" sz="1400">
                <a:solidFill>
                  <a:schemeClr val="dk1"/>
                </a:solidFill>
              </a:rPr>
              <a:t>.</a:t>
            </a:r>
            <a:endParaRPr b="1" sz="1400">
              <a:solidFill>
                <a:schemeClr val="dk1"/>
              </a:solidFill>
            </a:endParaRPr>
          </a:p>
          <a:p>
            <a:pPr indent="-2667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b="1" lang="ru" sz="1400">
                <a:solidFill>
                  <a:schemeClr val="dk1"/>
                </a:solidFill>
              </a:rPr>
              <a:t>Психологическая помощь родителю и ребенку.</a:t>
            </a:r>
            <a:endParaRPr b="1" sz="1400">
              <a:solidFill>
                <a:schemeClr val="dk1"/>
              </a:solidFill>
            </a:endParaRPr>
          </a:p>
          <a:p>
            <a:pPr indent="-2667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b="1" lang="ru" sz="1400">
                <a:solidFill>
                  <a:schemeClr val="accent3"/>
                </a:solidFill>
              </a:rPr>
              <a:t>Консультации дефектолога.</a:t>
            </a:r>
            <a:endParaRPr b="1" sz="1400">
              <a:solidFill>
                <a:schemeClr val="accent3"/>
              </a:solidFill>
            </a:endParaRPr>
          </a:p>
        </p:txBody>
      </p:sp>
      <p:sp>
        <p:nvSpPr>
          <p:cNvPr id="195" name="Google Shape;195;p21"/>
          <p:cNvSpPr/>
          <p:nvPr/>
        </p:nvSpPr>
        <p:spPr>
          <a:xfrm>
            <a:off x="8788175" y="2088625"/>
            <a:ext cx="354900" cy="11595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" name="Google Shape;196;p21"/>
          <p:cNvSpPr/>
          <p:nvPr/>
        </p:nvSpPr>
        <p:spPr>
          <a:xfrm>
            <a:off x="8788175" y="19"/>
            <a:ext cx="354900" cy="20886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21"/>
          <p:cNvSpPr/>
          <p:nvPr/>
        </p:nvSpPr>
        <p:spPr>
          <a:xfrm>
            <a:off x="8788175" y="4321498"/>
            <a:ext cx="354900" cy="8220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2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2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21"/>
          <p:cNvSpPr txBox="1"/>
          <p:nvPr/>
        </p:nvSpPr>
        <p:spPr>
          <a:xfrm>
            <a:off x="-5075" y="4774000"/>
            <a:ext cx="406800" cy="38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lang="ru" sz="1500">
                <a:solidFill>
                  <a:schemeClr val="lt1"/>
                </a:solidFill>
              </a:rPr>
              <a:t>9</a:t>
            </a:r>
            <a:endParaRPr b="1" i="0" sz="1900" u="none" cap="none" strike="noStrike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2"/>
          <p:cNvSpPr/>
          <p:nvPr/>
        </p:nvSpPr>
        <p:spPr>
          <a:xfrm>
            <a:off x="0" y="0"/>
            <a:ext cx="4304400" cy="5946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22"/>
          <p:cNvSpPr txBox="1"/>
          <p:nvPr>
            <p:ph type="title"/>
          </p:nvPr>
        </p:nvSpPr>
        <p:spPr>
          <a:xfrm>
            <a:off x="35092" y="-2844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7" name="Google Shape;207;p22"/>
          <p:cNvSpPr txBox="1"/>
          <p:nvPr>
            <p:ph idx="1" type="body"/>
          </p:nvPr>
        </p:nvSpPr>
        <p:spPr>
          <a:xfrm>
            <a:off x="401725" y="836175"/>
            <a:ext cx="7993200" cy="139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ru" sz="1400">
                <a:solidFill>
                  <a:schemeClr val="accent3"/>
                </a:solidFill>
              </a:rPr>
              <a:t>Р</a:t>
            </a:r>
            <a:r>
              <a:rPr b="1" lang="ru" sz="1400">
                <a:solidFill>
                  <a:schemeClr val="accent3"/>
                </a:solidFill>
              </a:rPr>
              <a:t>азработана бизнес-модель</a:t>
            </a:r>
            <a:r>
              <a:rPr b="1" lang="ru" sz="1400">
                <a:solidFill>
                  <a:schemeClr val="dk1"/>
                </a:solidFill>
              </a:rPr>
              <a:t>, </a:t>
            </a:r>
            <a:r>
              <a:rPr b="1" lang="ru" sz="1400">
                <a:solidFill>
                  <a:schemeClr val="accent3"/>
                </a:solidFill>
              </a:rPr>
              <a:t>изучен рынок</a:t>
            </a:r>
            <a:endParaRPr b="1" sz="1400">
              <a:solidFill>
                <a:schemeClr val="accent3"/>
              </a:solidFill>
            </a:endParaRPr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b="1" sz="1400">
              <a:solidFill>
                <a:schemeClr val="accent3"/>
              </a:solidFill>
            </a:endParaRPr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ru" sz="1400">
                <a:solidFill>
                  <a:srgbClr val="FF2F2D"/>
                </a:solidFill>
              </a:rPr>
              <a:t>П</a:t>
            </a:r>
            <a:r>
              <a:rPr b="1" lang="ru" sz="1400">
                <a:solidFill>
                  <a:srgbClr val="FF2F2D"/>
                </a:solidFill>
              </a:rPr>
              <a:t>р</a:t>
            </a:r>
            <a:r>
              <a:rPr b="1" lang="ru" sz="1400">
                <a:solidFill>
                  <a:schemeClr val="accent3"/>
                </a:solidFill>
              </a:rPr>
              <a:t>оведено исследование и анализ конкурентов</a:t>
            </a:r>
            <a:endParaRPr b="1" sz="1400">
              <a:solidFill>
                <a:schemeClr val="accent3"/>
              </a:solidFill>
            </a:endParaRPr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b="1" sz="1400">
              <a:solidFill>
                <a:schemeClr val="accent3"/>
              </a:solidFill>
            </a:endParaRPr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ru" sz="1400">
                <a:solidFill>
                  <a:schemeClr val="accent3"/>
                </a:solidFill>
              </a:rPr>
              <a:t>Проведен Customer Development</a:t>
            </a:r>
            <a:endParaRPr b="1" sz="1400">
              <a:solidFill>
                <a:schemeClr val="accent3"/>
              </a:solidFill>
            </a:endParaRPr>
          </a:p>
        </p:txBody>
      </p:sp>
      <p:sp>
        <p:nvSpPr>
          <p:cNvPr id="208" name="Google Shape;208;p2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22"/>
          <p:cNvSpPr txBox="1"/>
          <p:nvPr/>
        </p:nvSpPr>
        <p:spPr>
          <a:xfrm>
            <a:off x="-5075" y="4774000"/>
            <a:ext cx="406800" cy="38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lang="ru" sz="1500">
                <a:solidFill>
                  <a:schemeClr val="lt1"/>
                </a:solidFill>
              </a:rPr>
              <a:t>10</a:t>
            </a:r>
            <a:endParaRPr b="1" i="0" sz="1900" u="none" cap="none" strike="noStrike">
              <a:solidFill>
                <a:schemeClr val="lt1"/>
              </a:solidFill>
            </a:endParaRPr>
          </a:p>
        </p:txBody>
      </p:sp>
      <p:sp>
        <p:nvSpPr>
          <p:cNvPr id="210" name="Google Shape;210;p22"/>
          <p:cNvSpPr/>
          <p:nvPr/>
        </p:nvSpPr>
        <p:spPr>
          <a:xfrm>
            <a:off x="8788175" y="2088625"/>
            <a:ext cx="354900" cy="11595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22"/>
          <p:cNvSpPr/>
          <p:nvPr/>
        </p:nvSpPr>
        <p:spPr>
          <a:xfrm>
            <a:off x="8788175" y="19"/>
            <a:ext cx="354900" cy="20886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22"/>
          <p:cNvSpPr/>
          <p:nvPr/>
        </p:nvSpPr>
        <p:spPr>
          <a:xfrm>
            <a:off x="8788175" y="4321498"/>
            <a:ext cx="354900" cy="8220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2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3"/>
          <p:cNvSpPr txBox="1"/>
          <p:nvPr>
            <p:ph type="title"/>
          </p:nvPr>
        </p:nvSpPr>
        <p:spPr>
          <a:xfrm>
            <a:off x="725842" y="1540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19" name="Google Shape;219;p23"/>
          <p:cNvGraphicFramePr/>
          <p:nvPr/>
        </p:nvGraphicFramePr>
        <p:xfrm>
          <a:off x="687910" y="1184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{494ECF2F-DB2F-4C62-97D5-E01B0A42D9AE}</a:tableStyleId>
              </a:tblPr>
              <a:tblGrid>
                <a:gridCol w="2510675"/>
                <a:gridCol w="2510675"/>
                <a:gridCol w="2510675"/>
              </a:tblGrid>
              <a:tr h="505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583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Лозовая Елизавета Георгиевна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83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Лозовая Елизавета Георгиевна</a:t>
                      </a:r>
                      <a:b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</a:b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(временный исполнитель)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1744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  <a:tc vMerge="1"/>
              </a:tr>
            </a:tbl>
          </a:graphicData>
        </a:graphic>
      </p:graphicFrame>
      <p:sp>
        <p:nvSpPr>
          <p:cNvPr id="220" name="Google Shape;220;p23"/>
          <p:cNvSpPr/>
          <p:nvPr/>
        </p:nvSpPr>
        <p:spPr>
          <a:xfrm>
            <a:off x="-9" y="4768704"/>
            <a:ext cx="406800" cy="380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" name="Google Shape;221;p23"/>
          <p:cNvSpPr/>
          <p:nvPr/>
        </p:nvSpPr>
        <p:spPr>
          <a:xfrm>
            <a:off x="-7" y="-5306"/>
            <a:ext cx="687900" cy="687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23"/>
          <p:cNvSpPr txBox="1"/>
          <p:nvPr/>
        </p:nvSpPr>
        <p:spPr>
          <a:xfrm>
            <a:off x="0" y="4768700"/>
            <a:ext cx="406800" cy="38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lang="ru" sz="1500">
                <a:solidFill>
                  <a:schemeClr val="lt1"/>
                </a:solidFill>
              </a:rPr>
              <a:t>11</a:t>
            </a:r>
            <a:endParaRPr b="1" i="0" sz="1900" u="none" cap="none" strike="noStrike">
              <a:solidFill>
                <a:schemeClr val="lt1"/>
              </a:solidFill>
            </a:endParaRPr>
          </a:p>
        </p:txBody>
      </p:sp>
      <p:pic>
        <p:nvPicPr>
          <p:cNvPr id="223" name="Google Shape;223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978" y="6868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23"/>
          <p:cNvSpPr/>
          <p:nvPr/>
        </p:nvSpPr>
        <p:spPr>
          <a:xfrm>
            <a:off x="8788175" y="3248300"/>
            <a:ext cx="354900" cy="10851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2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2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23"/>
          <p:cNvSpPr/>
          <p:nvPr/>
        </p:nvSpPr>
        <p:spPr>
          <a:xfrm>
            <a:off x="8788175" y="-81855"/>
            <a:ext cx="354900" cy="21705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28" name="Google Shape;228;p23"/>
          <p:cNvPicPr preferRelativeResize="0"/>
          <p:nvPr/>
        </p:nvPicPr>
        <p:blipFill rotWithShape="1">
          <a:blip r:embed="rId4">
            <a:alphaModFix/>
          </a:blip>
          <a:srcRect b="-1491" l="5720" r="5720" t="0"/>
          <a:stretch/>
        </p:blipFill>
        <p:spPr>
          <a:xfrm>
            <a:off x="5709250" y="1773000"/>
            <a:ext cx="2510675" cy="287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4"/>
          <p:cNvSpPr txBox="1"/>
          <p:nvPr>
            <p:ph type="title"/>
          </p:nvPr>
        </p:nvSpPr>
        <p:spPr>
          <a:xfrm>
            <a:off x="687892" y="64306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graphicFrame>
        <p:nvGraphicFramePr>
          <p:cNvPr id="234" name="Google Shape;234;p24"/>
          <p:cNvGraphicFramePr/>
          <p:nvPr/>
        </p:nvGraphicFramePr>
        <p:xfrm>
          <a:off x="613935" y="12336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{494ECF2F-DB2F-4C62-97D5-E01B0A42D9AE}</a:tableStyleId>
              </a:tblPr>
              <a:tblGrid>
                <a:gridCol w="3568075"/>
                <a:gridCol w="1793925"/>
                <a:gridCol w="2681000"/>
              </a:tblGrid>
              <a:tr h="322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Задача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372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">
                          <a:solidFill>
                            <a:schemeClr val="lt2"/>
                          </a:solidFill>
                        </a:rPr>
                        <a:t>Создание сайта</a:t>
                      </a:r>
                      <a:endParaRPr b="1" sz="1400" u="none" cap="none" strike="noStrike">
                        <a:solidFill>
                          <a:schemeClr val="lt2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1 - 30</a:t>
                      </a: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декабря 2023 г.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Лозовая Е. Г.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201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">
                          <a:solidFill>
                            <a:schemeClr val="lt2"/>
                          </a:solidFill>
                        </a:rPr>
                        <a:t>Тренировка нейросети на больших массивах данных, её последующие испытания</a:t>
                      </a:r>
                      <a:endParaRPr b="1" sz="1400" u="none" cap="none" strike="noStrike">
                        <a:solidFill>
                          <a:schemeClr val="lt2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</a:t>
                      </a: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января - 28 февраля 2024 г.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Лозовая Е. Г.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solidFill>
                            <a:schemeClr val="lt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Найм профессионального методиста для написания методических пособий для сайта</a:t>
                      </a:r>
                      <a:endParaRPr b="1">
                        <a:solidFill>
                          <a:schemeClr val="lt2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</a:t>
                      </a: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- 30 декабря 2023 г.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Лозовая Е. Г. 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solidFill>
                            <a:schemeClr val="lt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Найм дефектолога для консультаций. Старт продаж</a:t>
                      </a:r>
                      <a:endParaRPr b="1" sz="1300">
                        <a:solidFill>
                          <a:schemeClr val="lt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solidFill>
                          <a:schemeClr val="lt2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 марта 2024 г.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Лозовая Е. Г. 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35" name="Google Shape;235;p24"/>
          <p:cNvSpPr txBox="1"/>
          <p:nvPr/>
        </p:nvSpPr>
        <p:spPr>
          <a:xfrm>
            <a:off x="687900" y="766950"/>
            <a:ext cx="502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9F00FF"/>
                </a:solidFill>
                <a:latin typeface="Raleway"/>
                <a:ea typeface="Raleway"/>
                <a:cs typeface="Raleway"/>
                <a:sym typeface="Raleway"/>
              </a:rPr>
              <a:t>П</a:t>
            </a:r>
            <a:r>
              <a:rPr b="1" i="0" lang="ru" u="none" cap="none" strike="noStrike">
                <a:solidFill>
                  <a:srgbClr val="9F00FF"/>
                </a:solidFill>
                <a:latin typeface="Raleway"/>
                <a:ea typeface="Raleway"/>
                <a:cs typeface="Raleway"/>
                <a:sym typeface="Raleway"/>
              </a:rPr>
              <a:t>лан-график на ближайшие 2-4  недели.</a:t>
            </a:r>
            <a:endParaRPr b="1" i="0" sz="1500" u="none" cap="none" strike="noStrike">
              <a:solidFill>
                <a:srgbClr val="9F00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6" name="Google Shape;236;p24"/>
          <p:cNvSpPr/>
          <p:nvPr/>
        </p:nvSpPr>
        <p:spPr>
          <a:xfrm>
            <a:off x="-7" y="-5306"/>
            <a:ext cx="687900" cy="687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7" name="Google Shape;237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978" y="6868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24"/>
          <p:cNvSpPr/>
          <p:nvPr/>
        </p:nvSpPr>
        <p:spPr>
          <a:xfrm>
            <a:off x="-9" y="4768704"/>
            <a:ext cx="406800" cy="380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24"/>
          <p:cNvSpPr txBox="1"/>
          <p:nvPr/>
        </p:nvSpPr>
        <p:spPr>
          <a:xfrm>
            <a:off x="0" y="4768700"/>
            <a:ext cx="406800" cy="38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lang="ru" sz="1500">
                <a:solidFill>
                  <a:schemeClr val="lt1"/>
                </a:solidFill>
              </a:rPr>
              <a:t>12</a:t>
            </a:r>
            <a:endParaRPr b="1" i="0" sz="1900" u="none" cap="none" strike="noStrike">
              <a:solidFill>
                <a:schemeClr val="lt1"/>
              </a:solidFill>
            </a:endParaRPr>
          </a:p>
        </p:txBody>
      </p:sp>
      <p:sp>
        <p:nvSpPr>
          <p:cNvPr id="240" name="Google Shape;240;p24"/>
          <p:cNvSpPr/>
          <p:nvPr/>
        </p:nvSpPr>
        <p:spPr>
          <a:xfrm>
            <a:off x="8788175" y="3248300"/>
            <a:ext cx="354900" cy="10851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" name="Google Shape;241;p2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" name="Google Shape;242;p2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" name="Google Shape;243;p24"/>
          <p:cNvSpPr/>
          <p:nvPr/>
        </p:nvSpPr>
        <p:spPr>
          <a:xfrm>
            <a:off x="8788175" y="-81855"/>
            <a:ext cx="354900" cy="21705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Google Shape;248;p25"/>
          <p:cNvPicPr preferRelativeResize="0"/>
          <p:nvPr/>
        </p:nvPicPr>
        <p:blipFill rotWithShape="1">
          <a:blip r:embed="rId3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25"/>
          <p:cNvSpPr txBox="1"/>
          <p:nvPr>
            <p:ph type="title"/>
          </p:nvPr>
        </p:nvSpPr>
        <p:spPr>
          <a:xfrm>
            <a:off x="687900" y="68677"/>
            <a:ext cx="4655700" cy="6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50" name="Google Shape;250;p25"/>
          <p:cNvSpPr txBox="1"/>
          <p:nvPr>
            <p:ph idx="1" type="body"/>
          </p:nvPr>
        </p:nvSpPr>
        <p:spPr>
          <a:xfrm>
            <a:off x="687901" y="1807450"/>
            <a:ext cx="3876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40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Лозовая Елизавета Георгиевна.</a:t>
            </a:r>
            <a:endParaRPr sz="1400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400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40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VK: https://vk.com/calendula_officinalis</a:t>
            </a:r>
            <a:endParaRPr sz="1400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400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40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ТГ: @ragged_cloud</a:t>
            </a:r>
            <a:endParaRPr sz="1400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400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40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Viber|WhatsApp: 89273676388</a:t>
            </a:r>
            <a:endParaRPr sz="1400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51" name="Google Shape;251;p25"/>
          <p:cNvSpPr/>
          <p:nvPr/>
        </p:nvSpPr>
        <p:spPr>
          <a:xfrm>
            <a:off x="-7" y="-5306"/>
            <a:ext cx="687900" cy="687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2" name="Google Shape;252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978" y="6868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25"/>
          <p:cNvSpPr/>
          <p:nvPr/>
        </p:nvSpPr>
        <p:spPr>
          <a:xfrm>
            <a:off x="-9" y="4768704"/>
            <a:ext cx="406800" cy="380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25"/>
          <p:cNvSpPr txBox="1"/>
          <p:nvPr/>
        </p:nvSpPr>
        <p:spPr>
          <a:xfrm>
            <a:off x="0" y="4768700"/>
            <a:ext cx="406800" cy="38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lang="ru" sz="1500">
                <a:solidFill>
                  <a:schemeClr val="lt1"/>
                </a:solidFill>
              </a:rPr>
              <a:t>13</a:t>
            </a:r>
            <a:endParaRPr b="1" i="0" sz="1900" u="none" cap="none" strike="noStrike">
              <a:solidFill>
                <a:schemeClr val="lt1"/>
              </a:solidFill>
            </a:endParaRPr>
          </a:p>
        </p:txBody>
      </p:sp>
      <p:sp>
        <p:nvSpPr>
          <p:cNvPr id="255" name="Google Shape;255;p25"/>
          <p:cNvSpPr/>
          <p:nvPr/>
        </p:nvSpPr>
        <p:spPr>
          <a:xfrm>
            <a:off x="8788175" y="3248300"/>
            <a:ext cx="354900" cy="10851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" name="Google Shape;256;p2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" name="Google Shape;257;p2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" name="Google Shape;258;p25"/>
          <p:cNvSpPr/>
          <p:nvPr/>
        </p:nvSpPr>
        <p:spPr>
          <a:xfrm>
            <a:off x="8788175" y="-81855"/>
            <a:ext cx="354900" cy="21705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3" name="Google Shape;263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683575" y="252487"/>
            <a:ext cx="1749889" cy="59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