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-1905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38124" y="1838296"/>
            <a:ext cx="11336445" cy="143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Connect&amp;Grow</a:t>
            </a:r>
            <a:r>
              <a:rPr lang="ru-RU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: </a:t>
            </a:r>
            <a:r>
              <a:rPr lang="ru-RU" sz="4400" b="0" i="0" u="none" strike="noStrike" cap="none" spc="0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Empowering</a:t>
            </a:r>
            <a:r>
              <a:rPr lang="ru-RU" sz="4400" b="0" i="0" u="none" strike="noStrike" cap="none" spc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 Social Communication </a:t>
            </a:r>
            <a:r>
              <a:rPr lang="ru-RU" sz="4400" b="0" i="0" u="none" strike="noStrike" cap="none" spc="0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Skills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876222" y="4058010"/>
            <a:ext cx="7138297" cy="4575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Connect&amp;Grow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-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это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технологический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проект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который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объединяет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психологическую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помощь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навыков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социальной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200" b="0" i="0" u="none" dirty="0" err="1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коммуникации</a:t>
            </a:r>
            <a:r>
              <a:rPr lang="ru-RU" sz="1200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.</a:t>
            </a:r>
            <a:r>
              <a:rPr sz="1200" b="0" i="0" u="none" dirty="0">
                <a:solidFill>
                  <a:schemeClr val="bg1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-133349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837721" y="4687994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19314" y="2273875"/>
            <a:ext cx="3819397" cy="126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1100" b="1">
                <a:latin typeface="Arial"/>
                <a:cs typeface="Arial"/>
              </a:rPr>
              <a:t>Александра Бушуева</a:t>
            </a:r>
            <a:endParaRPr sz="1100" b="1">
              <a:latin typeface="Arial"/>
              <a:cs typeface="Arial"/>
            </a:endParaRPr>
          </a:p>
          <a:p>
            <a:pPr algn="l">
              <a:defRPr/>
            </a:pPr>
            <a:endParaRPr sz="1100"/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Проектный менеджер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Планирование, организация и координация проекта. Управляет ресурсами, устанавливает цели и сроки, а также обеспечивает коммуникацию между всеми участниками проекта.</a:t>
            </a:r>
            <a:endParaRPr sz="1100" b="1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19315" y="5303667"/>
            <a:ext cx="3914547" cy="170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1100" b="1">
                <a:latin typeface="Arial"/>
                <a:cs typeface="Arial"/>
              </a:rPr>
              <a:t>Ольга Марьина</a:t>
            </a:r>
            <a:endParaRPr sz="1100" b="1">
              <a:latin typeface="Arial"/>
              <a:cs typeface="Arial"/>
            </a:endParaRPr>
          </a:p>
          <a:p>
            <a:pPr algn="l">
              <a:defRPr/>
            </a:pPr>
            <a:endParaRPr sz="1100" b="1">
              <a:latin typeface="Arial"/>
              <a:cs typeface="Arial"/>
            </a:endParaRPr>
          </a:p>
          <a:p>
            <a:pPr algn="l">
              <a:defRPr/>
            </a:pPr>
            <a:r>
              <a:rPr lang="ru-RU" sz="11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Волонтеры.</a:t>
            </a:r>
            <a:endParaRPr sz="1100" b="1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algn="l">
              <a:defRPr/>
            </a:pPr>
            <a:r>
              <a:rPr lang="ru-RU" sz="1100" b="1" i="0" u="none" strike="noStrike" cap="none" spc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Люди, которые добровольно участвуют в проекте и оказывают помощь в его реализации. Они могут выполнять различные задачи, такие как помощь в организации мероприятий, ведение документации или поддержка участников проекта.</a:t>
            </a:r>
            <a:endParaRPr sz="1100" b="1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algn="ctr">
              <a:defRPr/>
            </a:pP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4250104" y="2291236"/>
            <a:ext cx="3833252" cy="143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>
                <a:latin typeface="Arial"/>
                <a:cs typeface="Arial"/>
              </a:rPr>
              <a:t>Анна Панова</a:t>
            </a: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</a:p>
          <a:p>
            <a:pPr>
              <a:defRPr/>
            </a:pPr>
            <a:endParaRPr sz="1100" b="1">
              <a:latin typeface="Arial"/>
              <a:cs typeface="Arial"/>
            </a:endParaRP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Координатор.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Помощник проектного менеджера, который обеспечивает связь между участниками проекта и тренером/консультантом. Он помогает в планировании и организации мероприятий, следит за выполнением задач и отчетностью.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4250104" y="5303667"/>
            <a:ext cx="3765991" cy="160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>
                <a:latin typeface="Arial"/>
                <a:cs typeface="Arial"/>
              </a:rPr>
              <a:t>София Игнатьева</a:t>
            </a:r>
            <a:endParaRPr sz="1100" b="1">
              <a:latin typeface="Arial"/>
              <a:cs typeface="Arial"/>
            </a:endParaRPr>
          </a:p>
          <a:p>
            <a:pPr>
              <a:defRPr/>
            </a:pPr>
            <a:endParaRPr sz="1100" b="1">
              <a:latin typeface="Arial"/>
              <a:cs typeface="Arial"/>
            </a:endParaRPr>
          </a:p>
          <a:p>
            <a:pPr>
              <a:defRPr/>
            </a:pPr>
            <a:r>
              <a:rPr lang="ru-RU" sz="1100" b="1">
                <a:latin typeface="Arial"/>
                <a:cs typeface="Arial"/>
              </a:rPr>
              <a:t>Представитель.</a:t>
            </a:r>
            <a:endParaRPr sz="1100" b="1">
              <a:latin typeface="Arial"/>
              <a:cs typeface="Arial"/>
            </a:endParaRPr>
          </a:p>
          <a:p>
            <a:pPr>
              <a:defRPr/>
            </a:pPr>
            <a:r>
              <a:rPr lang="ru-RU" sz="1100" b="1">
                <a:latin typeface="Arial"/>
                <a:cs typeface="Arial"/>
              </a:rPr>
              <a:t>Представляет проект, рассказывает о продукте,</a:t>
            </a:r>
            <a:endParaRPr sz="1100" b="1">
              <a:latin typeface="Arial"/>
              <a:cs typeface="Arial"/>
            </a:endParaRPr>
          </a:p>
          <a:p>
            <a:pPr>
              <a:defRPr/>
            </a:pPr>
            <a:r>
              <a:rPr lang="ru-RU" sz="1100" b="1">
                <a:latin typeface="Arial"/>
                <a:cs typeface="Arial"/>
              </a:rPr>
              <a:t>работает с аудиторией на конференциях, отвечает на вопросы.</a:t>
            </a:r>
            <a:endParaRPr sz="1100" b="1">
              <a:latin typeface="Arial"/>
              <a:cs typeface="Arial"/>
            </a:endParaRPr>
          </a:p>
          <a:p>
            <a:pPr>
              <a:defRPr/>
            </a:pPr>
            <a:r>
              <a:rPr lang="ru-RU" sz="1100" b="1">
                <a:latin typeface="Arial"/>
                <a:cs typeface="Arial"/>
              </a:rPr>
              <a:t>Помогает с планированием и реализацией, предлагает идеи.</a:t>
            </a:r>
            <a:endParaRPr sz="1100" b="1">
              <a:latin typeface="Arial"/>
              <a:cs typeface="Arial"/>
            </a:endParaRPr>
          </a:p>
          <a:p>
            <a:pPr>
              <a:defRPr/>
            </a:pPr>
            <a:endParaRPr sz="1100" b="1">
              <a:latin typeface="Arial"/>
              <a:cs typeface="Arial"/>
            </a:endParaRPr>
          </a:p>
        </p:txBody>
      </p:sp>
      <p:sp>
        <p:nvSpPr>
          <p:cNvPr id="1809159491" name="TextBox 15"/>
          <p:cNvSpPr txBox="1"/>
          <p:nvPr/>
        </p:nvSpPr>
        <p:spPr bwMode="auto">
          <a:xfrm>
            <a:off x="8163899" y="2291236"/>
            <a:ext cx="3858345" cy="143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1100" b="1">
                <a:latin typeface="Arial"/>
                <a:cs typeface="Arial"/>
              </a:rPr>
              <a:t>Софья Носова</a:t>
            </a:r>
            <a:endParaRPr sz="1100" b="1">
              <a:latin typeface="Arial"/>
              <a:cs typeface="Arial"/>
            </a:endParaRPr>
          </a:p>
          <a:p>
            <a:pPr algn="l">
              <a:defRPr/>
            </a:pPr>
            <a:endParaRPr sz="1100" b="1">
              <a:latin typeface="Arial"/>
              <a:cs typeface="Arial"/>
            </a:endParaRPr>
          </a:p>
          <a:p>
            <a:pPr algn="l"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Исследователь.</a:t>
            </a:r>
          </a:p>
          <a:p>
            <a:pPr algn="l"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Отвечает за сбор и анализ данных о коммуникативных и психических характеристиках участников. Разрабатывает методики и инструменты для измерения эффективности проекта.</a:t>
            </a:r>
            <a:endParaRPr sz="1100" b="1"/>
          </a:p>
        </p:txBody>
      </p:sp>
      <p:sp>
        <p:nvSpPr>
          <p:cNvPr id="2058962025" name="TextBox 17"/>
          <p:cNvSpPr txBox="1"/>
          <p:nvPr/>
        </p:nvSpPr>
        <p:spPr bwMode="auto">
          <a:xfrm>
            <a:off x="8163900" y="5311287"/>
            <a:ext cx="4180633" cy="143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ru-RU" sz="1100" b="1">
                <a:latin typeface="Arial"/>
                <a:cs typeface="Arial"/>
              </a:rPr>
              <a:t>Анастасия Левченко</a:t>
            </a:r>
            <a:endParaRPr sz="11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algn="l">
              <a:defRPr/>
            </a:pPr>
            <a:endParaRPr sz="1100"/>
          </a:p>
          <a:p>
            <a:pPr algn="l"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Волонтеры.</a:t>
            </a:r>
          </a:p>
          <a:p>
            <a:pPr algn="l"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Люди, которые добровольно участвуют в проекте и оказывают помощь в его реализации. Они могут выполнять различные задачи, такие как помощь в организации мероприятий, ведение документации или поддержка участников проекта.</a:t>
            </a:r>
          </a:p>
        </p:txBody>
      </p:sp>
      <p:sp>
        <p:nvSpPr>
          <p:cNvPr id="1084685914" name="TextBox 1084685913"/>
          <p:cNvSpPr txBox="1"/>
          <p:nvPr/>
        </p:nvSpPr>
        <p:spPr bwMode="auto">
          <a:xfrm>
            <a:off x="2739329" y="1274445"/>
            <a:ext cx="6066000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s</a:t>
            </a:r>
            <a:endParaRPr/>
          </a:p>
        </p:txBody>
      </p:sp>
      <p:pic>
        <p:nvPicPr>
          <p:cNvPr id="294445993" name="Рисунок 294445992"/>
          <p:cNvPicPr>
            <a:picLocks noChangeAspect="1"/>
          </p:cNvPicPr>
          <p:nvPr/>
        </p:nvPicPr>
        <p:blipFill>
          <a:blip r:embed="rId2"/>
          <a:srcRect t="13373" r="-22" b="16354"/>
          <a:stretch/>
        </p:blipFill>
        <p:spPr bwMode="auto">
          <a:xfrm>
            <a:off x="419314" y="763854"/>
            <a:ext cx="1610485" cy="1510020"/>
          </a:xfrm>
          <a:prstGeom prst="rect">
            <a:avLst/>
          </a:prstGeom>
        </p:spPr>
      </p:pic>
      <p:pic>
        <p:nvPicPr>
          <p:cNvPr id="886023602" name="Рисунок 886023601"/>
          <p:cNvPicPr>
            <a:picLocks noChangeAspect="1"/>
          </p:cNvPicPr>
          <p:nvPr/>
        </p:nvPicPr>
        <p:blipFill>
          <a:blip r:embed="rId3"/>
          <a:srcRect t="10694" b="18292"/>
          <a:stretch/>
        </p:blipFill>
        <p:spPr bwMode="auto">
          <a:xfrm>
            <a:off x="8163899" y="686983"/>
            <a:ext cx="1666875" cy="1578273"/>
          </a:xfrm>
          <a:prstGeom prst="rect">
            <a:avLst/>
          </a:prstGeom>
        </p:spPr>
      </p:pic>
      <p:pic>
        <p:nvPicPr>
          <p:cNvPr id="446633064" name="Рисунок 446633063"/>
          <p:cNvPicPr>
            <a:picLocks noChangeAspect="1"/>
          </p:cNvPicPr>
          <p:nvPr/>
        </p:nvPicPr>
        <p:blipFill>
          <a:blip r:embed="rId4"/>
          <a:srcRect t="33156"/>
          <a:stretch/>
        </p:blipFill>
        <p:spPr bwMode="auto">
          <a:xfrm>
            <a:off x="4250104" y="686983"/>
            <a:ext cx="1736135" cy="1586892"/>
          </a:xfrm>
          <a:prstGeom prst="rect">
            <a:avLst/>
          </a:prstGeom>
        </p:spPr>
      </p:pic>
      <p:pic>
        <p:nvPicPr>
          <p:cNvPr id="1899714550" name="Рисунок 1899714549"/>
          <p:cNvPicPr>
            <a:picLocks noChangeAspect="1"/>
          </p:cNvPicPr>
          <p:nvPr/>
        </p:nvPicPr>
        <p:blipFill>
          <a:blip r:embed="rId5"/>
          <a:srcRect b="30277"/>
          <a:stretch/>
        </p:blipFill>
        <p:spPr bwMode="auto">
          <a:xfrm>
            <a:off x="419314" y="3724156"/>
            <a:ext cx="1691733" cy="1579511"/>
          </a:xfrm>
          <a:prstGeom prst="rect">
            <a:avLst/>
          </a:prstGeom>
        </p:spPr>
      </p:pic>
      <p:pic>
        <p:nvPicPr>
          <p:cNvPr id="1706370907" name="Рисунок 1706370906"/>
          <p:cNvPicPr>
            <a:picLocks noChangeAspect="1"/>
          </p:cNvPicPr>
          <p:nvPr/>
        </p:nvPicPr>
        <p:blipFill>
          <a:blip r:embed="rId6"/>
          <a:srcRect t="8222" b="21854"/>
          <a:stretch/>
        </p:blipFill>
        <p:spPr bwMode="auto">
          <a:xfrm>
            <a:off x="4267886" y="3724156"/>
            <a:ext cx="1695738" cy="1580963"/>
          </a:xfrm>
          <a:prstGeom prst="rect">
            <a:avLst/>
          </a:prstGeom>
        </p:spPr>
      </p:pic>
      <p:pic>
        <p:nvPicPr>
          <p:cNvPr id="1687365991" name="Рисунок 1687365990"/>
          <p:cNvPicPr>
            <a:picLocks noChangeAspect="1"/>
          </p:cNvPicPr>
          <p:nvPr/>
        </p:nvPicPr>
        <p:blipFill>
          <a:blip r:embed="rId7"/>
          <a:srcRect t="8607" b="22083"/>
          <a:stretch/>
        </p:blipFill>
        <p:spPr bwMode="auto">
          <a:xfrm>
            <a:off x="8163900" y="3700430"/>
            <a:ext cx="1762125" cy="16284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394544" y="2414884"/>
            <a:ext cx="5879000" cy="173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Многие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студенты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сталкиваются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трудностями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установлении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поддержании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здоровых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социальных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отношений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могут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испытывать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страхи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неуверенность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затруднения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выражении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своих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мыслей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чувств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а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также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неумение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конструктивно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реагировать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конфликтные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ситуации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1800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6428104" y="865100"/>
            <a:ext cx="5265580" cy="5430924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  <a:prstDash val="lgDash"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295985" y="5251855"/>
            <a:ext cx="3236202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/>
          </a:p>
        </p:txBody>
      </p:sp>
      <p:pic>
        <p:nvPicPr>
          <p:cNvPr id="134354408" name="Рисунок 13435440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917198" y="1000125"/>
            <a:ext cx="4287393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362164" y="1458409"/>
            <a:ext cx="3099389" cy="3877519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19314" y="2981668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045056" y="901644"/>
            <a:ext cx="7471155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94643" y="6309508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493012375" name="Рисунок 1493012374"/>
          <p:cNvPicPr>
            <a:picLocks noChangeAspect="1"/>
          </p:cNvPicPr>
          <p:nvPr/>
        </p:nvPicPr>
        <p:blipFill>
          <a:blip r:embed="rId2"/>
          <a:srcRect l="22017" t="820" r="22383" b="-820"/>
          <a:stretch/>
        </p:blipFill>
        <p:spPr bwMode="auto">
          <a:xfrm>
            <a:off x="362164" y="1409700"/>
            <a:ext cx="3229735" cy="3958059"/>
          </a:xfrm>
          <a:prstGeom prst="rect">
            <a:avLst/>
          </a:prstGeom>
        </p:spPr>
      </p:pic>
      <p:sp>
        <p:nvSpPr>
          <p:cNvPr id="2139528780" name="TextBox 2139528779"/>
          <p:cNvSpPr txBox="1"/>
          <p:nvPr/>
        </p:nvSpPr>
        <p:spPr bwMode="auto">
          <a:xfrm>
            <a:off x="4144349" y="1863489"/>
            <a:ext cx="7372581" cy="2682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Петя - талантливый и амбициозный студент, который вступил в университет с большими надеждами и мечтами. </a:t>
            </a:r>
          </a:p>
          <a:p>
            <a:pPr>
              <a:defRPr/>
            </a:pPr>
            <a:endParaRPr sz="20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Но Петя столкнулся с различными сложностями, которые начали оказывать негативное влияние на его учебу и эмоциональное состояние.</a:t>
            </a:r>
            <a:br>
              <a:rPr sz="2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endParaRPr sz="20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/>
            </a:pPr>
            <a:br>
              <a:rPr sz="1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br>
              <a:rPr sz="1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endParaRPr sz="10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65970" y="1405235"/>
            <a:ext cx="5113318" cy="448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Создание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интегрированной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платформы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использующей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различные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технологические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продукты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чтобы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помочь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студентам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развить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улучшить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навыки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социальной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коммуникации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</a:t>
            </a:r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Он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только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предоставляет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учебные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материалы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но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также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создает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практические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возможности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тренировки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обмена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опытом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</a:t>
            </a:r>
          </a:p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Этот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проект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направлен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поддержку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студентов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помощь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им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стать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успешными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коммуникаторами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учебе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работе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личной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жизни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127877517" name="Рисунок 12787751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773125" y="1831287"/>
            <a:ext cx="5948827" cy="36097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Arial"/>
                <a:cs typeface="Arial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 bwMode="auto">
          <a:xfrm>
            <a:off x="419314" y="1178559"/>
            <a:ext cx="4308684" cy="4282439"/>
          </a:xfrm>
          <a:prstGeom prst="rect">
            <a:avLst/>
          </a:prstGeom>
          <a:noFill/>
          <a:ln w="19050"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Примеры внешнего вида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140845" y="921383"/>
            <a:ext cx="6692039" cy="524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предлагаем создать мобильное приложение, в котором объединятся психологическая помощь и развитие социальных навыков для студентов.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Функции / возможности:</a:t>
            </a:r>
          </a:p>
          <a:p>
            <a:pPr marL="283879" indent="-283879">
              <a:buFont typeface="Arial"/>
              <a:buChar char="–"/>
              <a:defRPr/>
            </a:pP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интерактивные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учебные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материалы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(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видеоматериалы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тесты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)</a:t>
            </a:r>
            <a:endParaRPr sz="1800" dirty="0"/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практическое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обучение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упражнения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направленные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социальных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навыков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 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контроль прогресса повышения навыков и психологического состояния.</a:t>
            </a:r>
            <a:endParaRPr lang="ru-RU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Сценарий использования: Скачивание приложения – регистрация - начальный тест на определение интересов, навыков и проблем пользователя - пользование приложением и отслеживание своего прогресса.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8468878" name="TextBox 1988468877"/>
          <p:cNvSpPr txBox="1"/>
          <p:nvPr/>
        </p:nvSpPr>
        <p:spPr bwMode="auto">
          <a:xfrm>
            <a:off x="9097622" y="1883568"/>
            <a:ext cx="276269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  <p:pic>
        <p:nvPicPr>
          <p:cNvPr id="386619738" name="Рисунок 386619737"/>
          <p:cNvPicPr>
            <a:picLocks noChangeAspect="1"/>
          </p:cNvPicPr>
          <p:nvPr/>
        </p:nvPicPr>
        <p:blipFill>
          <a:blip r:embed="rId2"/>
          <a:srcRect l="12510" t="6805" r="12176"/>
          <a:stretch/>
        </p:blipFill>
        <p:spPr bwMode="auto">
          <a:xfrm>
            <a:off x="531289" y="1424303"/>
            <a:ext cx="4084734" cy="37909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 (ИИ): </a:t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672984" y="1437003"/>
            <a:ext cx="10197857" cy="490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Технологии, используемые в решении: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искусственный интеллект, который помогает по результатам теста подбирать упражнения, обучающую литературу и рекомендации для каждого пользователя приложения индивидуально. 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8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создание интуитивно понятного и удобного интерфейса, который позволит пользователям легко навигировать по приложению и использовать его функциональность.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использование аудио и видео материалов для предоставления голосовых инструкций, медитаций, релаксационных звуков и видео-уроков по психологическим техникам и упражнениям.</a:t>
            </a:r>
            <a:r>
              <a:rPr sz="1800"/>
              <a:t> 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8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283879" marR="0" lvl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интеграция функции уведомлений и ремайндеров, чтобы напоминать пользователям о выполнении психологических упражнений, медитаций или других рутинных практик.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-26806" y="-267111"/>
            <a:ext cx="12192000" cy="590309"/>
            <a:chOff x="0" y="0"/>
            <a:chExt cx="12192000" cy="590309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542744" y="122948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220976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КОНКУРЕНТНЫЙ АНАЛИЗ</a:t>
              </a:r>
              <a:endParaRPr/>
            </a:p>
          </p:txBody>
        </p:sp>
      </p:grpSp>
      <p:sp>
        <p:nvSpPr>
          <p:cNvPr id="2107051064" name="TextBox 2"/>
          <p:cNvSpPr txBox="1"/>
          <p:nvPr/>
        </p:nvSpPr>
        <p:spPr bwMode="auto">
          <a:xfrm>
            <a:off x="3721494" y="4903133"/>
            <a:ext cx="4125678" cy="2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>
            <a:off x="442946" y="5762642"/>
            <a:ext cx="4125678" cy="2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>
            <a:off x="7770613" y="4903133"/>
            <a:ext cx="4125678" cy="27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>
            <a:off x="7846813" y="5846288"/>
            <a:ext cx="4126038" cy="62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8716961" y="5480168"/>
            <a:ext cx="2934167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endParaRPr/>
          </a:p>
        </p:txBody>
      </p:sp>
      <p:pic>
        <p:nvPicPr>
          <p:cNvPr id="78511976" name="Рисунок 78511975"/>
          <p:cNvPicPr>
            <a:picLocks noChangeAspect="1"/>
          </p:cNvPicPr>
          <p:nvPr/>
        </p:nvPicPr>
        <p:blipFill>
          <a:blip r:embed="rId2"/>
          <a:srcRect l="2057" t="4925" r="383" b="3731"/>
          <a:stretch/>
        </p:blipFill>
        <p:spPr bwMode="auto">
          <a:xfrm>
            <a:off x="963000" y="323197"/>
            <a:ext cx="10372725" cy="650622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 часто вы ходите на подобные мероприятия? 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: Какие функции вам кажутся более полезными?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Arial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2" y="1178559"/>
            <a:ext cx="5625945" cy="4480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Гипотеза: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Повысится успеваемость и усваиваемость информации студентами на 30%</a:t>
            </a:r>
            <a:endParaRPr sz="1800"/>
          </a:p>
          <a:p>
            <a:pPr>
              <a:defRPr/>
            </a:pPr>
            <a:endParaRPr sz="18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Уменьшится количество отчисляемых студентов на 10%</a:t>
            </a:r>
            <a:endParaRPr sz="1800"/>
          </a:p>
          <a:p>
            <a:pPr>
              <a:defRPr/>
            </a:pP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Увеличится обращаемость за психологической помощью на 40%</a:t>
            </a:r>
            <a:endParaRPr sz="18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Способ проверки: опросник.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Целевое количество респондентов: 50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96000" y="1178560"/>
            <a:ext cx="5049520" cy="513080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085004" y="1310638"/>
            <a:ext cx="512190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Вопросы для опроса / интервью:</a:t>
            </a: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1.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ea typeface="Arial"/>
                <a:cs typeface="Arial"/>
              </a:rPr>
              <a:t>Какие функции вам кажутся более полезными? Понимаете ли вы, как работает продукт?</a:t>
            </a:r>
            <a:endParaRPr sz="1800" dirty="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2. Как часто вы пользуетесь данным приложением?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3. Какая услуга вам помогает больше: работа со специалистом в реальной жизни или индивидуальная работа с материалами приложения?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4. Советуете ли вы это приложение своим однокурсникам, преподавателям?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5.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Как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думаете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использование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приложения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улучшения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психического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состояния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может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помочь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вам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справиться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со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стрессом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улучшить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ваше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общее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психическое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благополучие</a:t>
            </a:r>
            <a: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?</a:t>
            </a:r>
            <a:endParaRPr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5" y="1859339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39419" y="1209038"/>
            <a:ext cx="8818864" cy="228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sz="18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Рынок последние несколько лет наполнен приложениями для психологической помощи и повышению социальных навыков. И ближайшие 5 лет проект по улучшению коммуникативных качеств и психического состояния имеет перспективы развития. 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Несмотря на существующих конкурентов в лице приложений </a:t>
            </a:r>
            <a:r>
              <a:rPr sz="1800" b="1" i="0" u="none" spc="19">
                <a:solidFill>
                  <a:srgbClr val="141414"/>
                </a:solidFill>
                <a:latin typeface="Calibri"/>
                <a:ea typeface="Calibri"/>
                <a:cs typeface="Calibri"/>
              </a:rPr>
              <a:t>eCBT calm, АнтиПаника, ACT Coach и других</a:t>
            </a:r>
            <a:r>
              <a: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мы стремимся выдвинуть наше приложение на первое место по использованию.</a:t>
            </a:r>
            <a:endParaRPr sz="1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39123" y="1094737"/>
            <a:ext cx="11221531" cy="448091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Модель монетизации 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для приложения по психологической помощи:</a:t>
            </a:r>
            <a:endParaRPr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Мы собираемся сделать платную подписку для нашего приложения. Обновляться будет каждый месяц.</a:t>
            </a:r>
            <a:endParaRPr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В приложении будет действовать своя валюта, которую можно будет пополнять реальными деньгами, определённый процент будет начисляться за выполнение заданий/упражнений, просмотр рекламы и ежедневные бонусы за посещение приложения.</a:t>
            </a:r>
            <a:endParaRPr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Пользователи приложения могу дополнительно купить платные функции и материалы.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Каналы сбыта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в самом приложении происходит начисления и использование продукта.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Ценностное предложение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психологическое состояние улучшится в несколько раз.</a:t>
            </a:r>
            <a:endParaRPr/>
          </a:p>
          <a:p>
            <a:pPr>
              <a:defRPr/>
            </a:pPr>
            <a:r>
              <a:rPr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/>
          </a:p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Каналы взаимодействия с ЦА: 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приложение, сообщество в Вконтакте, таргетированная реклама Вконтакте и внешняя реклама.</a:t>
            </a:r>
            <a:endParaRPr/>
          </a:p>
          <a:p>
            <a:pPr>
              <a:defRPr/>
            </a:pPr>
            <a:r>
              <a:rPr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Партнёры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частные психологи, центры психологической помощи России.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1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Общий срок реализации проекта:___5__ месяцев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3-х лет)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795487"/>
              </p:ext>
            </p:extLst>
          </p:nvPr>
        </p:nvGraphicFramePr>
        <p:xfrm>
          <a:off x="419314" y="1127760"/>
          <a:ext cx="11404881" cy="4859802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Предложение идей для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Все члены команды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08.10.23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Все члены команды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Визуальная часть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Софья Носова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Написание текстов для слайдов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София Игнатьева</a:t>
                      </a:r>
                    </a:p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Александра Бушуева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Редактирование текстовой части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София Игнатьева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Разработка приложения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Ольга Марьина</a:t>
                      </a:r>
                    </a:p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Анна Панова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Реклама и маркетинг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01.12.2023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05.12.2023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Александра Бушуева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Arial"/>
                          <a:cs typeface="Arial"/>
                        </a:rPr>
                        <a:t>Распределение бюджета 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 dirty="0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Все члены команды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7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5970495"/>
            <a:ext cx="7782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Общая стоимость реализации проекта: 900000 рублей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E63035"/>
                </a:solidFill>
                <a:latin typeface="Arial"/>
                <a:ea typeface="Arial"/>
                <a:cs typeface="Arial"/>
              </a:rPr>
              <a:t>(не более 1 млн рублей)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Период окупаемости: _______ месяцев</a:t>
            </a:r>
            <a:endParaRPr dirty="0"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008823"/>
              </p:ext>
            </p:extLst>
          </p:nvPr>
        </p:nvGraphicFramePr>
        <p:xfrm>
          <a:off x="419314" y="1069856"/>
          <a:ext cx="11335806" cy="461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87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месяц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70000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Услуги привлеченных компаний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Оборудование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Аренда помещения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Реклама и продвижение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20000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Иное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flipH="1">
            <a:off x="5760720" y="797560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218858" y="612894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Arial"/>
                <a:cs typeface="Arial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248812" y="809625"/>
            <a:ext cx="8908926" cy="627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Количественные результаты: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1. Участники проекта отмечают улучшение уверенности в себе при общении с другими людьми.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2. Участники проявляют большую открытость в коммуникации, становятся более общительными.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3. Участники проекта сообщают о повышении умения слушать и понимать других людей.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4. Участники отмечают снижение уровня тревожности и страха во время общения социальных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ситуациях.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5. Участники проекта ощущают улучшение своих межличностных отношений и близости с окружающими</a:t>
            </a:r>
            <a:endParaRPr sz="14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Качественные результаты:</a:t>
            </a:r>
            <a:endParaRPr sz="14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1. Уровень коммуникативных навыков участников проекта измеряется на шкале от 1 до 10 до и после проекта. Повышение среднего уровня коммуникативных навыков на 2 пункта будет считаться количественным результатом.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2. Уровень тревожности участников измеряется с помощью опросника на тревожность до и после проекта. Снижение среднего уровня тревожности на 15% будет считаться количественным результатом.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3. Уровень депрессии участников измеряется на шкале от 1 до 30 до и после проекта. Снижение среднего уровня депрессии на 5 пунктов будет считаться количественным результатом.</a:t>
            </a:r>
            <a:b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4. Уровень удовлетворенности участников проекта измеряется на шкале от 1 до 5. Повышение среднего уровня удовлетворенности на 1 пункт будет считаться количественным результатом.</a:t>
            </a:r>
            <a:endParaRPr sz="1000" b="0" i="0" u="none">
              <a:solidFill>
                <a:srgbClr val="000000"/>
              </a:solidFill>
              <a:latin typeface="Liberation Sans"/>
              <a:ea typeface="Liberation Sans"/>
              <a:cs typeface="Liberation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4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5. Количество успешных межличностных взаимодействий увеличится на 20%</a:t>
            </a:r>
            <a:r>
              <a:rPr sz="1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sz="10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endParaRPr/>
          </a:p>
        </p:txBody>
      </p:sp>
      <p:pic>
        <p:nvPicPr>
          <p:cNvPr id="72720714" name="Рисунок 727207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55219" y="809625"/>
            <a:ext cx="2505074" cy="2505074"/>
          </a:xfrm>
          <a:prstGeom prst="rect">
            <a:avLst/>
          </a:prstGeom>
        </p:spPr>
      </p:pic>
      <p:pic>
        <p:nvPicPr>
          <p:cNvPr id="2543077" name="Рисунок 254307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870672" y="3735885"/>
            <a:ext cx="3074169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Arial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931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Проект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целесообразен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потому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что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:</a:t>
            </a:r>
            <a:b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</a:b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-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есть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спрос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рынке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.</a:t>
            </a:r>
            <a:endParaRPr sz="1800" dirty="0">
              <a:latin typeface="Abyssinica SIL"/>
              <a:cs typeface="Abyssinica SIL"/>
            </a:endParaRP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-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происходит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развитие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психологии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психологической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помощи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.</a:t>
            </a:r>
            <a:endParaRPr sz="1800" dirty="0">
              <a:latin typeface="Abyssinica SIL"/>
              <a:cs typeface="Abyssinica SIL"/>
            </a:endParaRP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endParaRPr sz="1800" dirty="0">
              <a:latin typeface="Abyssinica SIL"/>
              <a:cs typeface="Abyssinica SIL"/>
            </a:endParaRP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И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нецелесообразен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реализации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по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следующим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причинам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:</a:t>
            </a:r>
            <a:endParaRPr sz="1800" dirty="0">
              <a:latin typeface="Abyssinica SIL"/>
              <a:cs typeface="Abyssinica SIL"/>
            </a:endParaRPr>
          </a:p>
          <a:p>
            <a:pPr>
              <a:defRPr/>
            </a:pP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-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не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хватает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бюджета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реализацию</a:t>
            </a:r>
            <a:r>
              <a:rPr lang="ru-RU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и плохо распределён бюджет.</a:t>
            </a:r>
            <a:endParaRPr sz="1800" dirty="0">
              <a:latin typeface="Abyssinica SIL"/>
              <a:cs typeface="Abyssinica SI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-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много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конкурентов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которых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будет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тяжело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обойти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рынке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.</a:t>
            </a: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byssinica SIL"/>
              <a:cs typeface="Abyssinica SI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byssinica SIL"/>
              <a:cs typeface="Abyssinica SI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В среднесрочной перспективе (3-5 лет) мы планируем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разработку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расширение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программ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сотрудничество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с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экспертами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специалистами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расширение</a:t>
            </a:r>
            <a:r>
              <a:rPr sz="1800" b="0" i="0" u="none" dirty="0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Abyssinica SIL"/>
                <a:ea typeface="Abyssinica SIL"/>
                <a:cs typeface="Abyssinica SIL"/>
              </a:rPr>
              <a:t>аудитории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byssinica SIL"/>
                <a:ea typeface="Abyssinica SIL"/>
                <a:cs typeface="Abyssinica SIL"/>
              </a:rPr>
              <a:t>приложения.</a:t>
            </a:r>
            <a:endParaRPr sz="1800" b="0" dirty="0">
              <a:latin typeface="Abyssinica SIL"/>
              <a:cs typeface="Abyssinica SI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1E42FD-881F-E05B-5E2B-85BBA79F80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t="-408" r="12177" b="408"/>
          <a:stretch/>
        </p:blipFill>
        <p:spPr>
          <a:xfrm>
            <a:off x="7448550" y="1743075"/>
            <a:ext cx="4229100" cy="3909923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Оформить презентацию проекта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5150</Words>
  <Application>Microsoft Office PowerPoint</Application>
  <DocSecurity>0</DocSecurity>
  <PresentationFormat>Широкоэкранный</PresentationFormat>
  <Paragraphs>801</Paragraphs>
  <Slides>55</Slides>
  <Notes>0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7" baseType="lpstr">
      <vt:lpstr>Abyssinica SIL</vt:lpstr>
      <vt:lpstr>Arial</vt:lpstr>
      <vt:lpstr>Arial Black</vt:lpstr>
      <vt:lpstr>Calibri</vt:lpstr>
      <vt:lpstr>Calibri Light</vt:lpstr>
      <vt:lpstr>Hauora</vt:lpstr>
      <vt:lpstr>Liberation Sans</vt:lpstr>
      <vt:lpstr>Montserrat</vt:lpstr>
      <vt:lpstr>Roboto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Ермакова Ирина Игоревна</dc:creator>
  <cp:keywords/>
  <dc:description/>
  <cp:lastModifiedBy>Пользователь</cp:lastModifiedBy>
  <cp:revision>59</cp:revision>
  <dcterms:created xsi:type="dcterms:W3CDTF">2023-09-23T09:41:00Z</dcterms:created>
  <dcterms:modified xsi:type="dcterms:W3CDTF">2023-10-24T13:43:13Z</dcterms:modified>
  <cp:category/>
  <dc:identifier/>
  <cp:contentStatus/>
  <dc:language/>
  <cp:version/>
</cp:coreProperties>
</file>