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sldIdLst>
    <p:sldId id="256" r:id="rId2"/>
    <p:sldId id="257" r:id="rId3"/>
    <p:sldId id="261" r:id="rId4"/>
    <p:sldId id="262" r:id="rId5"/>
    <p:sldId id="264" r:id="rId6"/>
    <p:sldId id="265" r:id="rId7"/>
    <p:sldId id="266" r:id="rId8"/>
    <p:sldId id="267" r:id="rId9"/>
    <p:sldId id="271" r:id="rId10"/>
    <p:sldId id="258" r:id="rId11"/>
    <p:sldId id="259" r:id="rId12"/>
    <p:sldId id="260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делия Сагирова" initials="АС" lastIdx="1" clrIdx="0">
    <p:extLst>
      <p:ext uri="{19B8F6BF-5375-455C-9EA6-DF929625EA0E}">
        <p15:presenceInfo xmlns:p15="http://schemas.microsoft.com/office/powerpoint/2012/main" userId="c0eb6e32d7fdcb7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5T18:27:09.17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3589 1,'-1989'0,"1767"13,7 0,-926-14,1119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5T18:27:37.59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0,'293'25,"-203"-15,120 18,-74-9,237 4,-93-11,-13 1,-166-13,-35 2,0-4,67-9,-20-1,-1 5,131 8,-79 2,-64-3,-78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5T18:29:01.724"/>
    </inkml:context>
    <inkml:brush xml:id="br0">
      <inkml:brushProperty name="width" value="0.3" units="cm"/>
      <inkml:brushProperty name="height" value="0.6" units="cm"/>
      <inkml:brushProperty name="color" value="#ECB146"/>
      <inkml:brushProperty name="tip" value="rectangle"/>
      <inkml:brushProperty name="rasterOp" value="maskPen"/>
      <inkml:brushProperty name="ignorePressure" value="1"/>
    </inkml:brush>
  </inkml:definitions>
  <inkml:trace contextRef="#ctx0" brushRef="#br0">1 52,'366'-13,"29"0,1682 15,-1085-3,-966 0,0-2,30-6,10-2,-44 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5T18:30:43.897"/>
    </inkml:context>
    <inkml:brush xml:id="br0">
      <inkml:brushProperty name="width" value="0.3" units="cm"/>
      <inkml:brushProperty name="height" value="0.6" units="cm"/>
      <inkml:brushProperty name="color" value="#ECB14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0 105,'21'-1,"0"-1,32-7,-29 4,37-3,155-18,-146 15,134-6,669 19,-540-2,-296-2,54-9,-52 5,50-2,1686 7,-831 3,-894-2,-28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5T18:33:56.138"/>
    </inkml:context>
    <inkml:brush xml:id="br0">
      <inkml:brushProperty name="width" value="0.3" units="cm"/>
      <inkml:brushProperty name="height" value="0.6" units="cm"/>
      <inkml:brushProperty name="color" value="#ECB14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1,'227'12,"-116"-3,29 0,409 14,804-24,-1304-1,53-9,40-3,11 2,8-1,351 12,-237 2,-254-1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5T18:34:08.978"/>
    </inkml:context>
    <inkml:brush xml:id="br0">
      <inkml:brushProperty name="width" value="0.3" units="cm"/>
      <inkml:brushProperty name="height" value="0.6" units="cm"/>
      <inkml:brushProperty name="color" value="#ECB14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1,'43'1,"1"2,48 9,-21-4,0-3,106-6,-57-1,3958 2,-4051-2,-1 0,29-7,-27 3,45-1,48 6,-97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5T18:34:24.59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1 105,'8'3,"0"-1,0 1,0-2,0 1,1-1,-1 0,14 0,1 0,705 11,-454-14,-180-2,102-18,-104 9,123-1,794 16,-635-2,-336-2,55-10,-53 6,42-1,450 6,-253 2,-246-2,-1-3,36-7,-11 2,0 0,-17 2,77-4,437 12,-532-1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52EDC-06E6-B764-23A2-60CBFAFD7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CF8BDA-CA7E-CAE4-C01C-32DEC8165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FB5805-72EF-6222-68FC-85B0AE85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6B11FE-CD8C-65D4-77B6-A11BC424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1B5E5F-C998-47B0-CE50-9EAEC03DB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66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EAFCD-F4E5-CE22-2596-3A786381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F9D641-D2DD-5699-5DEB-EE37FAAB4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783235-F34C-71BF-CAB7-F560CB87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319C8-AE02-D15D-E592-C3D287082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CDAD19-C8FF-F67F-E45E-C43EC1ED0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50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FEBC6-F462-9B55-9E93-F3A1B62B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39FDCA-6FF2-2A38-542A-440809A29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6D98E1-8C74-9FBA-8406-4D7FFA968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461DD2-0FB7-600C-0DAD-C74349EA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2FB6CF-2CC0-BFF9-32C6-A90823454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849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D612F-AEA1-75FE-ED0E-860A8EA15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C8768C-979D-D013-472C-46F7ECCD5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AA9681-1E87-0CFF-29AB-C7B8160EA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59B6C0-6058-ACA2-818C-BB923D187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020A0C-FB0B-7D1E-6D45-D54696C4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C463C4-636E-2A2F-7B92-E77E8E8C9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915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FA9693-8EBA-09A7-0EF3-121A1F2D0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71294C-16A4-4333-E1AD-01C550BE8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EBD03F-04CC-74ED-3681-2EF9449C0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BFC36E-5DA8-2B02-DF84-9748B0C26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D2DAD2-6CEE-F1C6-B1CC-9BD9928EC3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D1DE6E-B515-7487-3A21-DA299A9AB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7267BAA-49D1-5ECA-E867-58474ADD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87E9E9-8E39-299F-0A3A-1F4037EF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71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1F1085-B74B-B81E-3308-9C1552EE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CDBD3B2-4AA3-D1BB-A9F4-0F5D3B4A9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975D78-714D-7C40-8DE0-7CD950CC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F6D3D3-98F4-B79B-2BF9-C334ECFB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031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19B421A-F0ED-0943-CB15-5FD63EE83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4EC25A-0447-EDB6-E5FB-0B32C1AA1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723D89-2DCA-5256-BF43-7D29095CC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3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2B92BD-8E1B-E7F4-E3A9-80FC9E461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B86CA0-55C8-458B-A0B6-6E0DF0072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DA045A-E6B9-6FAD-C15C-46B96A6E1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4DB1BA-C2FF-8A32-4772-681E10BD8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ABE1F8-7B21-DA94-D2A0-3A70F9F32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6AE84E-231C-0EB7-E363-5664382B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7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2F4E0-7DD8-8FD8-45E0-C9E30FADB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F5508F-601F-3564-3E48-032BC148E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CB5229-B74F-852C-B142-D5E42DAD5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0AB20E-78BD-8493-B207-958705D23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00C016-7809-7DB1-823F-9F78CBF92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09CE7B-A3A9-79D0-4F24-A20AFD51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6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08414-A3DE-1DED-C15E-F3D2A09F6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AC8EB7-EDDA-4FE9-1A45-B1393407C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BAEC0C-EE91-AA21-2FDA-306E32AFB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343D14-FA7F-ED79-976A-E502732C3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067710-B808-F2C2-A7BD-C6525F829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766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B1792F-5CA8-D6A5-552C-29CF99328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5FA821-4E01-BBAB-AE07-4A4FCA5DB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DE7344-26B5-7853-79E8-1648DF3C1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7D2840-BD94-5F4D-7E68-BC9E23F09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96B96F-7D82-59F6-EA03-2085688A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7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11C3EB-7973-3598-0BC0-B325B8B4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620B29-756F-92D6-B84B-515AE566B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CD6CF0-F154-96BD-B9A9-2930F7AF8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0D1FB-3039-45A7-8DCF-62CFAFC4F61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C329E-1855-CAFB-15B7-58A21935B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C02D37-D726-BAAF-EF7F-FBBFD25FB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94C29-ECF0-4AE6-AB4B-897B9B5DC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40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5.png"/><Relationship Id="rId18" Type="http://schemas.openxmlformats.org/officeDocument/2006/relationships/customXml" Target="../ink/ink7.xml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customXml" Target="../ink/ink4.xml"/><Relationship Id="rId17" Type="http://schemas.openxmlformats.org/officeDocument/2006/relationships/image" Target="../media/image17.png"/><Relationship Id="rId2" Type="http://schemas.openxmlformats.org/officeDocument/2006/relationships/image" Target="../media/image8.png"/><Relationship Id="rId16" Type="http://schemas.openxmlformats.org/officeDocument/2006/relationships/customXml" Target="../ink/ink6.xml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openxmlformats.org/officeDocument/2006/relationships/customXml" Target="../ink/ink3.xml"/><Relationship Id="rId19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customXml" Target="../ink/ink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Овал 29">
            <a:extLst>
              <a:ext uri="{FF2B5EF4-FFF2-40B4-BE49-F238E27FC236}">
                <a16:creationId xmlns:a16="http://schemas.microsoft.com/office/drawing/2014/main" id="{1540CCE5-59B0-A131-F90E-E4911F429AD7}"/>
              </a:ext>
            </a:extLst>
          </p:cNvPr>
          <p:cNvSpPr/>
          <p:nvPr/>
        </p:nvSpPr>
        <p:spPr>
          <a:xfrm>
            <a:off x="1322009" y="-1415446"/>
            <a:ext cx="4098403" cy="3885269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2D44B86-531E-9F0E-F3D2-6FA23074F42D}"/>
              </a:ext>
            </a:extLst>
          </p:cNvPr>
          <p:cNvSpPr/>
          <p:nvPr/>
        </p:nvSpPr>
        <p:spPr>
          <a:xfrm>
            <a:off x="-1809262" y="-417102"/>
            <a:ext cx="6025247" cy="577385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E48CE2-5AAE-DE47-EB00-1F05CB3333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14" b="36631"/>
          <a:stretch/>
        </p:blipFill>
        <p:spPr>
          <a:xfrm>
            <a:off x="5656621" y="2259396"/>
            <a:ext cx="3857625" cy="20267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93A1F6A-1A29-5210-96FD-4695ACA6D324}"/>
              </a:ext>
            </a:extLst>
          </p:cNvPr>
          <p:cNvSpPr txBox="1"/>
          <p:nvPr/>
        </p:nvSpPr>
        <p:spPr>
          <a:xfrm>
            <a:off x="6013232" y="4093505"/>
            <a:ext cx="6794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Студенческий стартап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9ADDC0-5063-6707-7258-75C3ACC6C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662" y="195622"/>
            <a:ext cx="2410512" cy="87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7B546B3-953C-89AA-77FC-9AA5FEDEC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775" y="6018475"/>
            <a:ext cx="914399" cy="67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68E235F-0510-1CCE-AD43-F9F23EBC39F0}"/>
              </a:ext>
            </a:extLst>
          </p:cNvPr>
          <p:cNvSpPr txBox="1"/>
          <p:nvPr/>
        </p:nvSpPr>
        <p:spPr>
          <a:xfrm>
            <a:off x="6013232" y="4651822"/>
            <a:ext cx="5169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Лидер стартап-проекта: </a:t>
            </a:r>
          </a:p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Сагирова Аделия </a:t>
            </a:r>
            <a:r>
              <a:rPr lang="ru-RU" dirty="0" err="1">
                <a:solidFill>
                  <a:srgbClr val="002060"/>
                </a:solidFill>
                <a:latin typeface="Bahnschrift Light" panose="020B0502040204020203" pitchFamily="34" charset="0"/>
              </a:rPr>
              <a:t>Рамильевна</a:t>
            </a: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103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A7819-4F25-810D-55A9-118FA489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FF9900"/>
                </a:solidFill>
                <a:latin typeface="Arial Black" panose="020B0A04020102020204" pitchFamily="34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36BA21-C7EE-3B3D-09F9-16562D7F4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136" y="1690688"/>
            <a:ext cx="1072572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Повышенной чувствительностью зубов, по данным различных авторов, страдает от 40 до 60 % населения России. Наибольшее число людей отмечается в возрасте от 25-30 до 40-55 лет. Это состояние усугубляется желанием пациентов несмотря ни на что стать обладателем ослепительной улыбки. Самый простой консервативный метод достижения желаемого результата -</a:t>
            </a: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 </a:t>
            </a:r>
            <a:r>
              <a:rPr lang="ru-RU" sz="20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отбеливание зубов.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Bahnschrift Light" panose="020B0502040204020203" pitchFamily="34" charset="0"/>
              </a:rPr>
              <a:t>На рынке существует большое многообразие различных отбеливающих комплексов: зубные пасты, полоски, ополаскиватели, в том числе и профессиональное отбеливание в кресле стоматолога. Однако каждое из вышеперечисленных средств имеет как достоинства, так и недостатки, последнее способно привести к гиперестезии. </a:t>
            </a:r>
          </a:p>
          <a:p>
            <a:pPr marL="0" indent="0">
              <a:buNone/>
            </a:pPr>
            <a:endParaRPr lang="ru-RU" sz="2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5BCE0F-B693-45D3-E318-6748BC5EFB6B}"/>
              </a:ext>
            </a:extLst>
          </p:cNvPr>
          <p:cNvSpPr/>
          <p:nvPr/>
        </p:nvSpPr>
        <p:spPr>
          <a:xfrm>
            <a:off x="1" y="5052767"/>
            <a:ext cx="12192000" cy="180523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8621BD-1196-982F-EDBC-FC125C4F1F75}"/>
              </a:ext>
            </a:extLst>
          </p:cNvPr>
          <p:cNvSpPr txBox="1"/>
          <p:nvPr/>
        </p:nvSpPr>
        <p:spPr>
          <a:xfrm>
            <a:off x="1828800" y="5216719"/>
            <a:ext cx="100961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buNone/>
            </a:pPr>
            <a:r>
              <a:rPr lang="ru-RU" sz="1800" dirty="0">
                <a:solidFill>
                  <a:srgbClr val="FF9900"/>
                </a:solidFill>
                <a:latin typeface="Bahnschrift Light" panose="020B0502040204020203" pitchFamily="34" charset="0"/>
              </a:rPr>
              <a:t>Поэтому передо мной стояла задача найти такую технологию домашнего отбеливания для  чувствительных зубов, которая бы не только осветляла их оттенок, но и с заботой воздействовала на них и окружающие ткани после отбеливания, отслеживая состояние зубов при помощи приложения на всем курсе отбеливания, и при необходимости  корректируя периодичность и длительность этапов.</a:t>
            </a:r>
          </a:p>
          <a:p>
            <a:pPr algn="r"/>
            <a:endParaRPr lang="ru-RU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1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973131B7-B565-29A9-994A-9BF8B09276E4}"/>
              </a:ext>
            </a:extLst>
          </p:cNvPr>
          <p:cNvSpPr/>
          <p:nvPr/>
        </p:nvSpPr>
        <p:spPr>
          <a:xfrm>
            <a:off x="2310270" y="3376738"/>
            <a:ext cx="1624421" cy="1624421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BB222CF-67D4-9BF4-45F9-F4BBA3A70138}"/>
              </a:ext>
            </a:extLst>
          </p:cNvPr>
          <p:cNvSpPr/>
          <p:nvPr/>
        </p:nvSpPr>
        <p:spPr>
          <a:xfrm>
            <a:off x="9050778" y="2890649"/>
            <a:ext cx="4221019" cy="422101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2F19739-284B-B01A-BB11-D69B53C74E5A}"/>
              </a:ext>
            </a:extLst>
          </p:cNvPr>
          <p:cNvSpPr/>
          <p:nvPr/>
        </p:nvSpPr>
        <p:spPr>
          <a:xfrm>
            <a:off x="-1333476" y="254122"/>
            <a:ext cx="3722254" cy="3722254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0D9AA6-AAB2-6944-587C-BA1915175070}"/>
              </a:ext>
            </a:extLst>
          </p:cNvPr>
          <p:cNvSpPr txBox="1"/>
          <p:nvPr/>
        </p:nvSpPr>
        <p:spPr>
          <a:xfrm>
            <a:off x="212437" y="2807853"/>
            <a:ext cx="4849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002060"/>
                </a:solidFill>
                <a:latin typeface="Arial Black" panose="020B0A04020102020204" pitchFamily="34" charset="0"/>
              </a:rPr>
              <a:t>Целевая аудитория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5418CE-288F-2B9A-DD1F-1C667F4FBD47}"/>
              </a:ext>
            </a:extLst>
          </p:cNvPr>
          <p:cNvSpPr txBox="1"/>
          <p:nvPr/>
        </p:nvSpPr>
        <p:spPr>
          <a:xfrm>
            <a:off x="4565119" y="919125"/>
            <a:ext cx="71096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Потенциальным потребителем является </a:t>
            </a:r>
            <a:r>
              <a:rPr lang="ru-RU" dirty="0">
                <a:solidFill>
                  <a:srgbClr val="FF9900"/>
                </a:solidFill>
                <a:latin typeface="Bahnschrift Light" panose="020B0502040204020203" pitchFamily="34" charset="0"/>
              </a:rPr>
              <a:t>физическое лицо, страдающее повышенной чувствительностью зубов</a:t>
            </a: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, которое нуждается в мягком, бережном, многоступенчатом отбеливании с последующей </a:t>
            </a:r>
            <a:r>
              <a:rPr lang="ru-RU" dirty="0" err="1">
                <a:solidFill>
                  <a:srgbClr val="002060"/>
                </a:solidFill>
                <a:latin typeface="Bahnschrift Light" panose="020B0502040204020203" pitchFamily="34" charset="0"/>
              </a:rPr>
              <a:t>реминерализацией</a:t>
            </a: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 зубов, при которой восполняется баланс макро- и микроэлементов, минералов и витаминов, укрепляется эмаль ионами Са, фосфатами.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7DE546-23C7-665A-CF73-A8CF6D57BD73}"/>
              </a:ext>
            </a:extLst>
          </p:cNvPr>
          <p:cNvSpPr txBox="1"/>
          <p:nvPr/>
        </p:nvSpPr>
        <p:spPr>
          <a:xfrm>
            <a:off x="4565119" y="3382241"/>
            <a:ext cx="63134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Наибольшее число людей с повышенной чувствительностью отмечается в возрасте</a:t>
            </a:r>
          </a:p>
          <a:p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Arial Black" panose="020B0A04020102020204" pitchFamily="34" charset="0"/>
              </a:rPr>
              <a:t>от 25-30 до 40-55 лет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в зависимости от различных факторов: </a:t>
            </a:r>
          </a:p>
          <a:p>
            <a:endParaRPr lang="ru-RU" sz="1800" b="0" i="0" u="none" strike="noStrike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наследственность </a:t>
            </a:r>
          </a:p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заболевания ЖКТ, эндокринные болезни, инфекции</a:t>
            </a:r>
            <a:endParaRPr lang="ru-RU" b="1" i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r>
              <a:rPr lang="ru-RU" sz="1800" b="1" u="none" strike="noStrike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неправильная гигиена полости рта</a:t>
            </a:r>
          </a:p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начальная стадия кариеса зубов</a:t>
            </a:r>
          </a:p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чрезмерное употребление кислых или сладких продуктов</a:t>
            </a: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6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8EBCB0F-34F4-D4CE-EFEC-33ADFC65ADB2}"/>
              </a:ext>
            </a:extLst>
          </p:cNvPr>
          <p:cNvSpPr/>
          <p:nvPr/>
        </p:nvSpPr>
        <p:spPr>
          <a:xfrm>
            <a:off x="-1" y="5408660"/>
            <a:ext cx="12358255" cy="251339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6B286C-87F9-BFB1-E8E5-DEAAC6E7B396}"/>
              </a:ext>
            </a:extLst>
          </p:cNvPr>
          <p:cNvSpPr txBox="1"/>
          <p:nvPr/>
        </p:nvSpPr>
        <p:spPr>
          <a:xfrm>
            <a:off x="-585431" y="5779204"/>
            <a:ext cx="5089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Arial Black" panose="020B0A04020102020204" pitchFamily="34" charset="0"/>
              </a:rPr>
              <a:t>Проблема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C9642C-5BAF-80D6-F001-47A26827693A}"/>
              </a:ext>
            </a:extLst>
          </p:cNvPr>
          <p:cNvSpPr txBox="1"/>
          <p:nvPr/>
        </p:nvSpPr>
        <p:spPr>
          <a:xfrm>
            <a:off x="569557" y="415967"/>
            <a:ext cx="485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Профессиональная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 гигиена полости рта системой «</a:t>
            </a:r>
            <a:r>
              <a:rPr lang="ru-RU" sz="1800" b="0" i="0" u="none" strike="noStrike" dirty="0" err="1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AirFlow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»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C80525-DF6A-0B76-3813-E5D38C36F640}"/>
              </a:ext>
            </a:extLst>
          </p:cNvPr>
          <p:cNvSpPr txBox="1"/>
          <p:nvPr/>
        </p:nvSpPr>
        <p:spPr>
          <a:xfrm>
            <a:off x="569557" y="1014203"/>
            <a:ext cx="616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Bahnschrift Light" panose="020B0502040204020203" pitchFamily="34" charset="0"/>
              </a:rPr>
              <a:t>-о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светление зубов происходит за счет механического воздействия на поверхностные пигменты эмали и зубной налет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C547D9-017F-C6EB-6BC9-E2AF8521CF98}"/>
              </a:ext>
            </a:extLst>
          </p:cNvPr>
          <p:cNvSpPr txBox="1"/>
          <p:nvPr/>
        </p:nvSpPr>
        <p:spPr>
          <a:xfrm>
            <a:off x="492845" y="2263625"/>
            <a:ext cx="353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Отбеливающие полоски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0BAEA8-BB1C-6EE2-A636-02199A0FCC22}"/>
              </a:ext>
            </a:extLst>
          </p:cNvPr>
          <p:cNvSpPr txBox="1"/>
          <p:nvPr/>
        </p:nvSpPr>
        <p:spPr>
          <a:xfrm>
            <a:off x="492845" y="2554739"/>
            <a:ext cx="509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-неравномерное отбеливание всех структур зуба ввиду возможной дистопии</a:t>
            </a:r>
            <a:r>
              <a:rPr lang="ru-RU" dirty="0">
                <a:solidFill>
                  <a:srgbClr val="000000"/>
                </a:solidFill>
                <a:latin typeface="Bahnschrift Light" panose="020B0502040204020203" pitchFamily="34" charset="0"/>
              </a:rPr>
              <a:t> зубов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Bahnschrift Light" panose="020B0502040204020203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Bahnschrift Light" panose="020B0502040204020203" pitchFamily="34" charset="0"/>
              </a:rPr>
              <a:t>-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неэффективное отбеливание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03967C-73B9-E807-EECF-FB9EFF4A9C77}"/>
              </a:ext>
            </a:extLst>
          </p:cNvPr>
          <p:cNvSpPr txBox="1"/>
          <p:nvPr/>
        </p:nvSpPr>
        <p:spPr>
          <a:xfrm>
            <a:off x="492845" y="3787119"/>
            <a:ext cx="3349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тбеливающие пасты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9DCF3F-D429-EA28-5C99-677A0D3711DE}"/>
              </a:ext>
            </a:extLst>
          </p:cNvPr>
          <p:cNvSpPr txBox="1"/>
          <p:nvPr/>
        </p:nvSpPr>
        <p:spPr>
          <a:xfrm>
            <a:off x="492845" y="4067008"/>
            <a:ext cx="5293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" panose="020B0502040204020203" pitchFamily="34" charset="0"/>
              </a:rPr>
              <a:t>-неудобное использование</a:t>
            </a:r>
          </a:p>
          <a:p>
            <a:r>
              <a:rPr lang="ru-RU" dirty="0">
                <a:latin typeface="Bahnschrift Light" panose="020B0502040204020203" pitchFamily="34" charset="0"/>
              </a:rPr>
              <a:t>-содержание в составе грубых абразивных веществ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29BDE2-E25D-D9C2-556E-F6297FAEC55B}"/>
              </a:ext>
            </a:extLst>
          </p:cNvPr>
          <p:cNvSpPr txBox="1"/>
          <p:nvPr/>
        </p:nvSpPr>
        <p:spPr>
          <a:xfrm>
            <a:off x="6957744" y="448806"/>
            <a:ext cx="4612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Отбеливающие ополаскиватели 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640548-E6BC-2C77-1EE7-94FF018EABE1}"/>
              </a:ext>
            </a:extLst>
          </p:cNvPr>
          <p:cNvSpPr txBox="1"/>
          <p:nvPr/>
        </p:nvSpPr>
        <p:spPr>
          <a:xfrm>
            <a:off x="6963850" y="785299"/>
            <a:ext cx="50892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-неэффективное отбеливание ввиду низкой концентрации активных веществ, 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-воздействие не только на структуры зубов, но и на ткани пародонта, что может привести к их воспалению и  кровоточивости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0E7B33-A9AE-8774-5B52-31C37C304A3C}"/>
              </a:ext>
            </a:extLst>
          </p:cNvPr>
          <p:cNvSpPr txBox="1"/>
          <p:nvPr/>
        </p:nvSpPr>
        <p:spPr>
          <a:xfrm>
            <a:off x="6986798" y="2632957"/>
            <a:ext cx="4374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Профессиональное отбеливание системой </a:t>
            </a:r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ZOOM-4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9D6FBA-AAC8-44D7-50AF-853B43FE1D11}"/>
              </a:ext>
            </a:extLst>
          </p:cNvPr>
          <p:cNvSpPr txBox="1"/>
          <p:nvPr/>
        </p:nvSpPr>
        <p:spPr>
          <a:xfrm>
            <a:off x="6957744" y="3279288"/>
            <a:ext cx="4951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 Light" panose="020B0502040204020203" pitchFamily="34" charset="0"/>
              </a:rPr>
              <a:t>-</a:t>
            </a:r>
            <a:r>
              <a:rPr lang="ru-RU" dirty="0">
                <a:latin typeface="Bahnschrift Light" panose="020B0502040204020203" pitchFamily="34" charset="0"/>
              </a:rPr>
              <a:t>повышенная вероятность возникновения гиперестезии в течение 7 дней</a:t>
            </a:r>
          </a:p>
          <a:p>
            <a:r>
              <a:rPr lang="ru-RU" dirty="0">
                <a:latin typeface="Bahnschrift Light" panose="020B0502040204020203" pitchFamily="34" charset="0"/>
              </a:rPr>
              <a:t>-дороговизна (1 процедура=20000-35000руб.)</a:t>
            </a:r>
          </a:p>
          <a:p>
            <a:r>
              <a:rPr lang="ru-RU" dirty="0">
                <a:latin typeface="Bahnschrift Light" panose="020B0502040204020203" pitchFamily="34" charset="0"/>
              </a:rPr>
              <a:t>-длительность процедуры – 2-3 часа</a:t>
            </a:r>
          </a:p>
          <a:p>
            <a:r>
              <a:rPr lang="ru-RU" dirty="0">
                <a:latin typeface="Bahnschrift Light" panose="020B0502040204020203" pitchFamily="34" charset="0"/>
              </a:rPr>
              <a:t>-негарантированный эффект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B9D4F3-064C-2BA8-F23E-17987DC51168}"/>
              </a:ext>
            </a:extLst>
          </p:cNvPr>
          <p:cNvSpPr txBox="1"/>
          <p:nvPr/>
        </p:nvSpPr>
        <p:spPr>
          <a:xfrm>
            <a:off x="3653292" y="5561070"/>
            <a:ext cx="7917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Bahnschrift Light" panose="020B0502040204020203" pitchFamily="34" charset="0"/>
              </a:rPr>
              <a:t>На рынке существует большое многообразие различных отбеливающих комплексов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, о</a:t>
            </a:r>
            <a:r>
              <a:rPr lang="ru-RU" sz="1800" dirty="0">
                <a:solidFill>
                  <a:schemeClr val="bg1"/>
                </a:solidFill>
                <a:latin typeface="Bahnschrift Light" panose="020B0502040204020203" pitchFamily="34" charset="0"/>
              </a:rPr>
              <a:t>днако каждое из них имеет некоторые недостатки, которые либо снижают эффект отбеливания либо увеличивают вероятность обострения чувствительности зубов.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175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5F85067E-B31C-33E7-8238-7931AF6DDC5F}"/>
              </a:ext>
            </a:extLst>
          </p:cNvPr>
          <p:cNvSpPr/>
          <p:nvPr/>
        </p:nvSpPr>
        <p:spPr>
          <a:xfrm>
            <a:off x="-1416194" y="-1238345"/>
            <a:ext cx="5015343" cy="5015343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2BE9B6-4A22-8526-C0CC-9F8495871AD6}"/>
              </a:ext>
            </a:extLst>
          </p:cNvPr>
          <p:cNvSpPr txBox="1"/>
          <p:nvPr/>
        </p:nvSpPr>
        <p:spPr>
          <a:xfrm>
            <a:off x="734885" y="547805"/>
            <a:ext cx="10722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9900"/>
                </a:solidFill>
                <a:latin typeface="Arial Black" panose="020B0A04020102020204" pitchFamily="34" charset="0"/>
              </a:rPr>
              <a:t>Ценностное предложение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561B0-91DF-31BF-7CBE-C5917784B333}"/>
              </a:ext>
            </a:extLst>
          </p:cNvPr>
          <p:cNvSpPr txBox="1"/>
          <p:nvPr/>
        </p:nvSpPr>
        <p:spPr>
          <a:xfrm>
            <a:off x="1348218" y="1490362"/>
            <a:ext cx="8409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Щ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адящая формула отбеливания для чувствительных зубов с последующим этапом </a:t>
            </a:r>
            <a:r>
              <a:rPr lang="ru-RU" sz="1800" b="0" i="0" u="none" strike="noStrike" dirty="0" err="1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реминерализации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 зубов и восстановления слизистой десен. Такой подход является более безопасным, так как снижается вероятность развития гиперестезии ввиду соблюдения необходимой технологии отбеливания в домашних условиях без особых усилий, которая осветляет зубы без негативных последствий для их здоровья.</a:t>
            </a: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CBFE5A-30C2-B929-DD44-568FC13DB977}"/>
              </a:ext>
            </a:extLst>
          </p:cNvPr>
          <p:cNvSpPr txBox="1"/>
          <p:nvPr/>
        </p:nvSpPr>
        <p:spPr>
          <a:xfrm>
            <a:off x="5680075" y="5334739"/>
            <a:ext cx="621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С комплексом «</a:t>
            </a:r>
            <a:r>
              <a:rPr lang="ru-RU" sz="1800" b="0" i="0" u="none" strike="noStrike" dirty="0" err="1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Smile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 Care» возможно отбеливание на несколько тонов </a:t>
            </a:r>
          </a:p>
          <a:p>
            <a:pPr algn="r"/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не только с заботой о своих зубах, </a:t>
            </a:r>
          </a:p>
          <a:p>
            <a:pPr algn="r"/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но и с заботой о времени и финансах.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09D9E9-A4FF-2C2C-3A84-1341F3A16187}"/>
              </a:ext>
            </a:extLst>
          </p:cNvPr>
          <p:cNvSpPr txBox="1"/>
          <p:nvPr/>
        </p:nvSpPr>
        <p:spPr>
          <a:xfrm>
            <a:off x="1091477" y="3980523"/>
            <a:ext cx="55335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9900"/>
                </a:solidFill>
                <a:latin typeface="Arial Black" panose="020B0A04020102020204" pitchFamily="34" charset="0"/>
              </a:rPr>
              <a:t>Достоинства:</a:t>
            </a:r>
          </a:p>
          <a:p>
            <a:r>
              <a:rPr lang="ru-RU" sz="2000" dirty="0">
                <a:solidFill>
                  <a:srgbClr val="002060"/>
                </a:solidFill>
                <a:latin typeface="Bahnschrift Light" panose="020B0502040204020203" pitchFamily="34" charset="0"/>
              </a:rPr>
              <a:t>-эффективное отбеливание с заботой о зубах и деснах</a:t>
            </a:r>
          </a:p>
          <a:p>
            <a:r>
              <a:rPr lang="ru-RU" sz="2000" dirty="0">
                <a:solidFill>
                  <a:srgbClr val="002060"/>
                </a:solidFill>
                <a:latin typeface="Bahnschrift Light" panose="020B0502040204020203" pitchFamily="34" charset="0"/>
              </a:rPr>
              <a:t>-контролируемое отбеливание 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Bahnschrift Light" panose="020B0502040204020203" pitchFamily="34" charset="0"/>
              </a:rPr>
              <a:t>-снижение риска возникновения гиперестезии</a:t>
            </a:r>
          </a:p>
          <a:p>
            <a:r>
              <a:rPr lang="ru-RU" sz="2000" dirty="0">
                <a:solidFill>
                  <a:srgbClr val="002060"/>
                </a:solidFill>
                <a:latin typeface="Bahnschrift Light" panose="020B0502040204020203" pitchFamily="34" charset="0"/>
              </a:rPr>
              <a:t>-сокращение длительности белой диеты</a:t>
            </a:r>
          </a:p>
          <a:p>
            <a:r>
              <a:rPr lang="ru-RU" sz="2000" dirty="0">
                <a:solidFill>
                  <a:srgbClr val="002060"/>
                </a:solidFill>
                <a:latin typeface="Bahnschrift Light" panose="020B0502040204020203" pitchFamily="34" charset="0"/>
              </a:rPr>
              <a:t>-экономия времени и нервов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9A938D-CCE8-301E-4BD2-DA3B5F7CF4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14" b="36631"/>
          <a:stretch/>
        </p:blipFill>
        <p:spPr>
          <a:xfrm>
            <a:off x="7761438" y="3244688"/>
            <a:ext cx="3339084" cy="17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1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B805ADD4-44E1-245A-7BD2-96A9D3840BD1}"/>
              </a:ext>
            </a:extLst>
          </p:cNvPr>
          <p:cNvSpPr/>
          <p:nvPr/>
        </p:nvSpPr>
        <p:spPr>
          <a:xfrm>
            <a:off x="1233394" y="675736"/>
            <a:ext cx="3397619" cy="343230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FE31263-3F68-3AC2-A57B-D9ED9735BA97}"/>
              </a:ext>
            </a:extLst>
          </p:cNvPr>
          <p:cNvSpPr/>
          <p:nvPr/>
        </p:nvSpPr>
        <p:spPr>
          <a:xfrm>
            <a:off x="9184563" y="3539882"/>
            <a:ext cx="3665735" cy="36657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DC7B57-9CCF-8390-531E-AE54265E44D3}"/>
              </a:ext>
            </a:extLst>
          </p:cNvPr>
          <p:cNvSpPr txBox="1"/>
          <p:nvPr/>
        </p:nvSpPr>
        <p:spPr>
          <a:xfrm>
            <a:off x="3592380" y="2765592"/>
            <a:ext cx="5644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002060"/>
                </a:solidFill>
                <a:latin typeface="Arial Black" panose="020B0A04020102020204" pitchFamily="34" charset="0"/>
              </a:rPr>
              <a:t>Рынок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3B869B06-50E0-BF03-4427-B15F1055D720}"/>
              </a:ext>
            </a:extLst>
          </p:cNvPr>
          <p:cNvSpPr/>
          <p:nvPr/>
        </p:nvSpPr>
        <p:spPr>
          <a:xfrm>
            <a:off x="-617232" y="2686814"/>
            <a:ext cx="5356877" cy="537186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CF2CE3-3D2A-7FCF-37DC-97B71EE753BB}"/>
              </a:ext>
            </a:extLst>
          </p:cNvPr>
          <p:cNvSpPr txBox="1"/>
          <p:nvPr/>
        </p:nvSpPr>
        <p:spPr>
          <a:xfrm>
            <a:off x="9723456" y="4792731"/>
            <a:ext cx="2261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Из 34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человек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хотели бы пройти процедуру отбеливания </a:t>
            </a: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76%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D0364D9-C2E5-7F60-5C39-092ABFF7D4AF}"/>
              </a:ext>
            </a:extLst>
          </p:cNvPr>
          <p:cNvSpPr/>
          <p:nvPr/>
        </p:nvSpPr>
        <p:spPr>
          <a:xfrm>
            <a:off x="7016420" y="-1231243"/>
            <a:ext cx="4440025" cy="4440025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87765C0-926F-5AED-42DF-186367D0C762}"/>
              </a:ext>
            </a:extLst>
          </p:cNvPr>
          <p:cNvSpPr/>
          <p:nvPr/>
        </p:nvSpPr>
        <p:spPr>
          <a:xfrm>
            <a:off x="7108452" y="4026975"/>
            <a:ext cx="1904822" cy="1885020"/>
          </a:xfrm>
          <a:prstGeom prst="ellipse">
            <a:avLst/>
          </a:prstGeom>
          <a:solidFill>
            <a:srgbClr val="FF99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78742-638A-D519-828A-F2EA4CCBB27C}"/>
              </a:ext>
            </a:extLst>
          </p:cNvPr>
          <p:cNvSpPr txBox="1"/>
          <p:nvPr/>
        </p:nvSpPr>
        <p:spPr>
          <a:xfrm>
            <a:off x="488628" y="4082829"/>
            <a:ext cx="4162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О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бъем рынка отбеливания зубов вырастет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с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7.17 млрд долларов</a:t>
            </a:r>
            <a:r>
              <a:rPr lang="ru-RU" dirty="0">
                <a:solidFill>
                  <a:srgbClr val="000000"/>
                </a:solidFill>
                <a:latin typeface="Bahnschrift Light" panose="020B0502040204020203" pitchFamily="34" charset="0"/>
              </a:rPr>
              <a:t>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в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2023г.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до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 8.62 млрд долларов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к 2028г.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при среднегодовом темпе роста 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3.75%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в течение прогнозируемого периода (2023-2028 годы).</a:t>
            </a: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br>
              <a:rPr lang="ru-RU" dirty="0">
                <a:latin typeface="Bahnschrift Light" panose="020B0502040204020203" pitchFamily="34" charset="0"/>
              </a:rPr>
            </a:b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2D6963-5BEF-6ADF-CBF3-3B7BE986BA2D}"/>
              </a:ext>
            </a:extLst>
          </p:cNvPr>
          <p:cNvSpPr txBox="1"/>
          <p:nvPr/>
        </p:nvSpPr>
        <p:spPr>
          <a:xfrm>
            <a:off x="7530518" y="4647879"/>
            <a:ext cx="3121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Arial Black" panose="020B0A04020102020204" pitchFamily="34" charset="0"/>
              </a:rPr>
              <a:t>B2C</a:t>
            </a:r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2DBD62-8373-8B27-0D4F-CF0631D6CBAA}"/>
              </a:ext>
            </a:extLst>
          </p:cNvPr>
          <p:cNvSpPr txBox="1"/>
          <p:nvPr/>
        </p:nvSpPr>
        <p:spPr>
          <a:xfrm>
            <a:off x="7530518" y="1227210"/>
            <a:ext cx="3672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женщины и мужчины 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25-35 лет</a:t>
            </a:r>
            <a:r>
              <a:rPr lang="ru-RU" dirty="0">
                <a:solidFill>
                  <a:srgbClr val="FF9900"/>
                </a:solidFill>
                <a:latin typeface="Bahnschrift Light" panose="020B0502040204020203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с чувствительными зубами, нуждающиеся в безопасной технологии отбеливания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7F3DDB-2A7A-403F-5F7D-A9BF3BAD62FF}"/>
              </a:ext>
            </a:extLst>
          </p:cNvPr>
          <p:cNvSpPr txBox="1"/>
          <p:nvPr/>
        </p:nvSpPr>
        <p:spPr>
          <a:xfrm>
            <a:off x="7539609" y="137127"/>
            <a:ext cx="33936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Целевая Аудитория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83E037-C0AE-CA1B-ACE8-2584C6B78BB6}"/>
              </a:ext>
            </a:extLst>
          </p:cNvPr>
          <p:cNvSpPr txBox="1"/>
          <p:nvPr/>
        </p:nvSpPr>
        <p:spPr>
          <a:xfrm>
            <a:off x="9639283" y="4377097"/>
            <a:ext cx="258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Анкетирование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B62615-7D1F-5284-E74C-70D186B92AE2}"/>
              </a:ext>
            </a:extLst>
          </p:cNvPr>
          <p:cNvSpPr txBox="1"/>
          <p:nvPr/>
        </p:nvSpPr>
        <p:spPr>
          <a:xfrm>
            <a:off x="1673496" y="1466019"/>
            <a:ext cx="2788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Из 25 опрошенных людей</a:t>
            </a:r>
          </a:p>
          <a:p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59%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не удовлетворены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оттенком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своих 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зубов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5A114F-4CA1-21C7-6B28-133BBCB4D459}"/>
              </a:ext>
            </a:extLst>
          </p:cNvPr>
          <p:cNvSpPr txBox="1"/>
          <p:nvPr/>
        </p:nvSpPr>
        <p:spPr>
          <a:xfrm>
            <a:off x="488628" y="3584820"/>
            <a:ext cx="3397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9900"/>
                </a:solidFill>
                <a:latin typeface="Arial Black" panose="020B0A04020102020204" pitchFamily="34" charset="0"/>
              </a:rPr>
              <a:t>Прогнозы</a:t>
            </a:r>
          </a:p>
        </p:txBody>
      </p:sp>
    </p:spTree>
    <p:extLst>
      <p:ext uri="{BB962C8B-B14F-4D97-AF65-F5344CB8AC3E}">
        <p14:creationId xmlns:p14="http://schemas.microsoft.com/office/powerpoint/2010/main" val="4023550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Прямоугольник 5132">
            <a:extLst>
              <a:ext uri="{FF2B5EF4-FFF2-40B4-BE49-F238E27FC236}">
                <a16:creationId xmlns:a16="http://schemas.microsoft.com/office/drawing/2014/main" id="{745FD1F2-3C80-6F43-A755-91E6D9FB2A83}"/>
              </a:ext>
            </a:extLst>
          </p:cNvPr>
          <p:cNvSpPr/>
          <p:nvPr/>
        </p:nvSpPr>
        <p:spPr>
          <a:xfrm>
            <a:off x="0" y="-1"/>
            <a:ext cx="12192000" cy="1073073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35" name="Прямоугольник 5134">
            <a:extLst>
              <a:ext uri="{FF2B5EF4-FFF2-40B4-BE49-F238E27FC236}">
                <a16:creationId xmlns:a16="http://schemas.microsoft.com/office/drawing/2014/main" id="{BA8C4C27-BC85-5C7C-DD42-07ED3273A64F}"/>
              </a:ext>
            </a:extLst>
          </p:cNvPr>
          <p:cNvSpPr/>
          <p:nvPr/>
        </p:nvSpPr>
        <p:spPr>
          <a:xfrm>
            <a:off x="10977356" y="1073071"/>
            <a:ext cx="1214644" cy="5784929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D29D39-E10D-62B7-8583-CD10EBC7A2A1}"/>
              </a:ext>
            </a:extLst>
          </p:cNvPr>
          <p:cNvSpPr txBox="1"/>
          <p:nvPr/>
        </p:nvSpPr>
        <p:spPr>
          <a:xfrm rot="5400000">
            <a:off x="9103333" y="2718599"/>
            <a:ext cx="4981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КОНКУРЕНТЫ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E1AC49-05B5-23A3-0259-839CD50EEC1C}"/>
              </a:ext>
            </a:extLst>
          </p:cNvPr>
          <p:cNvSpPr txBox="1"/>
          <p:nvPr/>
        </p:nvSpPr>
        <p:spPr>
          <a:xfrm>
            <a:off x="707577" y="1236625"/>
            <a:ext cx="4809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u="none" strike="noStrike" dirty="0">
                <a:solidFill>
                  <a:srgbClr val="FF9900"/>
                </a:solidFill>
                <a:effectLst/>
                <a:latin typeface="Arial Black" panose="020B0A04020102020204" pitchFamily="34" charset="0"/>
              </a:rPr>
              <a:t>Прямые</a:t>
            </a:r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r>
              <a:rPr lang="ru-RU" sz="28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конкуренты: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6DF9C-4A41-AF19-1098-14E4028248CD}"/>
              </a:ext>
            </a:extLst>
          </p:cNvPr>
          <p:cNvSpPr txBox="1"/>
          <p:nvPr/>
        </p:nvSpPr>
        <p:spPr>
          <a:xfrm>
            <a:off x="707577" y="2970094"/>
            <a:ext cx="3315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9900"/>
                </a:solidFill>
                <a:latin typeface="Arial Black" panose="020B0A04020102020204" pitchFamily="34" charset="0"/>
              </a:rPr>
              <a:t>Косвенные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 конкуренты: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61767C-4866-4D2E-52F3-ED7A7A890046}"/>
              </a:ext>
            </a:extLst>
          </p:cNvPr>
          <p:cNvSpPr txBox="1"/>
          <p:nvPr/>
        </p:nvSpPr>
        <p:spPr>
          <a:xfrm>
            <a:off x="3466558" y="1766259"/>
            <a:ext cx="7312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система для домашнего отбеливания зубов</a:t>
            </a:r>
            <a:r>
              <a:rPr lang="en-US" b="0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ru-RU" b="0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«White Kiss» </a:t>
            </a:r>
            <a:endParaRPr lang="en-US" b="0" dirty="0">
              <a:solidFill>
                <a:schemeClr val="bg1"/>
              </a:solidFill>
              <a:effectLst/>
              <a:latin typeface="Bahnschrift Light" panose="020B0502040204020203" pitchFamily="34" charset="0"/>
            </a:endParaRPr>
          </a:p>
          <a:p>
            <a:r>
              <a:rPr lang="ru-RU" b="0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Испания</a:t>
            </a:r>
            <a:endParaRPr lang="ru-RU" dirty="0">
              <a:solidFill>
                <a:srgbClr val="FF99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8F9040-A3A4-9C5F-DE0C-1AFCF03379DD}"/>
              </a:ext>
            </a:extLst>
          </p:cNvPr>
          <p:cNvSpPr txBox="1"/>
          <p:nvPr/>
        </p:nvSpPr>
        <p:spPr>
          <a:xfrm>
            <a:off x="1662225" y="4959927"/>
            <a:ext cx="5816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chemeClr val="bg1">
                    <a:lumMod val="95000"/>
                  </a:schemeClr>
                </a:solidFill>
                <a:effectLst/>
                <a:latin typeface="Open Sans" panose="020B0606030504020204" pitchFamily="34" charset="0"/>
              </a:rPr>
              <a:t>набор для домашнего отбеливания зубов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“</a:t>
            </a: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Opalescence </a:t>
            </a:r>
            <a:r>
              <a:rPr lang="en-US" sz="1800" b="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TresWhite</a:t>
            </a: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 Supreme” 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США 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6F0BE0-E1D5-98E2-AA50-AD81897C99B6}"/>
              </a:ext>
            </a:extLst>
          </p:cNvPr>
          <p:cNvSpPr txBox="1"/>
          <p:nvPr/>
        </p:nvSpPr>
        <p:spPr>
          <a:xfrm>
            <a:off x="1662225" y="4102134"/>
            <a:ext cx="4722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Bahnschrift Light" panose="020B0502040204020203" pitchFamily="34" charset="0"/>
              </a:rPr>
              <a:t>отбеливающие капы с гелем </a:t>
            </a: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“</a:t>
            </a:r>
            <a:r>
              <a:rPr lang="en-US" sz="1800" b="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VeeSmile</a:t>
            </a: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” 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Китай</a:t>
            </a: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4CDC4C-5FA7-8F0A-3078-D3B1EEA7C673}"/>
              </a:ext>
            </a:extLst>
          </p:cNvPr>
          <p:cNvSpPr txBox="1"/>
          <p:nvPr/>
        </p:nvSpPr>
        <p:spPr>
          <a:xfrm>
            <a:off x="7122725" y="4947940"/>
            <a:ext cx="4007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отбеливающие гели “</a:t>
            </a:r>
            <a:r>
              <a:rPr lang="en-US" sz="1800" b="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Floradyle</a:t>
            </a: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” </a:t>
            </a:r>
          </a:p>
          <a:p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Бельгия</a:t>
            </a:r>
            <a:endParaRPr lang="ru-RU" dirty="0">
              <a:solidFill>
                <a:srgbClr val="FF99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1A2795-CA78-1597-6304-7815ED464769}"/>
              </a:ext>
            </a:extLst>
          </p:cNvPr>
          <p:cNvSpPr txBox="1"/>
          <p:nvPr/>
        </p:nvSpPr>
        <p:spPr>
          <a:xfrm>
            <a:off x="7097403" y="4110117"/>
            <a:ext cx="3938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профессиональное отбеливание системой </a:t>
            </a: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ZOOM-</a:t>
            </a: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4 </a:t>
            </a:r>
          </a:p>
          <a:p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27F173-AC44-9C37-5FD6-215199D2F093}"/>
              </a:ext>
            </a:extLst>
          </p:cNvPr>
          <p:cNvSpPr txBox="1"/>
          <p:nvPr/>
        </p:nvSpPr>
        <p:spPr>
          <a:xfrm>
            <a:off x="7097403" y="5658528"/>
            <a:ext cx="5691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отбеливающ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Bahnschrift Light" panose="020B0502040204020203" pitchFamily="34" charset="0"/>
              </a:rPr>
              <a:t>ая</a:t>
            </a: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 паста “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SPLAT Professional WHITE PLUS”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Россия</a:t>
            </a:r>
            <a:r>
              <a:rPr lang="en-US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 </a:t>
            </a:r>
            <a:endParaRPr lang="ru-RU" sz="1800" b="0" i="0" u="none" strike="noStrike" dirty="0">
              <a:solidFill>
                <a:srgbClr val="FF990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800" b="0" i="0" u="none" strike="noStrike" dirty="0">
              <a:solidFill>
                <a:schemeClr val="bg1">
                  <a:lumMod val="95000"/>
                </a:schemeClr>
              </a:solidFill>
              <a:effectLst/>
              <a:latin typeface="Bahnschrift Light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72033F-A5EA-4636-EC2C-24F5367C0B71}"/>
              </a:ext>
            </a:extLst>
          </p:cNvPr>
          <p:cNvSpPr txBox="1"/>
          <p:nvPr/>
        </p:nvSpPr>
        <p:spPr>
          <a:xfrm>
            <a:off x="1662225" y="5657671"/>
            <a:ext cx="4510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отбеливающие полоски </a:t>
            </a:r>
          </a:p>
          <a:p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“9</a:t>
            </a: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D White</a:t>
            </a:r>
            <a:r>
              <a:rPr lang="ru-RU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lang="en-US" b="0" i="0" dirty="0">
                <a:solidFill>
                  <a:schemeClr val="bg1">
                    <a:lumMod val="95000"/>
                  </a:schemeClr>
                </a:solidFill>
                <a:effectLst/>
                <a:latin typeface="system"/>
              </a:rPr>
              <a:t>teeth whitening stripes </a:t>
            </a:r>
            <a:r>
              <a:rPr lang="en-US" sz="1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Bahnschrift Light" panose="020B0502040204020203" pitchFamily="34" charset="0"/>
              </a:rPr>
              <a:t>” </a:t>
            </a:r>
            <a:endParaRPr lang="ru-RU" sz="1800" b="0" i="0" u="none" strike="noStrike" dirty="0">
              <a:solidFill>
                <a:schemeClr val="bg1">
                  <a:lumMod val="95000"/>
                </a:schemeClr>
              </a:solidFill>
              <a:effectLst/>
              <a:latin typeface="Bahnschrift Light" panose="020B0502040204020203" pitchFamily="34" charset="0"/>
            </a:endParaRPr>
          </a:p>
          <a:p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Китай </a:t>
            </a:r>
          </a:p>
          <a:p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BDF4AD-0FAB-9EE2-8AFB-8659CDB68FF9}"/>
              </a:ext>
            </a:extLst>
          </p:cNvPr>
          <p:cNvSpPr txBox="1"/>
          <p:nvPr/>
        </p:nvSpPr>
        <p:spPr>
          <a:xfrm>
            <a:off x="7188354" y="200181"/>
            <a:ext cx="4119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ОСНОВНЫЕ</a:t>
            </a:r>
          </a:p>
        </p:txBody>
      </p:sp>
    </p:spTree>
    <p:extLst>
      <p:ext uri="{BB962C8B-B14F-4D97-AF65-F5344CB8AC3E}">
        <p14:creationId xmlns:p14="http://schemas.microsoft.com/office/powerpoint/2010/main" val="24243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F19416F7-4127-BE33-85D0-EE4E8610BB3D}"/>
              </a:ext>
            </a:extLst>
          </p:cNvPr>
          <p:cNvSpPr/>
          <p:nvPr/>
        </p:nvSpPr>
        <p:spPr>
          <a:xfrm>
            <a:off x="-2226039" y="-2071367"/>
            <a:ext cx="5190836" cy="51908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824376E2-31B7-5736-2EE0-31FB567A7B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57" b="8957"/>
          <a:stretch/>
        </p:blipFill>
        <p:spPr bwMode="auto">
          <a:xfrm>
            <a:off x="3506722" y="3563621"/>
            <a:ext cx="4815243" cy="29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ACAEA2-4496-BEEA-6434-5E2E15B1FF11}"/>
              </a:ext>
            </a:extLst>
          </p:cNvPr>
          <p:cNvSpPr txBox="1"/>
          <p:nvPr/>
        </p:nvSpPr>
        <p:spPr>
          <a:xfrm>
            <a:off x="4157225" y="296890"/>
            <a:ext cx="7665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Система домашнего отбеливания</a:t>
            </a:r>
          </a:p>
          <a:p>
            <a:pPr algn="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«</a:t>
            </a:r>
            <a:r>
              <a:rPr lang="en-US" sz="3600" dirty="0">
                <a:solidFill>
                  <a:srgbClr val="002060"/>
                </a:solidFill>
                <a:latin typeface="Arial Black" panose="020B0A04020102020204" pitchFamily="34" charset="0"/>
              </a:rPr>
              <a:t>White Kiss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»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D533489B-98F0-80A2-93E9-78DD2B711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4"/>
          <a:stretch/>
        </p:blipFill>
        <p:spPr bwMode="auto">
          <a:xfrm>
            <a:off x="8321965" y="2867528"/>
            <a:ext cx="3648362" cy="399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F331EF-EB9C-D40C-8618-698F8F68BFD1}"/>
              </a:ext>
            </a:extLst>
          </p:cNvPr>
          <p:cNvSpPr txBox="1"/>
          <p:nvPr/>
        </p:nvSpPr>
        <p:spPr>
          <a:xfrm>
            <a:off x="221673" y="4824431"/>
            <a:ext cx="50245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Комплектация: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зубная паста (25 мл)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-2 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отбеливающих геля (6 г)</a:t>
            </a:r>
          </a:p>
          <a:p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заготовки для кап 2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шт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-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инструкция вкладыш</a:t>
            </a: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066745-8F86-7004-FCA5-A3D8CB0A69BD}"/>
              </a:ext>
            </a:extLst>
          </p:cNvPr>
          <p:cNvSpPr txBox="1"/>
          <p:nvPr/>
        </p:nvSpPr>
        <p:spPr>
          <a:xfrm>
            <a:off x="221673" y="751212"/>
            <a:ext cx="76653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Активные компоненты: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10% пероксид карбамида 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– основное вещество, которое растворяет пигментные пятна на поверхности и внутри эмали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Пирофосфат калия 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- укрепляет эмаль, препятствует образованию зубного камня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Нитрат калия 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- снижает чувствительность зубов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 err="1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Ксилитол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 - способствует подавлению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кариесогенных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 бактерий Streptococcus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mutans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.</a:t>
            </a: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C626E-48F9-CE91-B0AB-2D17BA8527DE}"/>
              </a:ext>
            </a:extLst>
          </p:cNvPr>
          <p:cNvSpPr txBox="1"/>
          <p:nvPr/>
        </p:nvSpPr>
        <p:spPr>
          <a:xfrm>
            <a:off x="8506766" y="2051216"/>
            <a:ext cx="3315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9900"/>
                </a:solidFill>
                <a:latin typeface="Bahnschrift Light" panose="020B0502040204020203" pitchFamily="34" charset="0"/>
              </a:rPr>
              <a:t>Стоимость одной упаковки: 2200-3500руб.</a:t>
            </a:r>
          </a:p>
        </p:txBody>
      </p:sp>
    </p:spTree>
    <p:extLst>
      <p:ext uri="{BB962C8B-B14F-4D97-AF65-F5344CB8AC3E}">
        <p14:creationId xmlns:p14="http://schemas.microsoft.com/office/powerpoint/2010/main" val="352549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28AFEF66-47A8-B863-001D-307F8EE98C76}"/>
              </a:ext>
            </a:extLst>
          </p:cNvPr>
          <p:cNvSpPr/>
          <p:nvPr/>
        </p:nvSpPr>
        <p:spPr>
          <a:xfrm>
            <a:off x="3814195" y="-915607"/>
            <a:ext cx="2991058" cy="2991058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C54DDEC-0B18-D7CC-0CE3-5ADBA98CF5BE}"/>
              </a:ext>
            </a:extLst>
          </p:cNvPr>
          <p:cNvSpPr/>
          <p:nvPr/>
        </p:nvSpPr>
        <p:spPr>
          <a:xfrm>
            <a:off x="-693910" y="4374449"/>
            <a:ext cx="3606754" cy="350783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726F3C-6CD5-B954-002A-A0B5F98C5C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369"/>
          <a:stretch/>
        </p:blipFill>
        <p:spPr>
          <a:xfrm>
            <a:off x="8212652" y="1545582"/>
            <a:ext cx="3770748" cy="4352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67E620-7970-A874-93AE-D95864C1F2D8}"/>
              </a:ext>
            </a:extLst>
          </p:cNvPr>
          <p:cNvSpPr txBox="1"/>
          <p:nvPr/>
        </p:nvSpPr>
        <p:spPr>
          <a:xfrm>
            <a:off x="375251" y="280868"/>
            <a:ext cx="8211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Н</a:t>
            </a:r>
            <a:r>
              <a:rPr lang="ru-RU" sz="3200" b="0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абор для домашнего </a:t>
            </a:r>
            <a:endParaRPr lang="en-US" sz="3200" b="0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3200" b="0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отбеливания зубов </a:t>
            </a:r>
            <a:endParaRPr lang="en-US" sz="3200" b="0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3200" b="0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«</a:t>
            </a:r>
            <a:r>
              <a:rPr lang="en-US" sz="3200" dirty="0" err="1">
                <a:solidFill>
                  <a:srgbClr val="002060"/>
                </a:solidFill>
                <a:latin typeface="Arial Black" panose="020B0A04020102020204" pitchFamily="34" charset="0"/>
              </a:rPr>
              <a:t>Opales</a:t>
            </a: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с</a:t>
            </a:r>
            <a:r>
              <a:rPr lang="en-US" sz="3200" dirty="0" err="1">
                <a:solidFill>
                  <a:srgbClr val="002060"/>
                </a:solidFill>
                <a:latin typeface="Arial Black" panose="020B0A04020102020204" pitchFamily="34" charset="0"/>
              </a:rPr>
              <a:t>ence</a:t>
            </a:r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Arial Black" panose="020B0A04020102020204" pitchFamily="34" charset="0"/>
              </a:rPr>
              <a:t>TresWhite</a:t>
            </a:r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</a:rPr>
              <a:t> Supreme</a:t>
            </a: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355255-F51A-EA7D-70B4-1083F6F00A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71" r="15035"/>
          <a:stretch/>
        </p:blipFill>
        <p:spPr>
          <a:xfrm>
            <a:off x="6108235" y="2168153"/>
            <a:ext cx="2880834" cy="4109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B932D7-FFB3-3170-6DF3-C0B1FC20F20A}"/>
              </a:ext>
            </a:extLst>
          </p:cNvPr>
          <p:cNvSpPr txBox="1"/>
          <p:nvPr/>
        </p:nvSpPr>
        <p:spPr>
          <a:xfrm>
            <a:off x="375251" y="2404524"/>
            <a:ext cx="55602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-</a:t>
            </a:r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 готовые к применению предварительно наполненные капы, содержащие гель на основе 10% перекиси водорода. </a:t>
            </a:r>
          </a:p>
          <a:p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r>
              <a:rPr lang="ru-RU" b="0" i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В наборе 10 капп для верхней и нижней челюсти.</a:t>
            </a:r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5A936D-4781-2755-1B99-E3B39C011C6A}"/>
              </a:ext>
            </a:extLst>
          </p:cNvPr>
          <p:cNvSpPr txBox="1"/>
          <p:nvPr/>
        </p:nvSpPr>
        <p:spPr>
          <a:xfrm>
            <a:off x="8446021" y="5966184"/>
            <a:ext cx="3606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0" dirty="0">
                <a:solidFill>
                  <a:srgbClr val="C00000"/>
                </a:solidFill>
                <a:effectLst/>
                <a:latin typeface="Bahnschrift Light" panose="020B0502040204020203" pitchFamily="34" charset="0"/>
              </a:rPr>
              <a:t>Стоимость одной упаковки: </a:t>
            </a:r>
          </a:p>
          <a:p>
            <a:pPr algn="r"/>
            <a:r>
              <a:rPr lang="ru-RU" i="0" dirty="0">
                <a:solidFill>
                  <a:srgbClr val="C00000"/>
                </a:solidFill>
                <a:effectLst/>
                <a:latin typeface="Bahnschrift Light" panose="020B0502040204020203" pitchFamily="34" charset="0"/>
              </a:rPr>
              <a:t>5 560 р.</a:t>
            </a:r>
            <a:r>
              <a:rPr lang="ru-RU" dirty="0">
                <a:solidFill>
                  <a:srgbClr val="C00000"/>
                </a:solidFill>
                <a:latin typeface="Bahnschrift Light" panose="020B0502040204020203" pitchFamily="34" charset="0"/>
              </a:rPr>
              <a:t>-9120р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31B948-127A-C278-6709-CE08CF3544A6}"/>
              </a:ext>
            </a:extLst>
          </p:cNvPr>
          <p:cNvSpPr txBox="1"/>
          <p:nvPr/>
        </p:nvSpPr>
        <p:spPr>
          <a:xfrm>
            <a:off x="375251" y="4374449"/>
            <a:ext cx="60506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9900"/>
                </a:solidFill>
                <a:latin typeface="Bahnschrift Light" panose="020B0502040204020203" pitchFamily="34" charset="0"/>
              </a:rPr>
              <a:t>Недостатки системы: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вследствие неправильного нанесения вещества можно получить ожог слизистой рта;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диета на протяжении последующих 2 недель, исключающая красящие продукты;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возможность повышения чувствительности зубов или возникновения аллергии.</a:t>
            </a:r>
          </a:p>
        </p:txBody>
      </p:sp>
    </p:spTree>
    <p:extLst>
      <p:ext uri="{BB962C8B-B14F-4D97-AF65-F5344CB8AC3E}">
        <p14:creationId xmlns:p14="http://schemas.microsoft.com/office/powerpoint/2010/main" val="277010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6114DAB-4C88-59E8-0E48-C4C738B24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8" t="55473" r="23453" b="13969"/>
          <a:stretch/>
        </p:blipFill>
        <p:spPr>
          <a:xfrm>
            <a:off x="5985136" y="1364818"/>
            <a:ext cx="3532767" cy="3120668"/>
          </a:xfrm>
          <a:prstGeom prst="rect">
            <a:avLst/>
          </a:prstGeom>
        </p:spPr>
      </p:pic>
      <p:sp>
        <p:nvSpPr>
          <p:cNvPr id="68" name="Овал 67">
            <a:extLst>
              <a:ext uri="{FF2B5EF4-FFF2-40B4-BE49-F238E27FC236}">
                <a16:creationId xmlns:a16="http://schemas.microsoft.com/office/drawing/2014/main" id="{EC1C55DD-2F1E-0918-0C80-90CA3AC04002}"/>
              </a:ext>
            </a:extLst>
          </p:cNvPr>
          <p:cNvSpPr/>
          <p:nvPr/>
        </p:nvSpPr>
        <p:spPr>
          <a:xfrm>
            <a:off x="7765054" y="-3011512"/>
            <a:ext cx="7577193" cy="5953226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99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BAB01F-1800-3E47-A42C-7C0FC8ED4773}"/>
              </a:ext>
            </a:extLst>
          </p:cNvPr>
          <p:cNvSpPr txBox="1"/>
          <p:nvPr/>
        </p:nvSpPr>
        <p:spPr>
          <a:xfrm>
            <a:off x="7992469" y="630598"/>
            <a:ext cx="5391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2060"/>
                </a:solidFill>
                <a:latin typeface="Bahnschrift Light" panose="020B0502040204020203" pitchFamily="34" charset="0"/>
              </a:rPr>
              <a:t>ZOOM 4</a:t>
            </a:r>
            <a:endParaRPr lang="ru-RU" sz="7200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AB5BE-9677-EFCA-54D2-78BED8054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899" y="-34899"/>
            <a:ext cx="5619057" cy="1325563"/>
          </a:xfrm>
        </p:spPr>
        <p:txBody>
          <a:bodyPr>
            <a:normAutofit/>
          </a:bodyPr>
          <a:lstStyle/>
          <a:p>
            <a:pPr algn="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Отбеливание системой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5BAECA5-847B-DA30-67CC-D90BE6EB83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88" r="1993"/>
          <a:stretch/>
        </p:blipFill>
        <p:spPr>
          <a:xfrm>
            <a:off x="329353" y="77590"/>
            <a:ext cx="4960349" cy="187167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1532E79-63F2-19B7-1D3A-B54338683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28969"/>
            <a:ext cx="5883564" cy="152145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09A0B33-8916-52D4-31B0-A79C4F66D8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826" b="50044"/>
          <a:stretch/>
        </p:blipFill>
        <p:spPr>
          <a:xfrm>
            <a:off x="0" y="3839744"/>
            <a:ext cx="5619057" cy="239016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2E1FF0D-7BE4-3124-89E6-E5C07FDBA7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918"/>
          <a:stretch/>
        </p:blipFill>
        <p:spPr>
          <a:xfrm>
            <a:off x="5883564" y="4769922"/>
            <a:ext cx="5619057" cy="14599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00ECE0D3-65B8-5362-3F04-1E76523E536F}"/>
                  </a:ext>
                </a:extLst>
              </p14:cNvPr>
              <p14:cNvContentPartPr/>
              <p14:nvPr/>
            </p14:nvContentPartPr>
            <p14:xfrm>
              <a:off x="-211695" y="2188371"/>
              <a:ext cx="1292400" cy="9720"/>
            </p14:xfrm>
          </p:contentPart>
        </mc:Choice>
        <mc:Fallback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id="{00ECE0D3-65B8-5362-3F04-1E76523E53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65695" y="2080731"/>
                <a:ext cx="140004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3" name="Рукописный ввод 42">
                <a:extLst>
                  <a:ext uri="{FF2B5EF4-FFF2-40B4-BE49-F238E27FC236}">
                    <a16:creationId xmlns:a16="http://schemas.microsoft.com/office/drawing/2014/main" id="{CA1F6FC1-0EC5-9836-83FE-8B827E36D2F6}"/>
                  </a:ext>
                </a:extLst>
              </p14:cNvPr>
              <p14:cNvContentPartPr/>
              <p14:nvPr/>
            </p14:nvContentPartPr>
            <p14:xfrm>
              <a:off x="6058425" y="4913211"/>
              <a:ext cx="997200" cy="47520"/>
            </p14:xfrm>
          </p:contentPart>
        </mc:Choice>
        <mc:Fallback>
          <p:pic>
            <p:nvPicPr>
              <p:cNvPr id="43" name="Рукописный ввод 42">
                <a:extLst>
                  <a:ext uri="{FF2B5EF4-FFF2-40B4-BE49-F238E27FC236}">
                    <a16:creationId xmlns:a16="http://schemas.microsoft.com/office/drawing/2014/main" id="{CA1F6FC1-0EC5-9836-83FE-8B827E36D2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04785" y="4805211"/>
                <a:ext cx="110484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9" name="Рукописный ввод 48">
                <a:extLst>
                  <a:ext uri="{FF2B5EF4-FFF2-40B4-BE49-F238E27FC236}">
                    <a16:creationId xmlns:a16="http://schemas.microsoft.com/office/drawing/2014/main" id="{4446E0AB-607A-4EDC-E3AE-3D878AADCF12}"/>
                  </a:ext>
                </a:extLst>
              </p14:cNvPr>
              <p14:cNvContentPartPr/>
              <p14:nvPr/>
            </p14:nvContentPartPr>
            <p14:xfrm>
              <a:off x="3380025" y="3306171"/>
              <a:ext cx="1449720" cy="19080"/>
            </p14:xfrm>
          </p:contentPart>
        </mc:Choice>
        <mc:Fallback>
          <p:pic>
            <p:nvPicPr>
              <p:cNvPr id="49" name="Рукописный ввод 48">
                <a:extLst>
                  <a:ext uri="{FF2B5EF4-FFF2-40B4-BE49-F238E27FC236}">
                    <a16:creationId xmlns:a16="http://schemas.microsoft.com/office/drawing/2014/main" id="{4446E0AB-607A-4EDC-E3AE-3D878AADCF1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26385" y="3198531"/>
                <a:ext cx="155736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8" name="Рукописный ввод 57">
                <a:extLst>
                  <a:ext uri="{FF2B5EF4-FFF2-40B4-BE49-F238E27FC236}">
                    <a16:creationId xmlns:a16="http://schemas.microsoft.com/office/drawing/2014/main" id="{970AF707-0F3A-C86B-9850-29172D3D0094}"/>
                  </a:ext>
                </a:extLst>
              </p14:cNvPr>
              <p14:cNvContentPartPr/>
              <p14:nvPr/>
            </p14:nvContentPartPr>
            <p14:xfrm>
              <a:off x="8081625" y="5457531"/>
              <a:ext cx="1772640" cy="38160"/>
            </p14:xfrm>
          </p:contentPart>
        </mc:Choice>
        <mc:Fallback>
          <p:pic>
            <p:nvPicPr>
              <p:cNvPr id="58" name="Рукописный ввод 57">
                <a:extLst>
                  <a:ext uri="{FF2B5EF4-FFF2-40B4-BE49-F238E27FC236}">
                    <a16:creationId xmlns:a16="http://schemas.microsoft.com/office/drawing/2014/main" id="{970AF707-0F3A-C86B-9850-29172D3D009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27625" y="5349531"/>
                <a:ext cx="18802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3" name="Рукописный ввод 62">
                <a:extLst>
                  <a:ext uri="{FF2B5EF4-FFF2-40B4-BE49-F238E27FC236}">
                    <a16:creationId xmlns:a16="http://schemas.microsoft.com/office/drawing/2014/main" id="{07E64CFB-E12F-B4B3-9F8F-7ED46EF38D7D}"/>
                  </a:ext>
                </a:extLst>
              </p14:cNvPr>
              <p14:cNvContentPartPr/>
              <p14:nvPr/>
            </p14:nvContentPartPr>
            <p14:xfrm>
              <a:off x="184305" y="4682091"/>
              <a:ext cx="1366560" cy="19440"/>
            </p14:xfrm>
          </p:contentPart>
        </mc:Choice>
        <mc:Fallback>
          <p:pic>
            <p:nvPicPr>
              <p:cNvPr id="63" name="Рукописный ввод 62">
                <a:extLst>
                  <a:ext uri="{FF2B5EF4-FFF2-40B4-BE49-F238E27FC236}">
                    <a16:creationId xmlns:a16="http://schemas.microsoft.com/office/drawing/2014/main" id="{07E64CFB-E12F-B4B3-9F8F-7ED46EF38D7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0305" y="4574091"/>
                <a:ext cx="147420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4" name="Рукописный ввод 63">
                <a:extLst>
                  <a:ext uri="{FF2B5EF4-FFF2-40B4-BE49-F238E27FC236}">
                    <a16:creationId xmlns:a16="http://schemas.microsoft.com/office/drawing/2014/main" id="{DC2C436E-52B2-0435-43D4-62E29CC0E2D1}"/>
                  </a:ext>
                </a:extLst>
              </p14:cNvPr>
              <p14:cNvContentPartPr/>
              <p14:nvPr/>
            </p14:nvContentPartPr>
            <p14:xfrm>
              <a:off x="2918505" y="5772171"/>
              <a:ext cx="1818720" cy="10800"/>
            </p14:xfrm>
          </p:contentPart>
        </mc:Choice>
        <mc:Fallback>
          <p:pic>
            <p:nvPicPr>
              <p:cNvPr id="64" name="Рукописный ввод 63">
                <a:extLst>
                  <a:ext uri="{FF2B5EF4-FFF2-40B4-BE49-F238E27FC236}">
                    <a16:creationId xmlns:a16="http://schemas.microsoft.com/office/drawing/2014/main" id="{DC2C436E-52B2-0435-43D4-62E29CC0E2D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64865" y="5664171"/>
                <a:ext cx="192636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5" name="Рукописный ввод 64">
                <a:extLst>
                  <a:ext uri="{FF2B5EF4-FFF2-40B4-BE49-F238E27FC236}">
                    <a16:creationId xmlns:a16="http://schemas.microsoft.com/office/drawing/2014/main" id="{FD92E708-4263-0C8B-E09D-69AF7ED69D6C}"/>
                  </a:ext>
                </a:extLst>
              </p14:cNvPr>
              <p14:cNvContentPartPr/>
              <p14:nvPr/>
            </p14:nvContentPartPr>
            <p14:xfrm>
              <a:off x="36705" y="4063251"/>
              <a:ext cx="1846440" cy="47880"/>
            </p14:xfrm>
          </p:contentPart>
        </mc:Choice>
        <mc:Fallback>
          <p:pic>
            <p:nvPicPr>
              <p:cNvPr id="65" name="Рукописный ввод 64">
                <a:extLst>
                  <a:ext uri="{FF2B5EF4-FFF2-40B4-BE49-F238E27FC236}">
                    <a16:creationId xmlns:a16="http://schemas.microsoft.com/office/drawing/2014/main" id="{FD92E708-4263-0C8B-E09D-69AF7ED69D6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16935" y="3955251"/>
                <a:ext cx="1954080" cy="263520"/>
              </a:xfrm>
              <a:prstGeom prst="rect">
                <a:avLst/>
              </a:prstGeom>
            </p:spPr>
          </p:pic>
        </mc:Fallback>
      </mc:AlternateContent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EBF2724-AC15-844C-02B4-18B328887B13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23248" b="10977"/>
          <a:stretch/>
        </p:blipFill>
        <p:spPr>
          <a:xfrm>
            <a:off x="10280588" y="6368175"/>
            <a:ext cx="2077432" cy="29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75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967FD5-56DE-715B-C6B7-3C2C504C02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369" b="-2260"/>
          <a:stretch/>
        </p:blipFill>
        <p:spPr>
          <a:xfrm>
            <a:off x="524283" y="1233956"/>
            <a:ext cx="6162033" cy="33051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519CCB-CE72-FD6D-6BEE-57C99BD0ECA6}"/>
              </a:ext>
            </a:extLst>
          </p:cNvPr>
          <p:cNvSpPr txBox="1"/>
          <p:nvPr/>
        </p:nvSpPr>
        <p:spPr>
          <a:xfrm>
            <a:off x="864550" y="572237"/>
            <a:ext cx="3925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rgbClr val="002060"/>
                </a:solidFill>
                <a:latin typeface="Arial Black" panose="020B0A04020102020204" pitchFamily="34" charset="0"/>
              </a:rPr>
              <a:t>ДО</a:t>
            </a: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409181-AE9D-9F5A-2088-88AFB17F7A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1" t="51600" r="3601" b="5787"/>
          <a:stretch/>
        </p:blipFill>
        <p:spPr>
          <a:xfrm>
            <a:off x="5594814" y="2731985"/>
            <a:ext cx="5675292" cy="34394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7413E8-29F1-C740-0D26-845DE7AB6A0D}"/>
              </a:ext>
            </a:extLst>
          </p:cNvPr>
          <p:cNvSpPr txBox="1"/>
          <p:nvPr/>
        </p:nvSpPr>
        <p:spPr>
          <a:xfrm>
            <a:off x="8198475" y="2105561"/>
            <a:ext cx="38876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>
                <a:solidFill>
                  <a:srgbClr val="002060"/>
                </a:solidFill>
                <a:latin typeface="Arial Black" panose="020B0A04020102020204" pitchFamily="34" charset="0"/>
              </a:rPr>
              <a:t>ПОСЛЕ</a:t>
            </a:r>
            <a:r>
              <a:rPr lang="ru-RU" sz="80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357259-6639-666C-2599-D136EA64666D}"/>
              </a:ext>
            </a:extLst>
          </p:cNvPr>
          <p:cNvSpPr txBox="1"/>
          <p:nvPr/>
        </p:nvSpPr>
        <p:spPr>
          <a:xfrm rot="5400000">
            <a:off x="-3144406" y="3374222"/>
            <a:ext cx="6869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9900"/>
                </a:solidFill>
                <a:latin typeface="Arial Black" panose="020B0A04020102020204" pitchFamily="34" charset="0"/>
              </a:rPr>
              <a:t>Р е з у л ь т а т      п р о ф е с </a:t>
            </a:r>
            <a:r>
              <a:rPr lang="ru-RU" dirty="0" err="1">
                <a:solidFill>
                  <a:srgbClr val="FF9900"/>
                </a:solidFill>
                <a:latin typeface="Arial Black" panose="020B0A04020102020204" pitchFamily="34" charset="0"/>
              </a:rPr>
              <a:t>с</a:t>
            </a:r>
            <a:r>
              <a:rPr lang="ru-RU" dirty="0">
                <a:solidFill>
                  <a:srgbClr val="FF9900"/>
                </a:solidFill>
                <a:latin typeface="Arial Black" panose="020B0A04020102020204" pitchFamily="34" charset="0"/>
              </a:rPr>
              <a:t> и о н а л ь н о г 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531894-D3E0-A0F1-E502-8E4C337828A6}"/>
              </a:ext>
            </a:extLst>
          </p:cNvPr>
          <p:cNvSpPr txBox="1"/>
          <p:nvPr/>
        </p:nvSpPr>
        <p:spPr>
          <a:xfrm>
            <a:off x="475254" y="6436124"/>
            <a:ext cx="771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9900"/>
                </a:solidFill>
                <a:latin typeface="Arial Black" panose="020B0A04020102020204" pitchFamily="34" charset="0"/>
              </a:rPr>
              <a:t>о т б е л и в а н и я     с и с т е м о й    </a:t>
            </a:r>
            <a:r>
              <a:rPr lang="en-US" dirty="0">
                <a:solidFill>
                  <a:srgbClr val="FF9900"/>
                </a:solidFill>
                <a:latin typeface="Arial Black" panose="020B0A04020102020204" pitchFamily="34" charset="0"/>
              </a:rPr>
              <a:t>Z O </a:t>
            </a:r>
            <a:r>
              <a:rPr lang="en-US" dirty="0" err="1">
                <a:solidFill>
                  <a:srgbClr val="FF9900"/>
                </a:solidFill>
                <a:latin typeface="Arial Black" panose="020B0A04020102020204" pitchFamily="34" charset="0"/>
              </a:rPr>
              <a:t>O</a:t>
            </a:r>
            <a:r>
              <a:rPr lang="en-US" dirty="0">
                <a:solidFill>
                  <a:srgbClr val="FF9900"/>
                </a:solidFill>
                <a:latin typeface="Arial Black" panose="020B0A04020102020204" pitchFamily="34" charset="0"/>
              </a:rPr>
              <a:t> M - 4  </a:t>
            </a:r>
            <a:r>
              <a:rPr lang="ru-RU" dirty="0">
                <a:solidFill>
                  <a:srgbClr val="FF99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1EB342-AE9E-D43E-FEF8-4FF453AF021D}"/>
              </a:ext>
            </a:extLst>
          </p:cNvPr>
          <p:cNvSpPr txBox="1"/>
          <p:nvPr/>
        </p:nvSpPr>
        <p:spPr>
          <a:xfrm>
            <a:off x="5217051" y="71764"/>
            <a:ext cx="66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 е з у л ь т а т      п р о ф е с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и о н а л ь н о г о</a:t>
            </a:r>
          </a:p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2C125D-D409-C15A-A346-B3EC37A047F7}"/>
              </a:ext>
            </a:extLst>
          </p:cNvPr>
          <p:cNvSpPr txBox="1"/>
          <p:nvPr/>
        </p:nvSpPr>
        <p:spPr>
          <a:xfrm rot="5400000">
            <a:off x="8431755" y="3235723"/>
            <a:ext cx="6650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 т б е л и в а н и я     с и с т е м о й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Z O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M - 4 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628C49-DE88-9877-3139-C0B063F47F7E}"/>
              </a:ext>
            </a:extLst>
          </p:cNvPr>
          <p:cNvSpPr txBox="1"/>
          <p:nvPr/>
        </p:nvSpPr>
        <p:spPr>
          <a:xfrm>
            <a:off x="774133" y="399569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001465-88E0-CD00-CA0B-53811A54517F}"/>
              </a:ext>
            </a:extLst>
          </p:cNvPr>
          <p:cNvSpPr txBox="1"/>
          <p:nvPr/>
        </p:nvSpPr>
        <p:spPr>
          <a:xfrm>
            <a:off x="5836954" y="562404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В1</a:t>
            </a:r>
          </a:p>
        </p:txBody>
      </p:sp>
    </p:spTree>
    <p:extLst>
      <p:ext uri="{BB962C8B-B14F-4D97-AF65-F5344CB8AC3E}">
        <p14:creationId xmlns:p14="http://schemas.microsoft.com/office/powerpoint/2010/main" val="2297999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13CD2E6-1A20-7CBF-42B7-57081DB38DDD}"/>
              </a:ext>
            </a:extLst>
          </p:cNvPr>
          <p:cNvSpPr/>
          <p:nvPr/>
        </p:nvSpPr>
        <p:spPr>
          <a:xfrm>
            <a:off x="0" y="-337442"/>
            <a:ext cx="12372110" cy="15932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8AAE732-DCA4-0FA8-000F-BF19D9EED6DF}"/>
              </a:ext>
            </a:extLst>
          </p:cNvPr>
          <p:cNvSpPr/>
          <p:nvPr/>
        </p:nvSpPr>
        <p:spPr>
          <a:xfrm>
            <a:off x="0" y="5298760"/>
            <a:ext cx="12192000" cy="15932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F81E3-F5B1-3830-81C7-29F86706CCDD}"/>
              </a:ext>
            </a:extLst>
          </p:cNvPr>
          <p:cNvSpPr txBox="1"/>
          <p:nvPr/>
        </p:nvSpPr>
        <p:spPr>
          <a:xfrm>
            <a:off x="6571673" y="369869"/>
            <a:ext cx="5126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Бизнес-модель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01E60A-8D8E-E113-400F-79BC313D66AA}"/>
              </a:ext>
            </a:extLst>
          </p:cNvPr>
          <p:cNvSpPr txBox="1"/>
          <p:nvPr/>
        </p:nvSpPr>
        <p:spPr>
          <a:xfrm>
            <a:off x="7592290" y="1984615"/>
            <a:ext cx="42856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Arial Black" panose="020B0A04020102020204" pitchFamily="34" charset="0"/>
              </a:rPr>
              <a:t>Дальнейшее развитие проекта: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1. Создание комплекса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 ухода </a:t>
            </a:r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за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детскими зубами; </a:t>
            </a:r>
          </a:p>
          <a:p>
            <a:pPr algn="r"/>
            <a:endParaRPr lang="ru-RU" dirty="0">
              <a:solidFill>
                <a:schemeClr val="bg1"/>
              </a:solidFill>
              <a:latin typeface="Bahnschrift Light" panose="020B0502040204020203" pitchFamily="34" charset="0"/>
            </a:endParaRPr>
          </a:p>
          <a:p>
            <a:pPr algn="r"/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2. Создание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комплекса ухода за деснами для людей с ортопедическими протезами и </a:t>
            </a:r>
            <a:r>
              <a:rPr lang="ru-RU" sz="1800" b="0" i="0" u="none" strike="noStrike" dirty="0" err="1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ортодонтическими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 конструкциями.</a:t>
            </a:r>
          </a:p>
          <a:p>
            <a:pPr algn="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223159-6FDC-00B5-D160-8F8AABE7754A}"/>
              </a:ext>
            </a:extLst>
          </p:cNvPr>
          <p:cNvSpPr txBox="1"/>
          <p:nvPr/>
        </p:nvSpPr>
        <p:spPr>
          <a:xfrm>
            <a:off x="5361708" y="5633713"/>
            <a:ext cx="6594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FF9900"/>
                </a:solidFill>
                <a:latin typeface="Arial Black" panose="020B0A04020102020204" pitchFamily="34" charset="0"/>
              </a:rPr>
              <a:t>Р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Arial Black" panose="020B0A04020102020204" pitchFamily="34" charset="0"/>
              </a:rPr>
              <a:t>аспространение продукта: 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будет осуществляться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по товаропроводящим каналам - стоматологические клиники, маркетплейсы, аптеки.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A95350-6F92-4F5F-B12C-EE2C251C308F}"/>
              </a:ext>
            </a:extLst>
          </p:cNvPr>
          <p:cNvSpPr txBox="1"/>
          <p:nvPr/>
        </p:nvSpPr>
        <p:spPr>
          <a:xfrm>
            <a:off x="609601" y="1440267"/>
            <a:ext cx="63546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Arial Black" panose="020B0A04020102020204" pitchFamily="34" charset="0"/>
              </a:rPr>
              <a:t>Продукт «</a:t>
            </a:r>
            <a:r>
              <a:rPr lang="ru-RU" sz="1800" b="0" i="0" u="none" strike="noStrike" dirty="0" err="1">
                <a:solidFill>
                  <a:srgbClr val="FF9900"/>
                </a:solidFill>
                <a:effectLst/>
                <a:latin typeface="Arial Black" panose="020B0A04020102020204" pitchFamily="34" charset="0"/>
              </a:rPr>
              <a:t>Smile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Arial Black" panose="020B0A04020102020204" pitchFamily="34" charset="0"/>
              </a:rPr>
              <a:t> Care»- </a:t>
            </a:r>
          </a:p>
          <a:p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комплекс бережного и безопасного отбеливания чувствительных зубов, включающий в себя 2 пары кап многоразового использования, которые заполнены специальными составами: отбеливающего и восстанавливающего действия.</a:t>
            </a:r>
            <a:endParaRPr lang="ru-RU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F05ADD-460B-DBF7-D900-21DE7C16BE20}"/>
              </a:ext>
            </a:extLst>
          </p:cNvPr>
          <p:cNvSpPr txBox="1"/>
          <p:nvPr/>
        </p:nvSpPr>
        <p:spPr>
          <a:xfrm>
            <a:off x="609600" y="3172384"/>
            <a:ext cx="4867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Продукт </a:t>
            </a:r>
            <a:r>
              <a:rPr lang="ru-RU" sz="1800" b="0" i="0" u="none" strike="noStrike" dirty="0" err="1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Smile</a:t>
            </a:r>
            <a:r>
              <a:rPr lang="ru-RU" sz="1800" b="0" i="0" u="none" strike="noStrike" dirty="0">
                <a:solidFill>
                  <a:srgbClr val="FF9900"/>
                </a:solidFill>
                <a:effectLst/>
                <a:latin typeface="Bahnschrift Light" panose="020B0502040204020203" pitchFamily="34" charset="0"/>
              </a:rPr>
              <a:t> Care также подразумевает под собой разработку приложения.</a:t>
            </a:r>
            <a:endParaRPr lang="ru-RU" dirty="0">
              <a:solidFill>
                <a:srgbClr val="FF990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CFB3C4-3565-4C00-DDB7-A99EFD0EDD82}"/>
              </a:ext>
            </a:extLst>
          </p:cNvPr>
          <p:cNvSpPr txBox="1"/>
          <p:nvPr/>
        </p:nvSpPr>
        <p:spPr>
          <a:xfrm>
            <a:off x="609600" y="4594476"/>
            <a:ext cx="635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ahnschrift Light" panose="020B0502040204020203" pitchFamily="34" charset="0"/>
              </a:rPr>
              <a:t>Предполагаемая стоимость одной упаковки 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  <a:latin typeface="Bahnschrift Light" panose="020B0502040204020203" pitchFamily="34" charset="0"/>
              </a:rPr>
              <a:t>= 2040 руб.</a:t>
            </a:r>
            <a:endParaRPr lang="ru-RU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660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92220B-433A-0E56-6FE9-14ADB2ED4EB8}"/>
              </a:ext>
            </a:extLst>
          </p:cNvPr>
          <p:cNvSpPr txBox="1"/>
          <p:nvPr/>
        </p:nvSpPr>
        <p:spPr>
          <a:xfrm>
            <a:off x="471055" y="5033819"/>
            <a:ext cx="42856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002060"/>
                </a:solidFill>
                <a:latin typeface="Arial Black" panose="020B0A04020102020204" pitchFamily="34" charset="0"/>
              </a:rPr>
              <a:t>Текущие результаты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033B5B-CC10-CA98-FBB9-F41CF77B08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14" b="36631"/>
          <a:stretch/>
        </p:blipFill>
        <p:spPr>
          <a:xfrm>
            <a:off x="685078" y="1824181"/>
            <a:ext cx="3857625" cy="20267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E4F000-1DB6-FD64-8BC5-9132380AC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728" y="632597"/>
            <a:ext cx="6601833" cy="440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76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50FCBE89-DB5C-04BB-A6ED-BB8E0117C554}"/>
              </a:ext>
            </a:extLst>
          </p:cNvPr>
          <p:cNvSpPr/>
          <p:nvPr/>
        </p:nvSpPr>
        <p:spPr>
          <a:xfrm>
            <a:off x="6177331" y="4527222"/>
            <a:ext cx="3930977" cy="3930977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432802D-2F0F-A69D-F339-123CEF6DBE47}"/>
              </a:ext>
            </a:extLst>
          </p:cNvPr>
          <p:cNvSpPr/>
          <p:nvPr/>
        </p:nvSpPr>
        <p:spPr>
          <a:xfrm>
            <a:off x="-1244031" y="-1088131"/>
            <a:ext cx="3930977" cy="393097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C521FE-2249-AE7E-9536-F8E39D0F4D6A}"/>
              </a:ext>
            </a:extLst>
          </p:cNvPr>
          <p:cNvSpPr txBox="1"/>
          <p:nvPr/>
        </p:nvSpPr>
        <p:spPr>
          <a:xfrm>
            <a:off x="3237345" y="286327"/>
            <a:ext cx="57173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9900"/>
                </a:solidFill>
                <a:latin typeface="Arial Black" panose="020B0A04020102020204" pitchFamily="34" charset="0"/>
              </a:rPr>
              <a:t>Планы развития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F8C5DA-7791-4F31-8096-3EB5A0FB01DD}"/>
              </a:ext>
            </a:extLst>
          </p:cNvPr>
          <p:cNvSpPr txBox="1"/>
          <p:nvPr/>
        </p:nvSpPr>
        <p:spPr>
          <a:xfrm>
            <a:off x="1095869" y="1234155"/>
            <a:ext cx="76172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2060"/>
                </a:solidFill>
                <a:effectLst/>
                <a:highlight>
                  <a:srgbClr val="FF9900"/>
                </a:highlight>
                <a:latin typeface="Bahnschrift Light" panose="020B0502040204020203" pitchFamily="34" charset="0"/>
              </a:rPr>
              <a:t>1.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Подготовка материалов и создание посадочной страницы. Реализация MVP с проверкой спроса на продукт. </a:t>
            </a: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</a:br>
            <a:r>
              <a:rPr lang="ru-RU" b="0" dirty="0">
                <a:solidFill>
                  <a:srgbClr val="002060"/>
                </a:solidFill>
                <a:effectLst/>
                <a:highlight>
                  <a:srgbClr val="FF9900"/>
                </a:highlight>
                <a:latin typeface="Bahnschrift Light" panose="020B0502040204020203" pitchFamily="34" charset="0"/>
              </a:rPr>
              <a:t>2.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Сбор информации о необходимых документах ,сертификатов и тестов для исследования.</a:t>
            </a: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</a:br>
            <a:br>
              <a:rPr lang="ru-RU" b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</a:br>
            <a:r>
              <a:rPr lang="ru-RU" b="0" dirty="0">
                <a:solidFill>
                  <a:srgbClr val="002060"/>
                </a:solidFill>
                <a:effectLst/>
                <a:highlight>
                  <a:srgbClr val="FF9900"/>
                </a:highlight>
                <a:latin typeface="Bahnschrift Light" panose="020B0502040204020203" pitchFamily="34" charset="0"/>
              </a:rPr>
              <a:t>3.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Обоснование проекта,  составление бизнес-плана.</a:t>
            </a: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002060"/>
                </a:solidFill>
                <a:effectLst/>
                <a:highlight>
                  <a:srgbClr val="FF9900"/>
                </a:highlight>
                <a:latin typeface="Bahnschrift Light" panose="020B0502040204020203" pitchFamily="34" charset="0"/>
              </a:rPr>
              <a:t>4.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Поиск финансирования. Поиск партнеров, поставщиков. </a:t>
            </a: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</a:br>
            <a:r>
              <a:rPr lang="ru-RU" b="0" dirty="0">
                <a:solidFill>
                  <a:srgbClr val="002060"/>
                </a:solidFill>
                <a:effectLst/>
                <a:highlight>
                  <a:srgbClr val="FF9900"/>
                </a:highlight>
                <a:latin typeface="Bahnschrift Light" panose="020B0502040204020203" pitchFamily="34" charset="0"/>
              </a:rPr>
              <a:t>5.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Подготовка составов гелей к исследованию. Утверждение состава. Подготовка к продажам.</a:t>
            </a: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</a:br>
            <a:r>
              <a:rPr lang="ru-RU" b="0" dirty="0">
                <a:solidFill>
                  <a:srgbClr val="002060"/>
                </a:solidFill>
                <a:effectLst/>
                <a:highlight>
                  <a:srgbClr val="FF9900"/>
                </a:highlight>
                <a:latin typeface="Bahnschrift Light" panose="020B0502040204020203" pitchFamily="34" charset="0"/>
              </a:rPr>
              <a:t>6.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Заказ пробной партии.</a:t>
            </a:r>
            <a:endParaRPr lang="ru-RU" b="0" dirty="0">
              <a:solidFill>
                <a:srgbClr val="002060"/>
              </a:solidFill>
              <a:effectLst/>
              <a:latin typeface="Bahnschrift Light" panose="020B0502040204020203" pitchFamily="34" charset="0"/>
            </a:endParaRPr>
          </a:p>
          <a:p>
            <a:endParaRPr lang="ru-RU" dirty="0">
              <a:solidFill>
                <a:srgbClr val="002060"/>
              </a:solidFill>
              <a:latin typeface="Bahnschrift Light" panose="020B0502040204020203" pitchFamily="34" charset="0"/>
            </a:endParaRPr>
          </a:p>
          <a:p>
            <a:r>
              <a:rPr lang="ru-RU" sz="1800" b="0" i="0" u="none" strike="noStrike" dirty="0">
                <a:solidFill>
                  <a:srgbClr val="002060"/>
                </a:solidFill>
                <a:effectLst/>
                <a:highlight>
                  <a:srgbClr val="FF9900"/>
                </a:highlight>
                <a:latin typeface="Bahnschrift Light" panose="020B0502040204020203" pitchFamily="34" charset="0"/>
              </a:rPr>
              <a:t>7.</a:t>
            </a: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Bahnschrift Light" panose="020B0502040204020203" pitchFamily="34" charset="0"/>
              </a:rPr>
              <a:t>Выход продукта на рынок, осуществление рекламы и продвижения, продажи на маркет-плейсах.</a:t>
            </a:r>
            <a:br>
              <a:rPr lang="ru-RU" b="0" dirty="0">
                <a:effectLst/>
                <a:latin typeface="Bahnschrift Light" panose="020B0502040204020203" pitchFamily="34" charset="0"/>
              </a:rPr>
            </a:b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25B2B5-F292-4566-235D-F70030353CF6}"/>
              </a:ext>
            </a:extLst>
          </p:cNvPr>
          <p:cNvSpPr txBox="1"/>
          <p:nvPr/>
        </p:nvSpPr>
        <p:spPr>
          <a:xfrm>
            <a:off x="9003411" y="1199957"/>
            <a:ext cx="196272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2 месяца</a:t>
            </a:r>
            <a:endParaRPr lang="ru-RU" b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1 месяц</a:t>
            </a:r>
            <a:endParaRPr lang="ru-RU" b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1,5 месяца</a:t>
            </a:r>
            <a:endParaRPr lang="ru-RU" b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2 месяца</a:t>
            </a:r>
            <a:endParaRPr lang="ru-RU" b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2 месяца</a:t>
            </a:r>
            <a:endParaRPr lang="ru-RU" b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</a:b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1,5 месяца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b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1,5-2 месяца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532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>
            <a:extLst>
              <a:ext uri="{FF2B5EF4-FFF2-40B4-BE49-F238E27FC236}">
                <a16:creationId xmlns:a16="http://schemas.microsoft.com/office/drawing/2014/main" id="{803C915D-D80A-732D-EAB1-6F58C7E749AF}"/>
              </a:ext>
            </a:extLst>
          </p:cNvPr>
          <p:cNvSpPr/>
          <p:nvPr/>
        </p:nvSpPr>
        <p:spPr>
          <a:xfrm>
            <a:off x="1365720" y="4743159"/>
            <a:ext cx="4516582" cy="451658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67C3F1-6400-D1A7-6D2C-9444137810E8}"/>
              </a:ext>
            </a:extLst>
          </p:cNvPr>
          <p:cNvSpPr txBox="1"/>
          <p:nvPr/>
        </p:nvSpPr>
        <p:spPr>
          <a:xfrm>
            <a:off x="2630054" y="5055145"/>
            <a:ext cx="69318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Контакты лидера  стартап-проекта</a:t>
            </a:r>
          </a:p>
        </p:txBody>
      </p:sp>
      <p:pic>
        <p:nvPicPr>
          <p:cNvPr id="5" name="Picture 2" descr="C:\Users\User\Downloads\image-25-08-23-03-01.jpeg">
            <a:extLst>
              <a:ext uri="{FF2B5EF4-FFF2-40B4-BE49-F238E27FC236}">
                <a16:creationId xmlns:a16="http://schemas.microsoft.com/office/drawing/2014/main" id="{79888C34-FAE5-B95D-4757-4AB3BFC17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18199"/>
          <a:stretch/>
        </p:blipFill>
        <p:spPr bwMode="auto">
          <a:xfrm>
            <a:off x="1295373" y="1028471"/>
            <a:ext cx="3663477" cy="3626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95BC30-85AD-1C89-5269-875E19BF43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0361" t="5661" r="10524" b="11678"/>
          <a:stretch/>
        </p:blipFill>
        <p:spPr>
          <a:xfrm>
            <a:off x="6815149" y="1141135"/>
            <a:ext cx="3480261" cy="3401327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8B1A737E-1FE9-A3C5-5CF8-776A06F6072C}"/>
              </a:ext>
            </a:extLst>
          </p:cNvPr>
          <p:cNvSpPr/>
          <p:nvPr/>
        </p:nvSpPr>
        <p:spPr>
          <a:xfrm>
            <a:off x="10177251" y="-1803868"/>
            <a:ext cx="3663478" cy="340132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9414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9017</TotalTime>
  <Words>1152</Words>
  <Application>Microsoft Office PowerPoint</Application>
  <PresentationFormat>Широкоэкранный</PresentationFormat>
  <Paragraphs>146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Bahnschrift Light</vt:lpstr>
      <vt:lpstr>Calibri</vt:lpstr>
      <vt:lpstr>Calibri Light</vt:lpstr>
      <vt:lpstr>Open Sans</vt:lpstr>
      <vt:lpstr>system</vt:lpstr>
      <vt:lpstr>Тема Office</vt:lpstr>
      <vt:lpstr>Презентация PowerPoint</vt:lpstr>
      <vt:lpstr>Актуальность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Отбеливание системой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Аделия Сагирова</dc:creator>
  <cp:lastModifiedBy>Аделия Сагирова</cp:lastModifiedBy>
  <cp:revision>2</cp:revision>
  <dcterms:created xsi:type="dcterms:W3CDTF">2023-09-25T17:20:13Z</dcterms:created>
  <dcterms:modified xsi:type="dcterms:W3CDTF">2023-10-01T23:37:32Z</dcterms:modified>
</cp:coreProperties>
</file>