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267" r:id="rId5"/>
    <p:sldId id="270" r:id="rId6"/>
    <p:sldId id="276" r:id="rId7"/>
    <p:sldId id="279" r:id="rId8"/>
    <p:sldId id="283" r:id="rId9"/>
    <p:sldId id="287" r:id="rId10"/>
    <p:sldId id="293" r:id="rId11"/>
    <p:sldId id="296" r:id="rId12"/>
    <p:sldId id="300" r:id="rId13"/>
    <p:sldId id="301" r:id="rId14"/>
    <p:sldId id="304" r:id="rId15"/>
    <p:sldId id="306" r:id="rId16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744" y="-8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marketing.rbc.ru/articles/11325/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411719" y="2103434"/>
            <a:ext cx="1136561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Медицинский общий центр </a:t>
            </a:r>
            <a:r>
              <a:rPr lang="ru-RU" sz="4400" dirty="0" err="1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ТюмГУ</a:t>
            </a:r>
            <a:endParaRPr lang="ru-RU" sz="4400" dirty="0" smtClean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для оказания помощи студентам 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преподавателям.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291901" y="4687995"/>
            <a:ext cx="287610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Arial"/>
                <a:cs typeface="Arial"/>
              </a:rPr>
              <a:t>Елизавета Пономарёва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лидер команды</a:t>
            </a:r>
            <a:endParaRPr dirty="0"/>
          </a:p>
          <a:p>
            <a:pPr algn="ctr"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953104" y="3167596"/>
            <a:ext cx="22781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600" b="1" dirty="0" err="1" smtClean="0">
                <a:latin typeface="Arial"/>
                <a:cs typeface="Arial"/>
              </a:rPr>
              <a:t>Маржан</a:t>
            </a:r>
            <a:r>
              <a:rPr lang="ru-RU" sz="1600" b="1" dirty="0" smtClean="0">
                <a:latin typeface="Arial"/>
                <a:cs typeface="Arial"/>
              </a:rPr>
              <a:t> </a:t>
            </a:r>
            <a:r>
              <a:rPr lang="ru-RU" sz="1600" b="1" dirty="0" err="1" smtClean="0">
                <a:latin typeface="Arial"/>
                <a:cs typeface="Arial"/>
              </a:rPr>
              <a:t>Нурпиисова</a:t>
            </a:r>
            <a:endParaRPr lang="ru-RU" sz="1600" b="1" dirty="0" smtClean="0">
              <a:latin typeface="Arial"/>
              <a:cs typeface="Arial"/>
            </a:endParaRPr>
          </a:p>
          <a:p>
            <a:pPr>
              <a:defRPr/>
            </a:pPr>
            <a:r>
              <a:rPr lang="ru-RU" sz="1600" dirty="0" smtClean="0">
                <a:latin typeface="Arial"/>
                <a:cs typeface="Arial"/>
              </a:rPr>
              <a:t>Генератор идеи</a:t>
            </a:r>
            <a:endParaRPr dirty="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9004544" y="3005671"/>
            <a:ext cx="242085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Arial"/>
                <a:cs typeface="Arial"/>
              </a:rPr>
              <a:t>Елизавета Панкова</a:t>
            </a:r>
            <a:endParaRPr dirty="0"/>
          </a:p>
          <a:p>
            <a:pPr>
              <a:defRPr/>
            </a:pPr>
            <a:r>
              <a:rPr lang="ru-RU" sz="1600" dirty="0" smtClean="0">
                <a:latin typeface="Arial"/>
                <a:cs typeface="Arial"/>
              </a:rPr>
              <a:t>Консультант 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9017684" y="5691721"/>
            <a:ext cx="198817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Arial"/>
                <a:cs typeface="Arial"/>
              </a:rPr>
              <a:t>Мария </a:t>
            </a:r>
            <a:r>
              <a:rPr lang="ru-RU" b="1" dirty="0" err="1" smtClean="0">
                <a:latin typeface="Arial"/>
                <a:cs typeface="Arial"/>
              </a:rPr>
              <a:t>Пайвина</a:t>
            </a:r>
            <a:endParaRPr dirty="0"/>
          </a:p>
          <a:p>
            <a:pPr>
              <a:defRPr/>
            </a:pPr>
            <a:r>
              <a:rPr lang="ru-RU" sz="1600" dirty="0" smtClean="0">
                <a:latin typeface="Arial"/>
                <a:cs typeface="Arial"/>
              </a:rPr>
              <a:t>Координатор 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4651326" y="5735745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600" b="1" dirty="0" err="1" smtClean="0">
                <a:latin typeface="Arial"/>
                <a:cs typeface="Arial"/>
              </a:rPr>
              <a:t>Пинеда</a:t>
            </a:r>
            <a:r>
              <a:rPr lang="ru-RU" sz="1600" b="1" dirty="0" smtClean="0">
                <a:latin typeface="Arial"/>
              </a:rPr>
              <a:t> Пенья </a:t>
            </a:r>
            <a:r>
              <a:rPr lang="ru-RU" sz="1600" b="1" dirty="0" smtClean="0">
                <a:latin typeface="Arial"/>
                <a:cs typeface="Arial"/>
              </a:rPr>
              <a:t>Хуан </a:t>
            </a:r>
            <a:r>
              <a:rPr lang="ru-RU" sz="1600" b="1" dirty="0" err="1" smtClean="0">
                <a:latin typeface="Arial"/>
                <a:cs typeface="Arial"/>
              </a:rPr>
              <a:t>Фелипе</a:t>
            </a:r>
            <a:r>
              <a:rPr lang="ru-RU" sz="1600" b="1" dirty="0" smtClean="0"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ru-RU" sz="1600" dirty="0" smtClean="0">
                <a:latin typeface="Arial"/>
                <a:cs typeface="Arial"/>
              </a:rPr>
              <a:t>Исследователь </a:t>
            </a:r>
            <a:endParaRPr lang="ru-RU" dirty="0">
              <a:latin typeface="Arial"/>
              <a:cs typeface="Arial"/>
            </a:endParaRPr>
          </a:p>
        </p:txBody>
      </p:sp>
      <p:pic>
        <p:nvPicPr>
          <p:cNvPr id="15" name="Рисунок 14" descr="xNtJJAx8h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8731" y="790574"/>
            <a:ext cx="1731169" cy="2308225"/>
          </a:xfrm>
          <a:prstGeom prst="rect">
            <a:avLst/>
          </a:prstGeom>
        </p:spPr>
      </p:pic>
      <p:pic>
        <p:nvPicPr>
          <p:cNvPr id="17" name="Рисунок 16" descr="zhloZ5YOFC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9460" y="676276"/>
            <a:ext cx="1728090" cy="2292008"/>
          </a:xfrm>
          <a:prstGeom prst="rect">
            <a:avLst/>
          </a:prstGeom>
        </p:spPr>
      </p:pic>
      <p:pic>
        <p:nvPicPr>
          <p:cNvPr id="19" name="Рисунок 18" descr="GpLGH4_5b7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450" y="1327785"/>
            <a:ext cx="3237136" cy="3263265"/>
          </a:xfrm>
          <a:prstGeom prst="rect">
            <a:avLst/>
          </a:prstGeom>
        </p:spPr>
      </p:pic>
      <p:pic>
        <p:nvPicPr>
          <p:cNvPr id="21" name="Рисунок 20" descr="suCMQDU8H3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81575" y="3926726"/>
            <a:ext cx="2552699" cy="1797799"/>
          </a:xfrm>
          <a:prstGeom prst="rect">
            <a:avLst/>
          </a:prstGeom>
        </p:spPr>
      </p:pic>
      <p:pic>
        <p:nvPicPr>
          <p:cNvPr id="18" name="Рисунок 17" descr="jj2NYsuGSc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58275" y="3703321"/>
            <a:ext cx="2014082" cy="1916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18349" y="948690"/>
            <a:ext cx="81112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Arial"/>
                <a:cs typeface="Arial"/>
              </a:rPr>
              <a:t>Проблема</a:t>
            </a:r>
            <a:r>
              <a:rPr lang="ru-RU" dirty="0" smtClean="0">
                <a:latin typeface="Arial"/>
                <a:cs typeface="Arial"/>
              </a:rPr>
              <a:t>:</a:t>
            </a:r>
            <a:endParaRPr lang="ru-RU"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 smtClean="0">
                <a:latin typeface="Arial"/>
                <a:cs typeface="Arial"/>
              </a:rPr>
              <a:t>Отсутствие медицинской инфраструктуры в различных корпусах Тюменского государственного университета  для обслуживания студентов и преподавателей.  </a:t>
            </a:r>
          </a:p>
          <a:p>
            <a:pPr>
              <a:defRPr/>
            </a:pPr>
            <a:r>
              <a:rPr lang="ru-RU" dirty="0" smtClean="0">
                <a:latin typeface="Arial"/>
                <a:cs typeface="Arial"/>
              </a:rPr>
              <a:t> </a:t>
            </a: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В настоящее время эту проблему решают следующими способами</a:t>
            </a:r>
            <a:r>
              <a:rPr lang="ru-RU" dirty="0" smtClean="0">
                <a:latin typeface="Arial"/>
                <a:cs typeface="Arial"/>
              </a:rPr>
              <a:t>:</a:t>
            </a:r>
          </a:p>
          <a:p>
            <a:pPr>
              <a:defRPr/>
            </a:pPr>
            <a:endParaRPr dirty="0"/>
          </a:p>
          <a:p>
            <a:pPr>
              <a:defRPr/>
            </a:pPr>
            <a:r>
              <a:rPr lang="ru-RU" dirty="0" smtClean="0">
                <a:latin typeface="Arial"/>
                <a:cs typeface="Arial"/>
              </a:rPr>
              <a:t>Данная проблема никак не решается. Медицинский центр существует лишь в корпусе </a:t>
            </a:r>
            <a:r>
              <a:rPr lang="ru-RU" dirty="0" err="1" smtClean="0">
                <a:latin typeface="Arial"/>
                <a:cs typeface="Arial"/>
              </a:rPr>
              <a:t>СоцГума</a:t>
            </a:r>
            <a:r>
              <a:rPr lang="ru-RU" dirty="0" smtClean="0">
                <a:latin typeface="Arial"/>
                <a:cs typeface="Arial"/>
              </a:rPr>
              <a:t>.</a:t>
            </a: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Они неэффективны, потому что</a:t>
            </a:r>
            <a:r>
              <a:rPr lang="ru-RU" dirty="0" smtClean="0">
                <a:latin typeface="Arial"/>
                <a:cs typeface="Arial"/>
              </a:rPr>
              <a:t>:</a:t>
            </a:r>
          </a:p>
          <a:p>
            <a:pPr>
              <a:defRPr/>
            </a:pPr>
            <a:endParaRPr lang="ru-RU" dirty="0" smtClean="0">
              <a:latin typeface="Arial"/>
              <a:cs typeface="Arial"/>
            </a:endParaRPr>
          </a:p>
          <a:p>
            <a:pPr>
              <a:defRPr/>
            </a:pPr>
            <a:r>
              <a:rPr lang="ru-RU" dirty="0" smtClean="0">
                <a:latin typeface="Arial"/>
                <a:cs typeface="Arial"/>
              </a:rPr>
              <a:t>Проблемы с медицинской инфраструктурой никак не обговариваются и не решаются в рамках Тюменского государственного университета.</a:t>
            </a:r>
          </a:p>
          <a:p>
            <a:pPr>
              <a:defRPr/>
            </a:pPr>
            <a:endParaRPr lang="ru-RU" dirty="0" smtClean="0">
              <a:latin typeface="Arial"/>
              <a:cs typeface="Arial"/>
            </a:endParaRPr>
          </a:p>
          <a:p>
            <a:pPr>
              <a:defRPr/>
            </a:pP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3" name="TextBox 2"/>
          <p:cNvSpPr txBox="1"/>
          <p:nvPr/>
        </p:nvSpPr>
        <p:spPr bwMode="auto">
          <a:xfrm>
            <a:off x="6613049" y="602694"/>
            <a:ext cx="453120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indent="-283879"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 </a:t>
            </a:r>
            <a:b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(пол, возраст, род и сфера деятельности, образ жизни </a:t>
            </a:r>
            <a:r>
              <a:rPr lang="ru-RU" b="0" strike="noStrike" cap="none" spc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...):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студенты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ТюмГУ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возраста 17+, преподаватели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ТюмГУ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которым нужна медицинская помощь</a:t>
            </a:r>
            <a:r>
              <a:rPr lang="ru-RU" dirty="0" smtClean="0"/>
              <a:t>. 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indent="-283879"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</a:t>
            </a:r>
            <a:r>
              <a:rPr lang="ru-RU" b="0" strike="noStrike" cap="none" spc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Им нужен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мед.центр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до которого они смогут добраться в кратчайшие сроки. 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Продукты, которые сейчас </a:t>
            </a: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использует для решения проблемы</a:t>
            </a:r>
            <a:r>
              <a:rPr lang="ru-RU" b="0" strike="noStrike" cap="none" spc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 </a:t>
            </a:r>
            <a:r>
              <a:rPr lang="ru-RU" b="0" strike="noStrike" cap="none" spc="0" dirty="0" smtClean="0">
                <a:latin typeface="Arial"/>
                <a:cs typeface="Arial"/>
              </a:rPr>
              <a:t>Продуктов для решения проблем нет.</a:t>
            </a:r>
            <a:endParaRPr b="0" strike="noStrike" cap="none" spc="0" dirty="0"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Причины, по которым текущие решения «не работают</a:t>
            </a:r>
            <a:r>
              <a:rPr lang="ru-RU" b="0" strike="noStrike" cap="none" spc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»: </a:t>
            </a:r>
            <a:r>
              <a:rPr lang="ru-RU" b="0" strike="noStrike" cap="none" spc="0" dirty="0" smtClean="0">
                <a:latin typeface="Arial"/>
                <a:cs typeface="Arial"/>
              </a:rPr>
              <a:t>Данной проблемой никто не занимался.</a:t>
            </a:r>
            <a:endParaRPr b="0" strike="noStrike" cap="none" spc="0" dirty="0"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ценит, на что обращает </a:t>
            </a:r>
            <a:r>
              <a:rPr lang="ru-RU" b="0" strike="noStrike" cap="none" spc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внимание</a:t>
            </a:r>
            <a:r>
              <a:rPr lang="ru-RU" b="0" strike="noStrike" cap="none" spc="0" dirty="0" smtClean="0">
                <a:latin typeface="Arial"/>
                <a:cs typeface="Arial"/>
              </a:rPr>
              <a:t>: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Они ценят шаговую доступность нужного помещения. Попасть в целевую аудиторию могут и гости университета, нуждающиеся в оказании медицинских услуг.</a:t>
            </a:r>
            <a:endParaRPr b="0" strike="noStrike" cap="none" spc="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11" name="Рисунок 10" descr="дистанция-на-урок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4355" y="1573530"/>
            <a:ext cx="5608320" cy="32471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4" y="1319512"/>
            <a:ext cx="62634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Предлагаемая идея</a:t>
            </a:r>
            <a:r>
              <a:rPr lang="ru-RU" dirty="0">
                <a:latin typeface="Arial"/>
                <a:cs typeface="Arial"/>
              </a:rPr>
              <a:t>: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 smtClean="0">
                <a:latin typeface="Arial"/>
                <a:cs typeface="Arial"/>
              </a:rPr>
              <a:t>Мы предлагаем создать медицинские центры, то есть создать медицинские кабинеты во всех корпусах </a:t>
            </a:r>
            <a:r>
              <a:rPr lang="ru-RU" dirty="0" err="1" smtClean="0">
                <a:latin typeface="Arial"/>
                <a:cs typeface="Arial"/>
              </a:rPr>
              <a:t>ТюмГУ</a:t>
            </a:r>
            <a:r>
              <a:rPr lang="ru-RU" dirty="0" smtClean="0">
                <a:latin typeface="Arial"/>
                <a:cs typeface="Arial"/>
              </a:rPr>
              <a:t> </a:t>
            </a:r>
            <a:r>
              <a:rPr lang="ru-RU" dirty="0" smtClean="0">
                <a:latin typeface="Arial"/>
                <a:cs typeface="Arial"/>
              </a:rPr>
              <a:t>для быстрого оказания медицинской помощи.</a:t>
            </a: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млн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р</a:t>
            </a:r>
            <a:r>
              <a:rPr lang="ru-RU" dirty="0">
                <a:latin typeface="Arial"/>
                <a:cs typeface="Arial"/>
              </a:rPr>
              <a:t>ублей, силами нашей команды.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20" y="1178559"/>
            <a:ext cx="5605068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Мы предлагаем создать медицинские кабинеты во всех корпусах </a:t>
            </a:r>
            <a:r>
              <a:rPr lang="ru-RU" dirty="0" err="1" smtClean="0">
                <a:solidFill>
                  <a:prstClr val="black"/>
                </a:solidFill>
                <a:latin typeface="Arial"/>
                <a:cs typeface="Arial"/>
              </a:rPr>
              <a:t>ТюмГУ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для людей всех возрастов.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/ возможности: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Медицинский осмотр.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Контроль состоянии здоровья.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Медицинская помощь при легких травмах и плохом самочувствии.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Временная медицинская помощь при серьезных травмах до приезда скорой помощи 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использования: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При плохом самочувствии или различных травмах обратиться в </a:t>
            </a:r>
            <a:r>
              <a:rPr lang="ru-RU" dirty="0" err="1" smtClean="0">
                <a:solidFill>
                  <a:prstClr val="black"/>
                </a:solidFill>
                <a:latin typeface="Arial"/>
                <a:cs typeface="Arial"/>
              </a:rPr>
              <a:t>мед.кабинет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 err="1" smtClean="0">
                <a:solidFill>
                  <a:prstClr val="black"/>
                </a:solidFill>
                <a:latin typeface="Arial"/>
                <a:cs typeface="Arial"/>
              </a:rPr>
              <a:t>Мед.кабинет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 окажет вам медицинскую помощь и даст совет по дальнейшим действиям. </a:t>
            </a:r>
            <a:endParaRPr lang="ru-RU" sz="1800" b="0" i="0" u="none" strike="noStrike" cap="none" spc="0" dirty="0" smtClean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9" name="Рисунок 8" descr="79WicsBY1o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189" y="3640455"/>
            <a:ext cx="4375786" cy="2103120"/>
          </a:xfrm>
          <a:prstGeom prst="rect">
            <a:avLst/>
          </a:prstGeom>
        </p:spPr>
      </p:pic>
      <p:pic>
        <p:nvPicPr>
          <p:cNvPr id="10" name="Рисунок 9" descr="L3GxZpU52S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0525" y="1143000"/>
            <a:ext cx="4362450" cy="2524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10" y="1198878"/>
            <a:ext cx="562378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Технологии, используемые в решении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</a:t>
            </a:r>
            <a:r>
              <a:rPr lang="ru-RU" sz="1400" dirty="0" smtClean="0">
                <a:solidFill>
                  <a:prstClr val="black"/>
                </a:solidFill>
                <a:latin typeface="Arial"/>
                <a:cs typeface="Arial"/>
              </a:rPr>
              <a:t> медицинских кабинетах используются технологии для поддержании чистоты, то есть для очистки поверхностей и воздуха в помещении, дезинфекция инструментов. Также различные холодильники для некоторых медикаментах.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dirty="0" smtClean="0">
                <a:solidFill>
                  <a:prstClr val="black"/>
                </a:solidFill>
                <a:latin typeface="Arial"/>
                <a:cs typeface="Arial"/>
              </a:rPr>
              <a:t>Специальное кресло и компьютер для медика, в котором будут сведения в электронном виде.</a:t>
            </a: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 smtClean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dirty="0" smtClean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 обладает следующими техническими параметрами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Обязательно важна скорость в оказании медицинской помощи. Так же важно площадь помещения, так как должно вместиться достаточно оборудования. 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/>
        </p:nvGraphicFramePr>
        <p:xfrm>
          <a:off x="761999" y="1109660"/>
          <a:ext cx="10582276" cy="4344268"/>
        </p:xfrm>
        <a:graphic>
          <a:graphicData uri="http://schemas.openxmlformats.org/drawingml/2006/table">
            <a:tbl>
              <a:tblPr firstRow="1" bandRow="1"/>
              <a:tblGrid>
                <a:gridCol w="2177388"/>
                <a:gridCol w="2101222"/>
                <a:gridCol w="2101222"/>
                <a:gridCol w="2101222"/>
                <a:gridCol w="2101222"/>
              </a:tblGrid>
              <a:tr h="102638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dirty="0"/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</a:t>
                      </a:r>
                      <a:r>
                        <a:rPr lang="ru-RU" sz="1100" dirty="0" smtClean="0">
                          <a:ln>
                            <a:solidFill>
                              <a:prstClr val="white"/>
                            </a:solidFill>
                          </a:ln>
                          <a:solidFill>
                            <a:prstClr val="white"/>
                          </a:solidFill>
                          <a:latin typeface="Arial Black"/>
                          <a:cs typeface="+mn-cs"/>
                        </a:rPr>
                        <a:t>Медицинский общий центр </a:t>
                      </a:r>
                      <a:r>
                        <a:rPr lang="ru-RU" sz="1100" dirty="0" err="1" smtClean="0">
                          <a:ln>
                            <a:solidFill>
                              <a:prstClr val="white"/>
                            </a:solidFill>
                          </a:ln>
                          <a:solidFill>
                            <a:prstClr val="white"/>
                          </a:solidFill>
                          <a:latin typeface="Arial Black"/>
                          <a:cs typeface="+mn-cs"/>
                        </a:rPr>
                        <a:t>ТюмГУ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»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Городская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поликлиника№3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 dirty="0" err="1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Никойл</a:t>
                      </a:r>
                      <a:endParaRPr sz="1400" dirty="0"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Доктор</a:t>
                      </a:r>
                      <a:r>
                        <a:rPr lang="ru-RU" sz="1400" b="1" i="0" u="none" strike="noStrike" cap="none" spc="0" baseline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lang="ru-RU" sz="1400" b="1" i="0" u="none" strike="noStrike" cap="none" spc="0" baseline="0" dirty="0" err="1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Арбитайло</a:t>
                      </a:r>
                      <a:r>
                        <a:rPr lang="ru-RU" sz="1400" b="1" i="0" u="none" strike="noStrike" cap="none" spc="0" baseline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400" dirty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2209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Arial"/>
                          <a:cs typeface="+mn-cs"/>
                        </a:rPr>
                        <a:t>Стоимость</a:t>
                      </a:r>
                      <a:endParaRPr lang="ru-RU" sz="1200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Бесплатно,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но есть платные услуги 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Платно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Платно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2209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Arial"/>
                          <a:cs typeface="+mn-cs"/>
                        </a:rPr>
                        <a:t>Часы работы</a:t>
                      </a:r>
                      <a:endParaRPr lang="ru-RU" sz="1200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9:00-21:00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7:30-20:00</a:t>
                      </a: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8:00-20:00</a:t>
                      </a: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8:00-20:00</a:t>
                      </a: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09743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Arial"/>
                          <a:cs typeface="+mn-cs"/>
                        </a:rPr>
                        <a:t>Оснащенность помещений</a:t>
                      </a:r>
                      <a:endParaRPr lang="ru-RU" sz="1200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 необходимые инструменты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для первой медицинской помощи 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Кабинеты оборудованы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для основной медицинской помощи в разных отраслях проблемы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Кабинеты оборудованы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для основной медицинской помощи в разных отраслях проблемы</a:t>
                      </a:r>
                      <a:endParaRPr lang="ru-RU" sz="1200" i="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Кабинеты оборудованы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для основной медицинской помощи в разных отраслях проблемы</a:t>
                      </a:r>
                      <a:endParaRPr lang="ru-RU" sz="1200" i="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75976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Arial"/>
                          <a:cs typeface="+mn-cs"/>
                        </a:rPr>
                        <a:t>Целевая аудитория</a:t>
                      </a:r>
                      <a:endParaRPr lang="ru-RU" sz="1200" dirty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Студенты, преподаватели, мимо проходящие люди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которым нужна помощь 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Студенты,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преподаватели, люди различных возрастов 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Студенты,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преподаватели, люди различных возрастов </a:t>
                      </a:r>
                      <a:endParaRPr lang="ru-RU" sz="1200" i="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Студенты,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преподаватели, люди различных возрастов </a:t>
                      </a:r>
                      <a:endParaRPr lang="ru-RU" sz="1200" i="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9180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Arial"/>
                          <a:cs typeface="+mn-cs"/>
                        </a:rPr>
                        <a:t>Расположение</a:t>
                      </a:r>
                      <a:endParaRPr lang="ru-RU" sz="1200" dirty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каждом корпусе </a:t>
                      </a:r>
                      <a:r>
                        <a:rPr lang="ru-RU" sz="1200" i="0" baseline="0" dirty="0" err="1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ТюмГу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7 минут от ФЭИ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 минут от ФЭИ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12 минут от ФЭИ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528672" y="5637152"/>
            <a:ext cx="55172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dirty="0" smtClean="0">
                <a:latin typeface="Arial"/>
                <a:cs typeface="Arial"/>
              </a:rPr>
              <a:t>Уникальность нашего проекта состоит в том, что первую медицинскую помощь могут оказать в любом корпусе </a:t>
            </a:r>
            <a:r>
              <a:rPr lang="ru-RU" sz="1400" dirty="0" err="1" smtClean="0">
                <a:latin typeface="Arial"/>
                <a:cs typeface="Arial"/>
              </a:rPr>
              <a:t>ТюмГУ</a:t>
            </a:r>
            <a:r>
              <a:rPr lang="ru-RU" sz="1400" dirty="0" smtClean="0">
                <a:latin typeface="Arial"/>
                <a:cs typeface="Arial"/>
              </a:rPr>
              <a:t>, </a:t>
            </a:r>
            <a:r>
              <a:rPr lang="ru-RU" sz="1400" dirty="0" smtClean="0">
                <a:latin typeface="Arial"/>
                <a:cs typeface="Arial"/>
              </a:rPr>
              <a:t>в котором вы находитесь. А так же при серьезных травмах помогут до приезда скорой помощи.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3" y="1178559"/>
            <a:ext cx="561046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Гипотеза: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60% опрошенных студентов и преподавателей считают важным открытие </a:t>
            </a:r>
            <a:r>
              <a:rPr lang="ru-RU" sz="1800" b="0" i="0" u="none" strike="noStrike" cap="none" spc="0" dirty="0" err="1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мед.кабинета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в каждом корпусе </a:t>
            </a:r>
            <a:r>
              <a:rPr lang="ru-RU" sz="1800" b="0" i="0" u="none" strike="noStrike" cap="none" spc="0" dirty="0" err="1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ТюмГУ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Способ проверки: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Опрос студентов </a:t>
            </a:r>
            <a:r>
              <a:rPr lang="ru-RU" sz="1800" b="0" i="0" u="none" strike="noStrike" cap="none" spc="0" dirty="0" err="1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ТюмГУ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социальных сетях.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Опрос преподавателей в живом формате. 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Целевое количество респондентов: </a:t>
            </a:r>
            <a:endParaRPr lang="ru-RU" sz="1800" b="0" i="0" u="none" strike="noStrike" cap="none" spc="0" dirty="0" smtClean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127093" y="1224914"/>
            <a:ext cx="499810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Вопросы для опроса / интервью:</a:t>
            </a:r>
            <a:endParaRPr dirty="0"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Считаете ли вы необходимым и важным открытие </a:t>
            </a:r>
            <a:r>
              <a:rPr lang="ru-RU" sz="1800" b="0" i="0" u="none" strike="noStrike" cap="none" spc="0" dirty="0" err="1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мед.кабинета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в каждом корпусе?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Обращались ли вы в </a:t>
            </a:r>
            <a:r>
              <a:rPr lang="ru-RU" sz="1800" b="0" i="0" u="none" strike="noStrike" cap="none" spc="0" dirty="0" err="1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мед.кабинет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? Если да, то с какими трудностями столкнулись?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Были ли ситуации, находясь в корпусе </a:t>
            </a:r>
            <a:r>
              <a:rPr lang="ru-RU" dirty="0" err="1" smtClean="0">
                <a:solidFill>
                  <a:prstClr val="black"/>
                </a:solidFill>
                <a:latin typeface="Arial"/>
                <a:cs typeface="Arial"/>
              </a:rPr>
              <a:t>ТюмГУ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, 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вам был необходим </a:t>
            </a:r>
            <a:r>
              <a:rPr lang="ru-RU" dirty="0" err="1" smtClean="0">
                <a:solidFill>
                  <a:prstClr val="black"/>
                </a:solidFill>
                <a:latin typeface="Arial"/>
                <a:cs typeface="Arial"/>
              </a:rPr>
              <a:t>мед.кабинет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4.Вы не против, если </a:t>
            </a:r>
            <a:r>
              <a:rPr lang="ru-RU" dirty="0" smtClean="0">
                <a:solidFill>
                  <a:prstClr val="black"/>
                </a:solidFill>
                <a:latin typeface="Arial"/>
                <a:ea typeface="Arial"/>
                <a:cs typeface="Arial"/>
              </a:rPr>
              <a:t>в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случае ЧП в </a:t>
            </a:r>
            <a:r>
              <a:rPr lang="ru-RU" sz="1800" b="0" i="0" u="none" strike="noStrike" cap="none" spc="0" dirty="0" err="1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мед.кабинет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могут зайти посторонние люди?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Считаете ли вы, что данный проект подходит для развития </a:t>
            </a:r>
            <a:r>
              <a:rPr lang="ru-RU" sz="1800" b="0" i="0" u="none" strike="noStrike" cap="none" spc="0" dirty="0" err="1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ТюмГУ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?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923289"/>
            <a:ext cx="762825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Динамика рынка (с указанием источника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):</a:t>
            </a:r>
          </a:p>
          <a:p>
            <a:pPr lvl="0">
              <a:defRPr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Объем медицинского рынка в России снизился в 2022 году на 6%, до 2,2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млрд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приемов. Причинами падения стали стабилизация спроса после окончания пандемии COVID-19 и снижение доступности платных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медуслуг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 по данным из анализа 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BusinesStat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)</a:t>
            </a:r>
            <a:endParaRPr dirty="0"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рамках Тюмени рынок медицинских услуг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 2019 г. составил 9,5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млн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приемов, что на 3,5% ниже уровня 2015 г.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Ч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исленность медицинских приемов снижалась из-за уменьшения реальных доходов населения. Но осуществление бесплатной медицины в Тюмени составило в 2019 г. 72%. </a:t>
            </a:r>
          </a:p>
          <a:p>
            <a:pPr lvl="0"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(по данным сайта </a:t>
            </a:r>
            <a:r>
              <a:rPr lang="en-US" dirty="0" smtClean="0">
                <a:solidFill>
                  <a:prstClr val="black"/>
                </a:solidFill>
                <a:latin typeface="Arial"/>
                <a:hlinkClick r:id="rId2"/>
              </a:rPr>
              <a:t>https://marketing.rbc.ru/articles/11325/</a:t>
            </a:r>
            <a:r>
              <a:rPr lang="ru-RU" dirty="0" smtClean="0">
                <a:solidFill>
                  <a:prstClr val="black"/>
                </a:solidFill>
                <a:latin typeface="Arial"/>
              </a:rPr>
              <a:t> )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«игроки» на рынке:</a:t>
            </a:r>
            <a:endParaRPr dirty="0"/>
          </a:p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Наши основные «игроки» на рынке это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 </a:t>
            </a:r>
            <a:r>
              <a:rPr lang="ru-RU" dirty="0" smtClean="0">
                <a:latin typeface="Arial"/>
              </a:rPr>
              <a:t>поликлиника №3, </a:t>
            </a:r>
            <a:r>
              <a:rPr lang="ru-RU" dirty="0" err="1" smtClean="0">
                <a:latin typeface="Arial"/>
              </a:rPr>
              <a:t>Никойл</a:t>
            </a:r>
            <a:r>
              <a:rPr lang="ru-RU" dirty="0" smtClean="0">
                <a:latin typeface="Arial"/>
              </a:rPr>
              <a:t> и Доктор  </a:t>
            </a:r>
            <a:r>
              <a:rPr lang="ru-RU" dirty="0" err="1" smtClean="0">
                <a:latin typeface="Arial"/>
              </a:rPr>
              <a:t>Арбитайло</a:t>
            </a:r>
            <a:r>
              <a:rPr lang="ru-RU" dirty="0" smtClean="0">
                <a:latin typeface="Arial"/>
              </a:rPr>
              <a:t>.</a:t>
            </a:r>
            <a:endParaRPr lang="ru-RU" dirty="0" smtClean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Планируемая доля рынка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</a:p>
          <a:p>
            <a:pPr lvl="0">
              <a:defRPr/>
            </a:pP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Мы не стремимся занять долю рынка, так как наш проект основан на </a:t>
            </a:r>
            <a:r>
              <a:rPr lang="ru-RU" dirty="0" smtClean="0">
                <a:solidFill>
                  <a:prstClr val="black"/>
                </a:solidFill>
                <a:latin typeface="Arial"/>
              </a:rPr>
              <a:t>внедрение в корпуса </a:t>
            </a:r>
            <a:r>
              <a:rPr lang="ru-RU" dirty="0" err="1" smtClean="0">
                <a:solidFill>
                  <a:prstClr val="black"/>
                </a:solidFill>
                <a:latin typeface="Arial"/>
              </a:rPr>
              <a:t>ТюмГУ</a:t>
            </a:r>
            <a:r>
              <a:rPr lang="ru-RU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Arial"/>
              </a:rPr>
              <a:t>медицинских кабинетов. В первую очередь наш проект направлен на студентов и преподавателей. </a:t>
            </a:r>
            <a:endParaRPr lang="ru-RU" sz="1800" b="0" i="0" u="none" strike="noStrike" cap="none" spc="0" dirty="0" smtClean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686999" cy="2308324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монетизации: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Мы не продаем услуги, а создаем проект для оказания медицинских услуг , поэтому модель монетизации нам не нужна.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сбыта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Корпуса </a:t>
            </a:r>
            <a:r>
              <a:rPr lang="ru-RU" dirty="0" err="1" smtClean="0">
                <a:solidFill>
                  <a:prstClr val="black"/>
                </a:solidFill>
                <a:latin typeface="Arial"/>
                <a:cs typeface="Arial"/>
              </a:rPr>
              <a:t>ТюмГУ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, 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в которых будут находится медицинские кабинеты.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25120" y="3861120"/>
            <a:ext cx="6678719" cy="286232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Маркетинг и продвижение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 smtClean="0"/>
              <a:t>Мы гарантируем, что медицинская услуга будет оказана с минимальными временными издержками.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взаимодействия с пользователем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Посты в социальных сетях </a:t>
            </a:r>
            <a:r>
              <a:rPr lang="ru-RU" dirty="0" err="1" smtClean="0">
                <a:solidFill>
                  <a:prstClr val="black"/>
                </a:solidFill>
                <a:latin typeface="Arial"/>
                <a:cs typeface="Arial"/>
              </a:rPr>
              <a:t>ТюмГУ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о нахождении </a:t>
            </a:r>
            <a:r>
              <a:rPr lang="ru-RU" dirty="0" err="1" smtClean="0">
                <a:solidFill>
                  <a:prstClr val="black"/>
                </a:solidFill>
                <a:latin typeface="Arial"/>
                <a:cs typeface="Arial"/>
              </a:rPr>
              <a:t>мед.кабинетов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, а так же информационный блок на официальном сайте </a:t>
            </a:r>
            <a:r>
              <a:rPr lang="ru-RU" dirty="0" err="1" smtClean="0">
                <a:solidFill>
                  <a:prstClr val="black"/>
                </a:solidFill>
                <a:latin typeface="Arial"/>
                <a:cs typeface="Arial"/>
              </a:rPr>
              <a:t>ТюмГУ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9" y="2992367"/>
            <a:ext cx="4268639" cy="1477328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800" b="1" i="0" u="none" strike="noStrike" cap="none" spc="0" dirty="0" smtClean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: </a:t>
            </a:r>
            <a:r>
              <a:rPr lang="ru-RU" dirty="0" smtClean="0">
                <a:latin typeface="Arial"/>
                <a:cs typeface="Arial"/>
              </a:rPr>
              <a:t>Тюменский Государственный университет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7346315" y="3637672"/>
            <a:ext cx="4512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Общий срок реализации проекта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3 месяца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52614" y="893741"/>
          <a:ext cx="7092943" cy="5731284"/>
        </p:xfrm>
        <a:graphic>
          <a:graphicData uri="http://schemas.openxmlformats.org/drawingml/2006/table">
            <a:tbl>
              <a:tblPr/>
              <a:tblGrid>
                <a:gridCol w="1993801"/>
                <a:gridCol w="1012863"/>
                <a:gridCol w="1012863"/>
                <a:gridCol w="1012863"/>
                <a:gridCol w="686851"/>
                <a:gridCol w="686851"/>
                <a:gridCol w="686851"/>
              </a:tblGrid>
              <a:tr h="297180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971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lang="ru-RU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lang="ru-RU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lang="ru-RU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36360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Разработка концепции проекта</a:t>
                      </a:r>
                      <a:endParaRPr lang="ru-RU" sz="1200" dirty="0" smtClean="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3.10.2023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24.10.2023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Вся</a:t>
                      </a:r>
                      <a:r>
                        <a:rPr lang="ru-RU" sz="1200" i="1" baseline="0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команда проекта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500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Согласование проекта с Управлением корпоративными коммуникациями</a:t>
                      </a:r>
                      <a:endParaRPr lang="ru-RU" sz="1200" dirty="0" smtClean="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25.10.2023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Елизавета Пономарёва/</a:t>
                      </a:r>
                      <a:r>
                        <a:rPr lang="ru-RU" sz="1200" i="1" baseline="0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lang="ru-RU" sz="1200" i="1" baseline="0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Маржан</a:t>
                      </a:r>
                      <a:r>
                        <a:rPr lang="ru-RU" sz="1200" i="1" baseline="0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Н.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3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Публикация информации</a:t>
                      </a:r>
                      <a:r>
                        <a:rPr lang="ru-RU" sz="1200" b="0" baseline="0" dirty="0" smtClean="0">
                          <a:latin typeface="Arial"/>
                          <a:cs typeface="+mn-cs"/>
                        </a:rPr>
                        <a:t> 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Мария П.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4329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Сбор обратной связи</a:t>
                      </a:r>
                      <a:endParaRPr lang="ru-RU" sz="1200" dirty="0" smtClean="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Елизавета Панкова./ </a:t>
                      </a: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Пинеда</a:t>
                      </a:r>
                      <a:r>
                        <a:rPr lang="ru-RU" sz="1200" i="1" baseline="0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Пенья Хуан </a:t>
                      </a:r>
                      <a:r>
                        <a:rPr lang="ru-RU" sz="1200" i="1" baseline="0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Фелипе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568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Arial"/>
                        </a:rPr>
                        <a:t>Изменение</a:t>
                      </a:r>
                      <a:r>
                        <a:rPr lang="ru-RU" sz="1200" b="0" baseline="0" dirty="0" smtClean="0">
                          <a:latin typeface="Arial"/>
                          <a:cs typeface="Arial"/>
                        </a:rPr>
                        <a:t> с учетом мнений аудитории 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Пинеда</a:t>
                      </a:r>
                      <a:r>
                        <a:rPr lang="ru-RU" sz="1200" i="1" baseline="0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Пенья Хуан </a:t>
                      </a:r>
                      <a:r>
                        <a:rPr lang="ru-RU" sz="1200" i="1" baseline="0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Фелипе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500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Arial"/>
                        </a:rPr>
                        <a:t>Сбор обратной</a:t>
                      </a:r>
                      <a:r>
                        <a:rPr lang="ru-RU" sz="1200" b="0" baseline="0" dirty="0" smtClean="0">
                          <a:latin typeface="Arial"/>
                          <a:cs typeface="Arial"/>
                        </a:rPr>
                        <a:t> связи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1.12.2023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5.12.2023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Елизавета П./ </a:t>
                      </a: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Пинеда</a:t>
                      </a:r>
                      <a:r>
                        <a:rPr lang="ru-RU" sz="1200" i="1" baseline="0" dirty="0" smtClean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 Пенья Хуан </a:t>
                      </a:r>
                      <a:r>
                        <a:rPr lang="ru-RU" sz="1200" i="1" baseline="0" dirty="0" err="1" smtClean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Фелипе</a:t>
                      </a:r>
                      <a:endParaRPr lang="ru-RU" sz="1200" i="1" dirty="0" smtClean="0">
                        <a:solidFill>
                          <a:srgbClr val="44546A"/>
                        </a:solidFill>
                        <a:latin typeface="Arial"/>
                        <a:cs typeface="+mn-cs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3636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Arial"/>
                        </a:rPr>
                        <a:t>Устранение недостатков 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6.12.2023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13.12.2023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Маржан</a:t>
                      </a: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 Н/</a:t>
                      </a:r>
                      <a:r>
                        <a:rPr lang="ru-RU" sz="1200" i="1" baseline="0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Мария П.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65500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Arial"/>
                        </a:rPr>
                        <a:t>Сбор</a:t>
                      </a:r>
                      <a:r>
                        <a:rPr lang="ru-RU" sz="1200" b="0" baseline="0" dirty="0" smtClean="0">
                          <a:latin typeface="Arial"/>
                          <a:cs typeface="Arial"/>
                        </a:rPr>
                        <a:t> обратной связи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14.12.2023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17.12.2023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Елизавета П./ </a:t>
                      </a: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Пинеда</a:t>
                      </a:r>
                      <a:r>
                        <a:rPr lang="ru-RU" sz="1200" i="1" baseline="0" dirty="0" smtClean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 Пенья Хуан </a:t>
                      </a:r>
                      <a:r>
                        <a:rPr lang="ru-RU" sz="1200" i="1" baseline="0" dirty="0" err="1" smtClean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Фелипе</a:t>
                      </a:r>
                      <a:endParaRPr lang="ru-RU" sz="1200" i="1" dirty="0" smtClean="0">
                        <a:solidFill>
                          <a:srgbClr val="44546A"/>
                        </a:solidFill>
                        <a:latin typeface="Arial"/>
                        <a:cs typeface="+mn-cs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3636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Arial"/>
                        </a:rPr>
                        <a:t>Формирование итогового отчета</a:t>
                      </a:r>
                      <a:r>
                        <a:rPr lang="ru-RU" sz="1200" b="0" baseline="0" dirty="0" smtClean="0">
                          <a:latin typeface="Arial"/>
                          <a:cs typeface="Arial"/>
                        </a:rPr>
                        <a:t> 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17.12.2023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23.12.2023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Елизавета</a:t>
                      </a:r>
                      <a:r>
                        <a:rPr lang="ru-RU" sz="1200" i="1" baseline="0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Пономарёва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07340" y="3170145"/>
            <a:ext cx="5723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Общая стоимость реализации 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проекта: 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/>
              </a:rPr>
              <a:t>1 260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000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рублей </a:t>
            </a:r>
            <a:endParaRPr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/>
        </p:nvGraphicFramePr>
        <p:xfrm>
          <a:off x="276439" y="1022231"/>
          <a:ext cx="8191288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9113"/>
                <a:gridCol w="982435"/>
                <a:gridCol w="982435"/>
                <a:gridCol w="982435"/>
                <a:gridCol w="982435"/>
                <a:gridCol w="982435"/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 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298">
                <a:tc gridSpan="6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Заработная </a:t>
                      </a:r>
                      <a:r>
                        <a:rPr lang="ru-RU" sz="1400" dirty="0" smtClean="0">
                          <a:latin typeface="Arial"/>
                          <a:cs typeface="Arial"/>
                        </a:rPr>
                        <a:t>плата 5 </a:t>
                      </a:r>
                      <a:r>
                        <a:rPr lang="ru-RU" sz="1400" dirty="0">
                          <a:latin typeface="Arial"/>
                          <a:cs typeface="Arial"/>
                        </a:rPr>
                        <a:t>специалистов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150 000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/>
                          <a:cs typeface="+mn-cs"/>
                        </a:rPr>
                        <a:t>150</a:t>
                      </a:r>
                      <a:r>
                        <a:rPr lang="ru-RU" sz="1400" baseline="0" dirty="0" smtClean="0">
                          <a:latin typeface="Arial"/>
                          <a:cs typeface="+mn-cs"/>
                        </a:rPr>
                        <a:t> 000</a:t>
                      </a:r>
                      <a:endParaRPr lang="ru-RU" sz="1400" dirty="0" smtClean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/>
                          <a:cs typeface="+mn-cs"/>
                        </a:rPr>
                        <a:t>150</a:t>
                      </a:r>
                      <a:r>
                        <a:rPr lang="ru-RU" sz="1400" baseline="0" dirty="0" smtClean="0">
                          <a:latin typeface="Arial"/>
                          <a:cs typeface="+mn-cs"/>
                        </a:rPr>
                        <a:t> 000</a:t>
                      </a:r>
                      <a:endParaRPr lang="ru-RU" sz="1400" dirty="0" smtClean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/>
                          <a:cs typeface="+mn-cs"/>
                        </a:rPr>
                        <a:t>150</a:t>
                      </a:r>
                      <a:r>
                        <a:rPr lang="ru-RU" sz="1400" baseline="0" dirty="0" smtClean="0">
                          <a:latin typeface="Arial"/>
                          <a:cs typeface="+mn-cs"/>
                        </a:rPr>
                        <a:t> 000</a:t>
                      </a:r>
                      <a:endParaRPr lang="ru-RU" sz="1400" dirty="0" smtClean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/>
                          <a:cs typeface="+mn-cs"/>
                        </a:rPr>
                        <a:t>150</a:t>
                      </a:r>
                      <a:r>
                        <a:rPr lang="ru-RU" sz="1400" baseline="0" dirty="0" smtClean="0">
                          <a:latin typeface="Arial"/>
                          <a:cs typeface="+mn-cs"/>
                        </a:rPr>
                        <a:t> 000</a:t>
                      </a:r>
                      <a:endParaRPr lang="ru-RU" sz="1400" dirty="0" smtClean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Оборудование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450 </a:t>
                      </a:r>
                      <a:r>
                        <a:rPr lang="ru-RU" sz="1400" dirty="0" smtClean="0">
                          <a:latin typeface="Arial"/>
                          <a:cs typeface="Arial"/>
                        </a:rPr>
                        <a:t>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Медикаменты</a:t>
                      </a:r>
                      <a:r>
                        <a:rPr lang="ru-RU" sz="1400" baseline="0" dirty="0" smtClean="0">
                          <a:latin typeface="Arial"/>
                          <a:cs typeface="Arial"/>
                        </a:rPr>
                        <a:t> 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aseline="0" dirty="0" smtClean="0">
                          <a:latin typeface="Arial"/>
                          <a:cs typeface="Arial"/>
                        </a:rPr>
                        <a:t>60 </a:t>
                      </a:r>
                      <a:r>
                        <a:rPr lang="ru-RU" sz="1400" baseline="0" dirty="0" smtClean="0">
                          <a:latin typeface="Arial"/>
                          <a:cs typeface="Arial"/>
                        </a:rPr>
                        <a:t>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-660 000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-150 000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-150 000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-150 000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-150 000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 bwMode="auto">
          <a:xfrm>
            <a:off x="488315" y="3718679"/>
            <a:ext cx="562044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 smtClean="0"/>
              <a:t>Необходимые оборудования: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Камера бактерицидная(дезинфекция)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Стол для инструментов 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Шкаф и холодильник для хранения медикаментов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Тонометр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Термометр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Кушетка медицинская </a:t>
            </a:r>
            <a:r>
              <a:rPr lang="ru-RU" dirty="0" smtClean="0"/>
              <a:t> 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Пульсоксиметр на палец 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Стетоскоп 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Стулья и стол</a:t>
            </a:r>
            <a:endParaRPr lang="ru-RU" dirty="0" smtClean="0"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6279515" y="3671054"/>
            <a:ext cx="56204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 smtClean="0"/>
              <a:t>Необходимые медикаменты: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Вата 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Бинты 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Пластыри 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Лекарства от простуды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Успокоительные 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Лекарства от головной боли 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/>
              <a:t>Противоаллергические препараты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670139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Количественные результаты: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Более 70% довольны 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медицинскими кабинетами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Эффективность </a:t>
            </a:r>
            <a:r>
              <a:rPr lang="ru-RU" dirty="0" err="1" smtClean="0">
                <a:solidFill>
                  <a:prstClr val="black"/>
                </a:solidFill>
                <a:latin typeface="Arial"/>
                <a:cs typeface="Arial"/>
              </a:rPr>
              <a:t>мед.кабинетов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 на уровне 100%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Скорость медицинской помощи увеличилось на 60%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Была оказана помощь более 1000 участникам 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</a:t>
            </a:r>
            <a:r>
              <a:rPr lang="ru-RU" dirty="0" smtClean="0">
                <a:solidFill>
                  <a:prstClr val="black"/>
                </a:solidFill>
                <a:latin typeface="Arial"/>
                <a:ea typeface="Arial"/>
                <a:cs typeface="Arial"/>
              </a:rPr>
              <a:t>Было развито навыков не менее 10 молодых специалистов 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Качественные результаты: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Увеличение самочувствия у студентов и преподавателей 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Популяризация медицинской помощи в учебных заведениях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Развитие навыков молодых специалистов 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Оказание </a:t>
            </a:r>
            <a:r>
              <a:rPr lang="ru-RU" dirty="0" smtClean="0">
                <a:solidFill>
                  <a:prstClr val="black"/>
                </a:solidFill>
                <a:latin typeface="Arial"/>
                <a:ea typeface="Arial"/>
                <a:cs typeface="Arial"/>
              </a:rPr>
              <a:t>быстрой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медицинской помощи в чрезвычайных ситуациях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Посещаемость студентов на парах увеличится, так как оказание </a:t>
            </a:r>
            <a:r>
              <a:rPr lang="ru-RU" sz="1800" b="0" i="0" u="none" strike="noStrike" cap="none" spc="0" dirty="0" err="1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мед.помощи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будет предоставлена в стенах корпуса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1" y="1209040"/>
            <a:ext cx="66751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Проект 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целесообразен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реализации по следующим причинам: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-Быстрое оказание медицинской помощи в различных ситуациях.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-Помощь предоставляется не только преподавателям и студентам, а так же прохожим, находящиеся вблизи с корпусом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, при чрезвычайных ситуациях.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среднесрочной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перспективе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планируем </a:t>
            </a:r>
            <a:r>
              <a:rPr lang="ru-RU" dirty="0" smtClean="0">
                <a:solidFill>
                  <a:prstClr val="black"/>
                </a:solidFill>
                <a:latin typeface="Arial"/>
              </a:rPr>
              <a:t>обустроить кабинеты максимально комфортные для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оказания медицинской помощи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. А так же п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опуляризировать быстрое оказание медицинской помощи в учебных заведениях, что приведет к </a:t>
            </a:r>
            <a:r>
              <a:rPr lang="ru-RU" dirty="0" smtClean="0">
                <a:solidFill>
                  <a:prstClr val="black"/>
                </a:solidFill>
                <a:latin typeface="Arial"/>
              </a:rPr>
              <a:t>увеличению самочувствия студентов и преподавателей.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</TotalTime>
  <Words>1102</Words>
  <Application>Microsoft Office PowerPoint</Application>
  <DocSecurity>0</DocSecurity>
  <PresentationFormat>Произвольный</PresentationFormat>
  <Paragraphs>251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Windows User</cp:lastModifiedBy>
  <cp:revision>108</cp:revision>
  <dcterms:created xsi:type="dcterms:W3CDTF">2023-09-23T09:41:00Z</dcterms:created>
  <dcterms:modified xsi:type="dcterms:W3CDTF">2023-10-24T13:58:04Z</dcterms:modified>
  <cp:category/>
  <dc:identifier/>
  <cp:contentStatus/>
  <dc:language/>
  <cp:version/>
</cp:coreProperties>
</file>