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1" r:id="rId4"/>
    <p:sldId id="264" r:id="rId5"/>
    <p:sldId id="258" r:id="rId6"/>
    <p:sldId id="263" r:id="rId7"/>
    <p:sldId id="259" r:id="rId8"/>
    <p:sldId id="260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585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580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7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56.5</c:v>
                </c:pt>
                <c:pt idx="1">
                  <c:v>54.2</c:v>
                </c:pt>
                <c:pt idx="2">
                  <c:v>55.1</c:v>
                </c:pt>
                <c:pt idx="3">
                  <c:v>56.86</c:v>
                </c:pt>
                <c:pt idx="4">
                  <c:v>55.620000000000012</c:v>
                </c:pt>
              </c:numCache>
            </c:numRef>
          </c:val>
        </c:ser>
        <c:marker val="1"/>
        <c:axId val="115677056"/>
        <c:axId val="115906432"/>
      </c:lineChart>
      <c:catAx>
        <c:axId val="115677056"/>
        <c:scaling>
          <c:orientation val="minMax"/>
        </c:scaling>
        <c:axPos val="b"/>
        <c:numFmt formatCode="General" sourceLinked="1"/>
        <c:majorTickMark val="none"/>
        <c:tickLblPos val="nextTo"/>
        <c:crossAx val="115906432"/>
        <c:crosses val="autoZero"/>
        <c:auto val="1"/>
        <c:lblAlgn val="ctr"/>
        <c:lblOffset val="100"/>
      </c:catAx>
      <c:valAx>
        <c:axId val="11590643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 smtClean="0"/>
                  <a:t>Статистика</a:t>
                </a:r>
                <a:r>
                  <a:rPr lang="ru-RU" baseline="0" dirty="0" smtClean="0"/>
                  <a:t> ЕГЭ по профильной математике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4.9717188054005532E-2"/>
              <c:y val="7.5801725178046397E-2"/>
            </c:manualLayout>
          </c:layout>
        </c:title>
        <c:numFmt formatCode="General" sourceLinked="1"/>
        <c:majorTickMark val="none"/>
        <c:tickLblPos val="nextTo"/>
        <c:crossAx val="11567705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spPr>
    <a:ln w="38100">
      <a:solidFill>
        <a:schemeClr val="tx2"/>
      </a:solidFill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Лист1!$B$2:$B$6</c:f>
              <c:numCache>
                <c:formatCode>0.0</c:formatCode>
                <c:ptCount val="5"/>
                <c:pt idx="0">
                  <c:v>4.5</c:v>
                </c:pt>
                <c:pt idx="1">
                  <c:v>4.3</c:v>
                </c:pt>
                <c:pt idx="2">
                  <c:v>3.9</c:v>
                </c:pt>
                <c:pt idx="3">
                  <c:v>4.0999999999999996</c:v>
                </c:pt>
                <c:pt idx="4">
                  <c:v>4.2</c:v>
                </c:pt>
              </c:numCache>
            </c:numRef>
          </c:val>
        </c:ser>
        <c:marker val="1"/>
        <c:axId val="190721024"/>
        <c:axId val="190903424"/>
      </c:lineChart>
      <c:catAx>
        <c:axId val="190721024"/>
        <c:scaling>
          <c:orientation val="minMax"/>
        </c:scaling>
        <c:axPos val="b"/>
        <c:numFmt formatCode="General" sourceLinked="1"/>
        <c:tickLblPos val="nextTo"/>
        <c:crossAx val="190903424"/>
        <c:crosses val="autoZero"/>
        <c:auto val="1"/>
        <c:lblAlgn val="ctr"/>
        <c:lblOffset val="100"/>
      </c:catAx>
      <c:valAx>
        <c:axId val="190903424"/>
        <c:scaling>
          <c:orientation val="minMax"/>
        </c:scaling>
        <c:axPos val="l"/>
        <c:majorGridlines/>
        <c:numFmt formatCode="0.0" sourceLinked="1"/>
        <c:tickLblPos val="nextTo"/>
        <c:crossAx val="190721024"/>
        <c:crosses val="autoZero"/>
        <c:crossBetween val="between"/>
      </c:valAx>
    </c:plotArea>
    <c:plotVisOnly val="1"/>
    <c:dispBlanksAs val="gap"/>
  </c:chart>
  <c:spPr>
    <a:ln w="57150">
      <a:solidFill>
        <a:schemeClr val="tx2"/>
      </a:solidFill>
    </a:ln>
  </c:spPr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7772400" cy="3344416"/>
          </a:xfrm>
        </p:spPr>
        <p:txBody>
          <a:bodyPr/>
          <a:lstStyle/>
          <a:p>
            <a:r>
              <a:rPr lang="ru-RU" sz="2800" b="1" dirty="0">
                <a:solidFill>
                  <a:srgbClr val="FF0000"/>
                </a:solidFill>
              </a:rPr>
              <a:t>Приспособления для наглядного и экспериментального изучения математических закономерностей в учебно-игровой форме</a:t>
            </a:r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581128"/>
            <a:ext cx="6858000" cy="1637928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Участник проекта:</a:t>
            </a:r>
          </a:p>
          <a:p>
            <a:r>
              <a:rPr lang="ru-RU" dirty="0">
                <a:solidFill>
                  <a:schemeClr val="tx1"/>
                </a:solidFill>
              </a:rPr>
              <a:t>Федулов Никита Сергеевич</a:t>
            </a:r>
          </a:p>
          <a:p>
            <a:r>
              <a:rPr lang="ru-RU" dirty="0" err="1">
                <a:solidFill>
                  <a:schemeClr val="tx1"/>
                </a:solidFill>
              </a:rPr>
              <a:t>Сарницкий</a:t>
            </a:r>
            <a:r>
              <a:rPr lang="ru-RU" dirty="0">
                <a:solidFill>
                  <a:schemeClr val="tx1"/>
                </a:solidFill>
              </a:rPr>
              <a:t> Петр Сергеевич</a:t>
            </a:r>
          </a:p>
          <a:p>
            <a:r>
              <a:rPr lang="ru-RU" dirty="0">
                <a:solidFill>
                  <a:schemeClr val="tx1"/>
                </a:solidFill>
              </a:rPr>
              <a:t>Демидов Никита Владимирович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Моргачев Илья Андреевич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7" name="Picture 2" descr="C:\Users\Никита\Desktop\e1f61392-5ca1-48d7-9b7e-953c15df7ce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614" y="0"/>
            <a:ext cx="1372306" cy="899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3005160" y="6569968"/>
            <a:ext cx="5958464" cy="2880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0" kern="1200" cap="all" spc="12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Докладчик</a:t>
            </a:r>
            <a:r>
              <a:rPr lang="en-US" sz="1400" dirty="0" smtClean="0"/>
              <a:t>:</a:t>
            </a:r>
            <a:r>
              <a:rPr lang="ru-RU" sz="1400" dirty="0" smtClean="0"/>
              <a:t> Демидов Никита Владимирович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399202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ru-RU" dirty="0"/>
              <a:t>Проблема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7620000" cy="4373563"/>
          </a:xfrm>
          <a:pattFill prst="pct5">
            <a:fgClr>
              <a:srgbClr val="000000"/>
            </a:fgClr>
            <a:bgClr>
              <a:schemeClr val="bg1"/>
            </a:bgClr>
          </a:pattFill>
          <a:ln w="38100">
            <a:solidFill>
              <a:schemeClr val="tx2"/>
            </a:solidFill>
          </a:ln>
        </p:spPr>
        <p:txBody>
          <a:bodyPr/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itchFamily="34" charset="0"/>
              <a:buChar char="•"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Трудности изучения и подготовки к </a:t>
            </a:r>
            <a:r>
              <a:rPr lang="ru-RU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сдаче ОГЭ 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ЕГЭ по </a:t>
            </a:r>
            <a:r>
              <a:rPr lang="ru-RU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математике 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itchFamily="34" charset="0"/>
              <a:buChar char="•"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на репетиторов и дополнительную подготовку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itchFamily="34" charset="0"/>
              <a:buChar char="•"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Стресс при подготовке к ОГЭ и ЕГЭ по </a:t>
            </a:r>
            <a:r>
              <a:rPr lang="ru-RU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математике 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Никита\Desktop\e1f61392-5ca1-48d7-9b7e-953c15df7ce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614" y="0"/>
            <a:ext cx="1372306" cy="899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0558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икита\Desktop\e1f61392-5ca1-48d7-9b7e-953c15df7ce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614" y="0"/>
            <a:ext cx="1372306" cy="899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9346"/>
            <a:ext cx="7355160" cy="1371600"/>
          </a:xfrm>
        </p:spPr>
        <p:txBody>
          <a:bodyPr anchor="t">
            <a:normAutofit fontScale="90000"/>
          </a:bodyPr>
          <a:lstStyle/>
          <a:p>
            <a:r>
              <a:rPr lang="ru-RU" dirty="0" smtClean="0"/>
              <a:t>Средний балл </a:t>
            </a:r>
            <a:r>
              <a:rPr lang="ru-RU" dirty="0" err="1" smtClean="0"/>
              <a:t>Егэ</a:t>
            </a:r>
            <a:r>
              <a:rPr lang="ru-RU" dirty="0" smtClean="0"/>
              <a:t> (профильный уровень (2018-2023)</a:t>
            </a: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="" xmlns:p14="http://schemas.microsoft.com/office/powerpoint/2010/main" val="3206180063"/>
              </p:ext>
            </p:extLst>
          </p:nvPr>
        </p:nvGraphicFramePr>
        <p:xfrm>
          <a:off x="611560" y="1484784"/>
          <a:ext cx="7152456" cy="484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8859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131024" cy="1371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Средний балл </a:t>
            </a:r>
            <a:r>
              <a:rPr lang="ru-RU" dirty="0" err="1" smtClean="0"/>
              <a:t>Егэ</a:t>
            </a:r>
            <a:r>
              <a:rPr lang="ru-RU" dirty="0" smtClean="0"/>
              <a:t> (базовый уровень) (2018-2023)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44796960"/>
              </p:ext>
            </p:extLst>
          </p:nvPr>
        </p:nvGraphicFramePr>
        <p:xfrm>
          <a:off x="457200" y="1752600"/>
          <a:ext cx="7620000" cy="4373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C:\Users\Никита\Desktop\e1f61392-5ca1-48d7-9b7e-953c15df7ce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614" y="0"/>
            <a:ext cx="1372306" cy="899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8847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икита\Desktop\e1f61392-5ca1-48d7-9b7e-953c15df7ce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614" y="0"/>
            <a:ext cx="1372306" cy="899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</p:spPr>
        <p:txBody>
          <a:bodyPr anchor="t"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539552" y="1052737"/>
            <a:ext cx="7620000" cy="3240360"/>
          </a:xfrm>
          <a:pattFill prst="pct5">
            <a:fgClr>
              <a:srgbClr val="000000"/>
            </a:fgClr>
            <a:bgClr>
              <a:schemeClr val="bg1"/>
            </a:bgClr>
          </a:pattFill>
          <a:ln w="38100">
            <a:solidFill>
              <a:schemeClr val="tx2"/>
            </a:solidFill>
          </a:ln>
        </p:spPr>
        <p:txBody>
          <a:bodyPr/>
          <a:lstStyle/>
          <a:p>
            <a:pPr marL="571500" indent="-571500">
              <a:buFont typeface="Arial" pitchFamily="34" charset="0"/>
              <a:buChar char="•"/>
            </a:pPr>
            <a:r>
              <a:rPr lang="ru-RU" sz="3600" dirty="0">
                <a:latin typeface="Calibri" pitchFamily="34" charset="0"/>
                <a:cs typeface="Calibri" pitchFamily="34" charset="0"/>
              </a:rPr>
              <a:t>Разработка 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наглядно-экспериментальных приспособлений</a:t>
            </a:r>
            <a:endParaRPr lang="ru-RU" sz="3600" dirty="0">
              <a:latin typeface="Calibri" pitchFamily="34" charset="0"/>
              <a:cs typeface="Calibri" pitchFamily="34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ru-RU" sz="3600" dirty="0">
                <a:latin typeface="Calibri" pitchFamily="34" charset="0"/>
                <a:cs typeface="Calibri" pitchFamily="34" charset="0"/>
              </a:rPr>
              <a:t>Применение технологии дополненной реальности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8637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6779096" cy="687606"/>
          </a:xfrm>
        </p:spPr>
        <p:txBody>
          <a:bodyPr/>
          <a:lstStyle/>
          <a:p>
            <a:r>
              <a:rPr lang="ru-RU" dirty="0" smtClean="0"/>
              <a:t>Описание продукта</a:t>
            </a:r>
            <a:endParaRPr lang="ru-RU" dirty="0"/>
          </a:p>
        </p:txBody>
      </p:sp>
      <p:pic>
        <p:nvPicPr>
          <p:cNvPr id="4" name="Picture 2" descr="C:\Users\Никита\Desktop\kandinsky-download-170028640359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61" y="3645024"/>
            <a:ext cx="2115691" cy="2119848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Никита\Desktop\kandinsky-download-17002862769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09" y="3645024"/>
            <a:ext cx="2115349" cy="2117417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Никита\Desktop\e1f61392-5ca1-48d7-9b7e-953c15df7ce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614" y="0"/>
            <a:ext cx="1372306" cy="899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539552" y="1412776"/>
            <a:ext cx="7620000" cy="1728191"/>
          </a:xfrm>
          <a:prstGeom prst="rect">
            <a:avLst/>
          </a:prstGeom>
          <a:pattFill prst="pct5">
            <a:fgClr>
              <a:srgbClr val="000000"/>
            </a:fgClr>
            <a:bgClr>
              <a:schemeClr val="bg1"/>
            </a:bgClr>
          </a:pattFill>
          <a:ln w="38100"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Стартап</a:t>
            </a:r>
            <a:r>
              <a:rPr lang="ru-RU" dirty="0" smtClean="0"/>
              <a:t> предлагает </a:t>
            </a:r>
            <a:r>
              <a:rPr lang="ru-RU" dirty="0" smtClean="0"/>
              <a:t>создание приспособлений «игрушек», </a:t>
            </a:r>
            <a:r>
              <a:rPr lang="ru-RU" dirty="0" smtClean="0"/>
              <a:t>которые способны </a:t>
            </a:r>
            <a:r>
              <a:rPr lang="ru-RU" dirty="0" smtClean="0"/>
              <a:t>наглядно </a:t>
            </a:r>
            <a:r>
              <a:rPr lang="ru-RU" dirty="0" smtClean="0"/>
              <a:t>показать математические закономерности, </a:t>
            </a:r>
            <a:r>
              <a:rPr lang="ru-RU" dirty="0" smtClean="0"/>
              <a:t>что позволит развивать когнитивные возможности  и выработать полноценное понимание математических закономерностей. Продукция </a:t>
            </a:r>
            <a:r>
              <a:rPr lang="ru-RU" dirty="0" smtClean="0"/>
              <a:t>будет выполнять как развлекательную, так и образовательную </a:t>
            </a:r>
            <a:r>
              <a:rPr lang="ru-RU" dirty="0" smtClean="0"/>
              <a:t>функцию.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5895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098414" cy="1371600"/>
          </a:xfrm>
        </p:spPr>
        <p:txBody>
          <a:bodyPr anchor="t"/>
          <a:lstStyle/>
          <a:p>
            <a:r>
              <a:rPr lang="ru-RU" dirty="0" smtClean="0"/>
              <a:t>Конкурентный анализ</a:t>
            </a:r>
            <a:endParaRPr lang="ru-RU" dirty="0"/>
          </a:p>
        </p:txBody>
      </p:sp>
      <p:pic>
        <p:nvPicPr>
          <p:cNvPr id="5" name="Picture 2" descr="C:\Users\Никита\Desktop\e1f61392-5ca1-48d7-9b7e-953c15df7ce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614" y="0"/>
            <a:ext cx="1372306" cy="899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81362508"/>
              </p:ext>
            </p:extLst>
          </p:nvPr>
        </p:nvGraphicFramePr>
        <p:xfrm>
          <a:off x="683569" y="1340768"/>
          <a:ext cx="7558198" cy="4561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804"/>
                <a:gridCol w="1529116"/>
                <a:gridCol w="1485426"/>
                <a:gridCol w="1485426"/>
                <a:gridCol w="1485426"/>
              </a:tblGrid>
              <a:tr h="91152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Конкуренты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Наглядные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экспериментальные пособия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Дополненная реальность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цена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Страна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</a:tr>
              <a:tr h="70896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ООО «</a:t>
                      </a:r>
                      <a:r>
                        <a:rPr lang="ru-RU" sz="1200" dirty="0" err="1" smtClean="0"/>
                        <a:t>Комплектант</a:t>
                      </a:r>
                      <a:r>
                        <a:rPr lang="ru-RU" sz="1200" dirty="0" smtClean="0"/>
                        <a:t>»</a:t>
                      </a:r>
                    </a:p>
                  </a:txBody>
                  <a:tcPr>
                    <a:solidFill>
                      <a:schemeClr val="bg1">
                        <a:lumMod val="5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+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 anchor="ctr">
                    <a:solidFill>
                      <a:schemeClr val="tx2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500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Россия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137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ООО «Научные развлечения»</a:t>
                      </a:r>
                      <a:br>
                        <a:rPr lang="ru-RU" sz="1200" dirty="0" smtClean="0"/>
                      </a:br>
                      <a:endParaRPr lang="ru-RU" sz="1200" dirty="0" smtClean="0"/>
                    </a:p>
                  </a:txBody>
                  <a:tcPr>
                    <a:solidFill>
                      <a:schemeClr val="bg1">
                        <a:lumMod val="5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+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 anchor="ctr">
                    <a:solidFill>
                      <a:schemeClr val="tx2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4000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Россия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115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ООО «Образование будущего»</a:t>
                      </a:r>
                    </a:p>
                  </a:txBody>
                  <a:tcPr>
                    <a:solidFill>
                      <a:schemeClr val="bg1">
                        <a:lumMod val="5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+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 anchor="ctr">
                    <a:solidFill>
                      <a:schemeClr val="tx2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50000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Россия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08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ЗАО «</a:t>
                      </a:r>
                      <a:r>
                        <a:rPr lang="ru-RU" sz="1200" dirty="0" err="1" smtClean="0"/>
                        <a:t>Крисмас</a:t>
                      </a:r>
                      <a:r>
                        <a:rPr lang="ru-RU" sz="1200" dirty="0" smtClean="0"/>
                        <a:t>+»</a:t>
                      </a:r>
                    </a:p>
                  </a:txBody>
                  <a:tcPr>
                    <a:solidFill>
                      <a:schemeClr val="bg1">
                        <a:lumMod val="5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 anchor="ctr">
                    <a:solidFill>
                      <a:schemeClr val="tx2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 anchor="ctr">
                    <a:solidFill>
                      <a:schemeClr val="tx2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10000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Россия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06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Предложение </a:t>
                      </a:r>
                      <a:r>
                        <a:rPr lang="ru-RU" sz="1200" dirty="0" err="1" smtClean="0"/>
                        <a:t>Стартапа</a:t>
                      </a:r>
                      <a:endParaRPr lang="ru-RU" sz="1200" dirty="0" smtClean="0"/>
                    </a:p>
                  </a:txBody>
                  <a:tcPr>
                    <a:solidFill>
                      <a:schemeClr val="bg1">
                        <a:lumMod val="5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+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+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800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Россия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7048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икита\Desktop\e1f61392-5ca1-48d7-9b7e-953c15df7ce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614" y="0"/>
            <a:ext cx="1372306" cy="899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</p:spPr>
        <p:txBody>
          <a:bodyPr anchor="t"/>
          <a:lstStyle/>
          <a:p>
            <a:r>
              <a:rPr lang="ru-RU" dirty="0"/>
              <a:t>Рынок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539552" y="1052737"/>
            <a:ext cx="7620000" cy="2304255"/>
          </a:xfrm>
          <a:pattFill prst="pct5">
            <a:fgClr>
              <a:srgbClr val="000000"/>
            </a:fgClr>
            <a:bgClr>
              <a:schemeClr val="bg1"/>
            </a:bgClr>
          </a:pattFill>
          <a:ln w="38100">
            <a:solidFill>
              <a:schemeClr val="tx2"/>
            </a:solidFill>
          </a:ln>
        </p:spPr>
        <p:txBody>
          <a:bodyPr>
            <a:normAutofit fontScale="77500" lnSpcReduction="20000"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ru-RU" sz="3600" dirty="0"/>
              <a:t>Общеобразовательные школы 40 тыс. в РФ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ru-RU" sz="3600" dirty="0"/>
              <a:t>Семьи со школьниками 16 млн. в РФ.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ru-RU" sz="3600" dirty="0"/>
              <a:t>Образовательные организации и физические зарубежных стран.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itchFamily="34" charset="0"/>
              <a:buChar char="•"/>
            </a:pP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0" name="Picture 2" descr="C:\Users\Никита\Pictures\Screenshots\Снимок экрана (525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4" y="3581854"/>
            <a:ext cx="6444853" cy="31125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53226" y="3581854"/>
            <a:ext cx="3813585" cy="28803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987824" y="3716349"/>
            <a:ext cx="5472608" cy="2611327"/>
          </a:xfrm>
          <a:prstGeom prst="rect">
            <a:avLst/>
          </a:prstGeom>
          <a:pattFill prst="pct5">
            <a:fgClr>
              <a:srgbClr val="000000"/>
            </a:fgClr>
            <a:bgClr>
              <a:schemeClr val="bg1"/>
            </a:bgClr>
          </a:pattFill>
          <a:ln w="38100">
            <a:solidFill>
              <a:schemeClr val="tx2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itchFamily="34" charset="0"/>
              <a:buChar char="•"/>
            </a:pPr>
            <a:endParaRPr lang="ru-RU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 smtClean="0"/>
              <a:t>TAM – </a:t>
            </a:r>
            <a:r>
              <a:rPr lang="ru-RU" dirty="0" smtClean="0"/>
              <a:t>общий объем рынк</a:t>
            </a:r>
            <a:r>
              <a:rPr lang="ru-RU" dirty="0"/>
              <a:t>а</a:t>
            </a:r>
            <a:r>
              <a:rPr lang="en-US" dirty="0" smtClean="0"/>
              <a:t>: </a:t>
            </a:r>
            <a:r>
              <a:rPr lang="en-US" dirty="0" smtClean="0"/>
              <a:t>12838400000</a:t>
            </a:r>
            <a:r>
              <a:rPr lang="ru-RU" dirty="0" smtClean="0"/>
              <a:t> руб.</a:t>
            </a:r>
            <a:endParaRPr lang="en-US" dirty="0"/>
          </a:p>
          <a:p>
            <a:r>
              <a:rPr lang="en-US" dirty="0" smtClean="0"/>
              <a:t>SAM -  </a:t>
            </a:r>
            <a:r>
              <a:rPr lang="ru-RU" dirty="0"/>
              <a:t>д</a:t>
            </a:r>
            <a:r>
              <a:rPr lang="ru-RU" dirty="0" smtClean="0"/>
              <a:t>оступный объем рынка</a:t>
            </a:r>
            <a:r>
              <a:rPr lang="en-US" dirty="0" smtClean="0"/>
              <a:t>: </a:t>
            </a:r>
            <a:r>
              <a:rPr lang="en-US" dirty="0"/>
              <a:t>7 703 040 </a:t>
            </a:r>
            <a:r>
              <a:rPr lang="en-US" dirty="0" smtClean="0"/>
              <a:t>000</a:t>
            </a:r>
            <a:r>
              <a:rPr lang="ru-RU" dirty="0" smtClean="0"/>
              <a:t> руб.</a:t>
            </a:r>
            <a:endParaRPr lang="en-US" dirty="0" smtClean="0"/>
          </a:p>
          <a:p>
            <a:r>
              <a:rPr lang="en-US" dirty="0" smtClean="0"/>
              <a:t>SOM - </a:t>
            </a:r>
            <a:r>
              <a:rPr lang="ru-RU" dirty="0" smtClean="0"/>
              <a:t> реально достижимый объем рынка</a:t>
            </a:r>
            <a:r>
              <a:rPr lang="en-US" dirty="0"/>
              <a:t>: 1 155 456 </a:t>
            </a:r>
            <a:r>
              <a:rPr lang="en-US" dirty="0" smtClean="0"/>
              <a:t>000</a:t>
            </a:r>
            <a:r>
              <a:rPr lang="ru-RU" dirty="0" smtClean="0"/>
              <a:t> руб.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6309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502692"/>
            <a:ext cx="5791200" cy="1371600"/>
          </a:xfrm>
        </p:spPr>
        <p:txBody>
          <a:bodyPr/>
          <a:lstStyle/>
          <a:p>
            <a:r>
              <a:rPr lang="ru-RU" dirty="0" smtClean="0"/>
              <a:t>Бизнес модель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99709859"/>
              </p:ext>
            </p:extLst>
          </p:nvPr>
        </p:nvGraphicFramePr>
        <p:xfrm>
          <a:off x="251520" y="899159"/>
          <a:ext cx="8496944" cy="59533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00200"/>
                <a:gridCol w="2016224"/>
                <a:gridCol w="1584176"/>
                <a:gridCol w="1167011"/>
                <a:gridCol w="1929333"/>
              </a:tblGrid>
              <a:tr h="1697011">
                <a:tc rowSpan="3">
                  <a:txBody>
                    <a:bodyPr/>
                    <a:lstStyle/>
                    <a:p>
                      <a:r>
                        <a:rPr lang="ru-RU" sz="1400" dirty="0" smtClean="0"/>
                        <a:t>2 - Проблема заключается в плохом понимании математических закономерностей. Проблема решается, но в нынешних проблемах нет наглядности, из-за этого школьники тратят деньги на репетиторов и дополнительные курсы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4 - Наш продукт предлагает приспособление для наглядного представления математических закономерностей, и таким образом экономии на репетиторах и дополнительных курсах</a:t>
                      </a:r>
                      <a:endParaRPr lang="ru-RU" sz="11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100" dirty="0" smtClean="0"/>
                        <a:t>3 - Мы предлагаем игрушки для наглядного экспериментального представления математических закономерностей</a:t>
                      </a:r>
                      <a:endParaRPr lang="ru-RU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100" dirty="0" smtClean="0"/>
                        <a:t>9 - Наш продукт наглядно и экспериментально показывает математические закономерности. Так же в нашем продукте используются технологии дополненной реальности</a:t>
                      </a:r>
                      <a:endParaRPr lang="ru-RU" sz="11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800" dirty="0" smtClean="0"/>
                        <a:t>1.Сегменты клиентов. Продукт нацелен</a:t>
                      </a:r>
                      <a:r>
                        <a:rPr lang="ru-RU" sz="1800" baseline="0" dirty="0" smtClean="0"/>
                        <a:t> на семьи со школьниками и учебные заведения</a:t>
                      </a:r>
                      <a:endParaRPr lang="ru-RU" sz="1800" dirty="0"/>
                    </a:p>
                  </a:txBody>
                  <a:tcPr/>
                </a:tc>
              </a:tr>
              <a:tr h="9655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800" b="1" dirty="0" smtClean="0"/>
                        <a:t>8 – Денежные, материальные,</a:t>
                      </a:r>
                      <a:r>
                        <a:rPr lang="ru-RU" sz="1800" b="1" baseline="0" dirty="0" smtClean="0"/>
                        <a:t> человеческие, временные ресурсы</a:t>
                      </a:r>
                      <a:endParaRPr lang="ru-RU" sz="18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982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5 - Реклама будет проходить через сайты, вывески и ТВ реклама</a:t>
                      </a:r>
                      <a:endParaRPr lang="ru-RU" sz="11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89829">
                <a:tc gridSpan="2">
                  <a:txBody>
                    <a:bodyPr/>
                    <a:lstStyle/>
                    <a:p>
                      <a:r>
                        <a:rPr lang="ru-RU" sz="2000" b="1" dirty="0" smtClean="0"/>
                        <a:t>7 - Затраты пойдут на оборудование, материалы, заработную плату и рекламу</a:t>
                      </a:r>
                      <a:endParaRPr lang="ru-RU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600" b="1" dirty="0" smtClean="0"/>
                        <a:t>6 - Клиенты получают игрушки, способные наглядно и экспериментально показать математические закономерности. Игрушки можно купить как в магазинах, так и заказать через сайт</a:t>
                      </a:r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C:\Users\Никита\Desktop\e1f61392-5ca1-48d7-9b7e-953c15df7ce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614" y="0"/>
            <a:ext cx="1372306" cy="899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4122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5791200" cy="1371600"/>
          </a:xfrm>
        </p:spPr>
        <p:txBody>
          <a:bodyPr/>
          <a:lstStyle/>
          <a:p>
            <a:r>
              <a:rPr lang="ru-RU" dirty="0" smtClean="0"/>
              <a:t>План развития проекта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164281"/>
            <a:ext cx="7056784" cy="419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Никита\Desktop\e1f61392-5ca1-48d7-9b7e-953c15df7ce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72306" cy="899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9021</TotalTime>
  <Words>384</Words>
  <Application>Microsoft Office PowerPoint</Application>
  <PresentationFormat>Экран (4:3)</PresentationFormat>
  <Paragraphs>71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Главная</vt:lpstr>
      <vt:lpstr>Приспособления для наглядного и экспериментального изучения математических закономерностей в учебно-игровой форме </vt:lpstr>
      <vt:lpstr>Проблема</vt:lpstr>
      <vt:lpstr>Средний балл Егэ (профильный уровень (2018-2023)</vt:lpstr>
      <vt:lpstr>Средний балл Егэ (базовый уровень) (2018-2023)</vt:lpstr>
      <vt:lpstr>Решение</vt:lpstr>
      <vt:lpstr>Описание продукта</vt:lpstr>
      <vt:lpstr>Конкурентный анализ</vt:lpstr>
      <vt:lpstr>Рынок</vt:lpstr>
      <vt:lpstr>Бизнес модель</vt:lpstr>
      <vt:lpstr>План развития проекта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Никита</dc:creator>
  <cp:lastModifiedBy>Andrievs1@yandex.ru</cp:lastModifiedBy>
  <cp:revision>22</cp:revision>
  <dcterms:created xsi:type="dcterms:W3CDTF">2023-11-20T18:17:41Z</dcterms:created>
  <dcterms:modified xsi:type="dcterms:W3CDTF">2024-01-11T03:51:33Z</dcterms:modified>
</cp:coreProperties>
</file>