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304" r:id="rId7"/>
    <p:sldId id="297" r:id="rId8"/>
    <p:sldId id="298" r:id="rId9"/>
    <p:sldId id="295" r:id="rId10"/>
    <p:sldId id="299" r:id="rId11"/>
    <p:sldId id="300" r:id="rId12"/>
    <p:sldId id="301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43" autoAdjust="0"/>
    <p:restoredTop sz="95604" autoAdjust="0"/>
  </p:normalViewPr>
  <p:slideViewPr>
    <p:cSldViewPr snapToGrid="0">
      <p:cViewPr varScale="1">
        <p:scale>
          <a:sx n="50" d="100"/>
          <a:sy n="50" d="100"/>
        </p:scale>
        <p:origin x="2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viewportal.ru/articles/articles1487" TargetMode="External"/><Relationship Id="rId2" Type="http://schemas.openxmlformats.org/officeDocument/2006/relationships/hyperlink" Target="https://edu.gov.ru/press/3129/13-noyabrya-mezhdunarodnyy-den-slepyh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gxpnews.net/2022/11/invalidov-po-zreniyu-i-sluhu-v-rossii-v-200-raz-bolshe-chem-po-oficzialnoj-statistike/" TargetMode="External"/><Relationship Id="rId4" Type="http://schemas.openxmlformats.org/officeDocument/2006/relationships/hyperlink" Target="https://www.kommersant.ru/doc/569304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«Переработай-играй-развивай»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развивающие пособия для слепых и слабовидящих детей из переработанных материалов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Пользователем данного проекта являются слепые и слабовидящие дети. </a:t>
            </a:r>
          </a:p>
          <a:p>
            <a:endParaRPr lang="ru-RU" dirty="0"/>
          </a:p>
          <a:p>
            <a:r>
              <a:rPr lang="ru-RU" dirty="0"/>
              <a:t>Проект решает одновременно несколько проблем:</a:t>
            </a:r>
          </a:p>
          <a:p>
            <a:endParaRPr lang="ru-RU" dirty="0"/>
          </a:p>
          <a:p>
            <a:r>
              <a:rPr lang="ru-RU" dirty="0"/>
              <a:t>1)экологическую (переработка бумаги, отказ от пластика)</a:t>
            </a:r>
          </a:p>
          <a:p>
            <a:endParaRPr lang="ru-RU" dirty="0"/>
          </a:p>
          <a:p>
            <a:r>
              <a:rPr lang="ru-RU" dirty="0"/>
              <a:t>2)недостаток на рынке предметов для развития незрячих и слабовидящих детей (образовательная функция проекта)</a:t>
            </a:r>
          </a:p>
          <a:p>
            <a:r>
              <a:rPr lang="ru-RU" dirty="0"/>
              <a:t>3)высокая стоимость частичных конкурентов, представленных на рынке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Незрячим детям необходимо иметь возможность получать образование наравне со сверстниками.</a:t>
            </a:r>
          </a:p>
          <a:p>
            <a:r>
              <a:rPr lang="ru-RU" dirty="0"/>
              <a:t>Наши книги из переработанной бумаги (со шрифтом Брайля) будут выполнять образовательную функцию.</a:t>
            </a:r>
          </a:p>
          <a:p>
            <a:endParaRPr lang="ru-RU" dirty="0"/>
          </a:p>
          <a:p>
            <a:r>
              <a:rPr lang="ru-RU" dirty="0"/>
              <a:t>В отличие от альтернативных вариантов на рынке, наш продукт безопасен для детей, а также решает экологическую проблему (тем самым позволяя снизить издержки и сделать цену ниже рыночной)</a:t>
            </a:r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Продукт – серия развивающие пособий по разным темам для незрячих детей</a:t>
            </a: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 не только помогает незрячим и слабовидящим, но и заботится об экологии. Использование макулатуры позволяет снизить стоимость готового изделия, тем самым делая его доступнее.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54331B-ACF0-3140-A694-0B708CE3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14" y="4391353"/>
            <a:ext cx="7999966" cy="6465698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C68F91-D8F5-F4DB-7B1A-494239A90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806" y="4386746"/>
            <a:ext cx="9618969" cy="64129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/>
              <a:t>АНАЛИЗ РЫНКА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/>
              <a:t>В России количество незрячих и слабовидящих превышает 210 тысяч человек. Ежегодно примерно 45 тысяч человек становятся инвалидами из-за проблем со зрением. Из них более половины – дети и подростки в возрасте до 18 лет. [на 2020 год по данным официальной статистики:</a:t>
            </a:r>
            <a:r>
              <a:rPr lang="ru-RU" sz="2000" dirty="0">
                <a:uFill>
                  <a:noFill/>
                </a:uFill>
                <a:hlinkClick r:id="rId2"/>
              </a:rPr>
              <a:t> </a:t>
            </a:r>
            <a:r>
              <a:rPr lang="ru-RU" sz="2000" u="sng" dirty="0">
                <a:solidFill>
                  <a:schemeClr val="hlink"/>
                </a:solidFill>
                <a:hlinkClick r:id="rId2"/>
              </a:rPr>
              <a:t>https://edu.gov.ru/press/3129/13-noyabrya-mezhdunarodnyy-den-slepyh/</a:t>
            </a:r>
            <a:r>
              <a:rPr lang="ru-RU" sz="2000" dirty="0"/>
              <a:t> ]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/>
              <a:t>По данным на 2022 год официальную инвалидность по зрению, согласно статистике, имеют более 300 тысяч жителей страны. [</a:t>
            </a:r>
            <a:r>
              <a:rPr lang="ru-RU" sz="2000" u="sng" dirty="0">
                <a:solidFill>
                  <a:schemeClr val="hlink"/>
                </a:solidFill>
                <a:hlinkClick r:id="rId3"/>
              </a:rPr>
              <a:t>https://specialviewportal.ru/articles/articles1487</a:t>
            </a:r>
            <a:r>
              <a:rPr lang="ru-RU" sz="2000" dirty="0"/>
              <a:t> ]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u="sng" dirty="0">
                <a:solidFill>
                  <a:schemeClr val="hlink"/>
                </a:solidFill>
                <a:hlinkClick r:id="rId4"/>
              </a:rPr>
              <a:t>По данным исследования</a:t>
            </a:r>
            <a:r>
              <a:rPr lang="ru-RU" sz="2000" dirty="0"/>
              <a:t> </a:t>
            </a:r>
            <a:r>
              <a:rPr lang="ru-RU" sz="2000" dirty="0" err="1"/>
              <a:t>GxP</a:t>
            </a:r>
            <a:r>
              <a:rPr lang="ru-RU" sz="2000" dirty="0"/>
              <a:t> News (более 30 глубинных интервью, а также экспертные оценки организаторов здравоохранения и НКО), в России — не менее 19 млн человек с проблемами слуха и зрения. А по данным официальной статистики, инвалидность есть у 68,2 тыс. человек с проблемами зрения. Исследователи считают, что к 2025 году число слабовидящих в России увеличится как минимум на 5,1%, до 6,2 млн человек. [</a:t>
            </a:r>
            <a:r>
              <a:rPr lang="ru-RU" sz="2000" u="sng" dirty="0">
                <a:solidFill>
                  <a:schemeClr val="hlink"/>
                </a:solidFill>
                <a:hlinkClick r:id="rId5"/>
              </a:rPr>
              <a:t>https://gxpnews.net/2022/11/invalidov-po-zreniyu-i-sluhu-v-rossii-v-200-raz-bolshe-chem-po-oficzialnoj-statistike/</a:t>
            </a:r>
            <a:r>
              <a:rPr lang="ru-RU" sz="2000" dirty="0"/>
              <a:t>]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Приведенная статистика иллюстрирует наличие спроса на рынке. Исходя из этого, следующая задача - проанализировать конкурентов и процент удовлетворения спроса на рынке, для формирования уникального торгового предложения.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Целевая аудитория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140172" cy="755491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Целевая аудитория </a:t>
            </a:r>
            <a:r>
              <a:rPr lang="ru-RU" sz="2000" dirty="0"/>
              <a:t>- слепые и слабовидящие дети в возрасте от 5 до 12 лет, родители слепых или слабовидящих детей, детские центры, работающие со слепыми или слабовидящими детьми.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Сегментирование целевой аудитории:</a:t>
            </a:r>
          </a:p>
          <a:p>
            <a:pPr marL="0" indent="0">
              <a:buNone/>
            </a:pPr>
            <a:r>
              <a:rPr lang="ru-RU" sz="2000" dirty="0"/>
              <a:t>1. Слепые и слабовидящие дети в возрасте от 5 до 12 лет: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2. Родители слепых или слабовидящих детей: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3. Детские центры, работающие со слепыми или слабовидящими детьми:</a:t>
            </a: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538" y="2184432"/>
            <a:ext cx="18424652" cy="7554912"/>
          </a:xfrm>
        </p:spPr>
        <p:txBody>
          <a:bodyPr/>
          <a:lstStyle/>
          <a:p>
            <a:r>
              <a:rPr lang="ru-RU" dirty="0"/>
              <a:t>Бизнес модель </a:t>
            </a:r>
            <a:r>
              <a:rPr lang="en-US" dirty="0"/>
              <a:t>B2C</a:t>
            </a:r>
            <a:r>
              <a:rPr lang="ru-RU" dirty="0"/>
              <a:t>, прямая продажа семья с незрячими детьми через </a:t>
            </a:r>
            <a:r>
              <a:rPr lang="ru-RU" dirty="0" err="1"/>
              <a:t>интеренет</a:t>
            </a:r>
            <a:r>
              <a:rPr lang="ru-RU" dirty="0"/>
              <a:t>-сайт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D4839E5-9B32-BA74-031B-9B902558EF89}"/>
              </a:ext>
            </a:extLst>
          </p:cNvPr>
          <p:cNvSpPr txBox="1">
            <a:spLocks/>
          </p:cNvSpPr>
          <p:nvPr/>
        </p:nvSpPr>
        <p:spPr>
          <a:xfrm>
            <a:off x="894588" y="2915304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dirty="0"/>
              <a:t>Конкуренты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D1A20C-0FDD-D379-C9CE-88C1EB7B7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38" y="3823796"/>
            <a:ext cx="8089582" cy="35453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1C95AB-245C-0104-BD74-69C959CA8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8" y="7006803"/>
            <a:ext cx="7456932" cy="35234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050BA4-6467-8BD4-B539-CD3EEDFA9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1576356"/>
            <a:ext cx="6173943" cy="62295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0231C-010E-6D0F-D649-C2A6E02A6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2400" y="7702973"/>
            <a:ext cx="6173943" cy="123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Текущими результатами является проработанная идея и концепция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F8EB579-E4CD-32C1-FB93-5D3BA824267F}"/>
              </a:ext>
            </a:extLst>
          </p:cNvPr>
          <p:cNvSpPr txBox="1">
            <a:spLocks/>
          </p:cNvSpPr>
          <p:nvPr/>
        </p:nvSpPr>
        <p:spPr>
          <a:xfrm>
            <a:off x="871538" y="3944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/>
              <a:t>Оценка конкурентоспособности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F092DB-F1D0-3BBC-2407-323346A22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2960" y="2724911"/>
            <a:ext cx="7097167" cy="5822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58F7CD-8CFA-5780-7D4F-E8632E20CDF8}"/>
              </a:ext>
            </a:extLst>
          </p:cNvPr>
          <p:cNvSpPr txBox="1"/>
          <p:nvPr/>
        </p:nvSpPr>
        <p:spPr>
          <a:xfrm>
            <a:off x="871538" y="4855464"/>
            <a:ext cx="100241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/>
              <a:t>Появление новых игроков на рынке и товары-заменители представляют угрозу для проекта. В первую очередь, необходимо нейтрализовать именно их. Например, мониторить запросы покупателей, предложения других компаний и совершенствовать производство, а также продолжать отстраиваться от конкурентов за счет экологической составляющей проекта, вкладывать в маркетинг, чтобы потребители знали об </a:t>
            </a:r>
            <a:r>
              <a:rPr lang="ru-RU" dirty="0" err="1"/>
              <a:t>утп</a:t>
            </a:r>
            <a:r>
              <a:rPr lang="ru-RU" dirty="0"/>
              <a:t>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261819"/>
            <a:ext cx="12824460" cy="2103120"/>
          </a:xfrm>
        </p:spPr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/>
              <a:t>Анна Силкина</a:t>
            </a:r>
            <a:r>
              <a:rPr lang="ru-RU" dirty="0"/>
              <a:t> - лидер проекта,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студентка производственного менеджмента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Опыт работы - экономист в подразделении на предприятии «АО Заслон» в направлении финансовое и номенклатурное планирование</a:t>
            </a:r>
          </a:p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Google Shape;105;p21">
            <a:extLst>
              <a:ext uri="{FF2B5EF4-FFF2-40B4-BE49-F238E27FC236}">
                <a16:creationId xmlns:a16="http://schemas.microsoft.com/office/drawing/2014/main" id="{3787CA28-EDAA-6021-C751-0D53AC8556A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6688" y="2993489"/>
            <a:ext cx="2721200" cy="362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913) 379-32-27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Silkina.an@yande.ru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3719</TotalTime>
  <Words>648</Words>
  <Application>Microsoft Office PowerPoint</Application>
  <PresentationFormat>Произвольный</PresentationFormat>
  <Paragraphs>59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ОБЛОЖКИ</vt:lpstr>
      <vt:lpstr>РАЗДЕЛИТЕЛИ</vt:lpstr>
      <vt:lpstr>«Переработай-играй-развивай»</vt:lpstr>
      <vt:lpstr>Проблема</vt:lpstr>
      <vt:lpstr>Решение</vt:lpstr>
      <vt:lpstr>Рынок</vt:lpstr>
      <vt:lpstr>Целевая аудитория</vt:lpstr>
      <vt:lpstr>Бизнес-модель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Анна Силкина</cp:lastModifiedBy>
  <cp:revision>219</cp:revision>
  <dcterms:created xsi:type="dcterms:W3CDTF">2021-03-01T12:07:13Z</dcterms:created>
  <dcterms:modified xsi:type="dcterms:W3CDTF">2023-11-24T10:33:04Z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