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7" r:id="rId12"/>
    <p:sldId id="265" r:id="rId13"/>
  </p:sldIdLst>
  <p:sldSz cx="9144000" cy="5143500" type="screen16x9"/>
  <p:notesSz cx="6858000" cy="9144000"/>
  <p:embeddedFontLst>
    <p:embeddedFont>
      <p:font typeface="Lato" panose="020B0604020202020204" charset="0"/>
      <p:regular r:id="rId15"/>
      <p:bold r:id="rId16"/>
      <p:italic r:id="rId17"/>
      <p:boldItalic r:id="rId18"/>
    </p:embeddedFont>
    <p:embeddedFont>
      <p:font typeface="Raleway" panose="020B0604020202020204" charset="-52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92edbf018a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92edbf018a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92edbf018a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92edbf018a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2edbf018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92edbf018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2edbf018a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92edbf018a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2edbf018a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92edbf018a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92edbf018a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92edbf018a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92edbf018a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92edbf018a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92edbf018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92edbf018a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92edbf018a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92edbf018a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593850" y="1322425"/>
            <a:ext cx="7761300" cy="16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Разработка программного обеспечения защиты объекта критической информационной инфраструктуры</a:t>
            </a:r>
            <a:endParaRPr dirty="0"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727952" y="3955375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ФИиВТ, ИВТ-42, Кошкин Д.Э.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Актуальность проекта</a:t>
            </a: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/>
              <a:t>Программные системы защиты объектов критической информационной инфраструктуры (КИИ) являются важным и актуальным направлением в области информационной безопасности. В современном мире, где информационные технологии все более проникают в различные сферы деятельности, защита КИИ становится критической задачей для обеспечения безопасности и непрерывной работы систем.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ru" sz="1400" dirty="0"/>
            </a:br>
            <a:r>
              <a:rPr lang="ru" sz="1400" dirty="0"/>
              <a:t>Также немаловажен вопрос об автоматизации данных систем с помощью информационных технологий в связи с ростом угроз безопасности.</a:t>
            </a:r>
            <a:endParaRPr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Проблема</a:t>
            </a:r>
            <a:endParaRPr dirty="0"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Проблема не программной системы защиты объектов критической информационной инфраструктуры (КИИ) может быть связана с не</a:t>
            </a:r>
            <a:r>
              <a:rPr lang="ru-RU" dirty="0"/>
              <a:t>законным доступом к КИИ в связи с некоторыми явлениями</a:t>
            </a:r>
            <a:r>
              <a:rPr lang="en-US" dirty="0"/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1) </a:t>
            </a:r>
            <a:r>
              <a:rPr lang="ru-RU" dirty="0"/>
              <a:t>Человеческий фактор – человеку без помощи информационных систем трудно принимать решение о допуске или не допуске сотрудника к объекту, соответственно СКУД может быть неэффективна.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2) </a:t>
            </a:r>
            <a:r>
              <a:rPr lang="ru-RU" dirty="0"/>
              <a:t>Бюрократия – чрезмерное разделение обязанностей и работа с физическими документами так же может навредить эффективности СКУД.</a:t>
            </a:r>
            <a:endParaRPr lang="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/>
          </a:p>
        </p:txBody>
      </p:sp>
      <p:sp>
        <p:nvSpPr>
          <p:cNvPr id="105" name="Google Shape;105;p16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400" dirty="0"/>
              <a:t>Предлагаемое программное обеспечение </a:t>
            </a:r>
            <a:r>
              <a:rPr lang="ru-RU" sz="1400" dirty="0"/>
              <a:t>СКУД</a:t>
            </a:r>
            <a:r>
              <a:rPr lang="ru" sz="1400" dirty="0"/>
              <a:t> решает вышеуказанн</a:t>
            </a:r>
            <a:r>
              <a:rPr lang="ru-RU" sz="1400" dirty="0" err="1"/>
              <a:t>ые</a:t>
            </a:r>
            <a:r>
              <a:rPr lang="ru" sz="1400" dirty="0"/>
              <a:t> проблем</a:t>
            </a:r>
            <a:r>
              <a:rPr lang="ru-RU" sz="1400" dirty="0"/>
              <a:t>ы</a:t>
            </a:r>
            <a:r>
              <a:rPr lang="ru" sz="1400" dirty="0"/>
              <a:t>. Автоматизированная  система исключает человеческий фактор, минимизирует проявления различных действий с помощью социальной инженерии. Так-же </a:t>
            </a:r>
            <a:r>
              <a:rPr lang="ru-RU" sz="1400" dirty="0"/>
              <a:t>автоматизированная система </a:t>
            </a:r>
            <a:r>
              <a:rPr lang="ru" sz="1400" dirty="0"/>
              <a:t>исключает последствие недостаточности бдительности или небрежности.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400" dirty="0"/>
              <a:t>Разрабатываемая система </a:t>
            </a:r>
            <a:r>
              <a:rPr lang="ru-RU" sz="1400" dirty="0"/>
              <a:t>автоматизирует защиту от незаконного доступа к КИИ.</a:t>
            </a:r>
            <a:endParaRPr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Комплектация программного обеспечения</a:t>
            </a:r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/>
              <a:t>Комплекс содержит в себе:</a:t>
            </a:r>
            <a:endParaRPr sz="19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900"/>
              <a:t>1) Терминал сотрудника общего отдела</a:t>
            </a:r>
            <a:endParaRPr sz="19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900"/>
              <a:t>2) Терминал сотрудника охраны</a:t>
            </a:r>
            <a:endParaRPr sz="1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Терминал сотрудника общего отдела</a:t>
            </a:r>
            <a:endParaRPr dirty="0"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729450" y="1853850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1402" dirty="0"/>
              <a:t>Функционал сотрудника общего отдела: </a:t>
            </a:r>
            <a:endParaRPr sz="1402" dirty="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ru" sz="1402" dirty="0"/>
              <a:t>1)</a:t>
            </a:r>
            <a:r>
              <a:rPr lang="en-US" sz="1402" dirty="0"/>
              <a:t> </a:t>
            </a:r>
            <a:r>
              <a:rPr lang="ru" sz="1402" dirty="0"/>
              <a:t>авторизация по коду сотрудник</a:t>
            </a:r>
            <a:r>
              <a:rPr lang="ru-RU" sz="1402" dirty="0"/>
              <a:t>а</a:t>
            </a:r>
            <a:r>
              <a:rPr lang="en-US" sz="1402"/>
              <a:t>;</a:t>
            </a:r>
            <a:endParaRPr sz="1402" dirty="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ru" sz="1402" dirty="0"/>
              <a:t>2)</a:t>
            </a:r>
            <a:r>
              <a:rPr lang="en-US" sz="1402" dirty="0"/>
              <a:t> </a:t>
            </a:r>
            <a:r>
              <a:rPr lang="ru" sz="1402" dirty="0"/>
              <a:t>просмотр списка </a:t>
            </a:r>
            <a:r>
              <a:rPr lang="ru-RU" sz="1402" dirty="0"/>
              <a:t>пропусков</a:t>
            </a:r>
            <a:r>
              <a:rPr lang="ru" sz="1402" dirty="0"/>
              <a:t> по всем данным;</a:t>
            </a:r>
            <a:endParaRPr sz="1402" dirty="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ru" sz="1402" dirty="0"/>
              <a:t>3)</a:t>
            </a:r>
            <a:r>
              <a:rPr lang="en-US" sz="1402" dirty="0"/>
              <a:t> </a:t>
            </a:r>
            <a:r>
              <a:rPr lang="ru" sz="1402" dirty="0"/>
              <a:t>фильтрация пропусков по типу, подразделениям, статусу;</a:t>
            </a:r>
            <a:endParaRPr sz="1402" dirty="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ru" sz="1402" dirty="0"/>
              <a:t>4)</a:t>
            </a:r>
            <a:r>
              <a:rPr lang="en-US" sz="1402" dirty="0"/>
              <a:t> </a:t>
            </a:r>
            <a:r>
              <a:rPr lang="ru" sz="1402" dirty="0"/>
              <a:t>формальная проверка пропуска в отдельном модальном окне с возможностью указания даты и времени посещения, редактирования и изменения статуса заявки.</a:t>
            </a:r>
            <a:endParaRPr sz="1402" dirty="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ru" sz="1402" dirty="0"/>
              <a:t>Система проверяет введенные данные на отсутствие в “черном списке” посетителей и выводит сообщение с информацией об отсутствии или наличии записи в “черном списке” сразу при открытии окна  с подробной информацией по  заявке сотрудником общего отдела для формальной проверки (открытие модального окна для формальной проверки по заявке инициирует проверку по “черному списку”);</a:t>
            </a:r>
            <a:endParaRPr sz="1402" dirty="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endParaRPr sz="14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Терминал сотрудника охраны</a:t>
            </a:r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ru" sz="1200" dirty="0"/>
              <a:t>Функционал сотрудника охраны: </a:t>
            </a:r>
            <a:endParaRPr lang="en-US" sz="1200" dirty="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endParaRPr lang="en-US" sz="1200" dirty="0"/>
          </a:p>
          <a:p>
            <a:pPr marL="0" lvl="0" indent="0">
              <a:lnSpc>
                <a:spcPct val="95000"/>
              </a:lnSpc>
              <a:buSzPts val="688"/>
              <a:buNone/>
            </a:pPr>
            <a:r>
              <a:rPr lang="en-US" sz="1200" dirty="0"/>
              <a:t>1)</a:t>
            </a:r>
            <a:r>
              <a:rPr lang="ru-RU" sz="1200" dirty="0"/>
              <a:t>Авторизация по коду сотрудника;</a:t>
            </a:r>
            <a:endParaRPr lang="en-US" sz="1200" dirty="0"/>
          </a:p>
          <a:p>
            <a:pPr marL="0" lvl="0" indent="0">
              <a:lnSpc>
                <a:spcPct val="95000"/>
              </a:lnSpc>
              <a:buSzPts val="688"/>
              <a:buNone/>
            </a:pPr>
            <a:endParaRPr lang="ru-RU" sz="1200" dirty="0"/>
          </a:p>
          <a:p>
            <a:pPr marL="0" lvl="0" indent="0">
              <a:lnSpc>
                <a:spcPct val="95000"/>
              </a:lnSpc>
              <a:buSzPts val="688"/>
              <a:buNone/>
            </a:pPr>
            <a:r>
              <a:rPr lang="ru-RU" sz="1200" dirty="0"/>
              <a:t>2) Просмотр данных сотрудника по пропуску;</a:t>
            </a:r>
            <a:endParaRPr lang="en-US" sz="1200" dirty="0"/>
          </a:p>
          <a:p>
            <a:pPr marL="0" lvl="0" indent="0">
              <a:lnSpc>
                <a:spcPct val="95000"/>
              </a:lnSpc>
              <a:buSzPts val="688"/>
              <a:buNone/>
            </a:pPr>
            <a:endParaRPr lang="ru-RU" sz="1200" dirty="0"/>
          </a:p>
          <a:p>
            <a:pPr marL="0" lvl="0" indent="0">
              <a:lnSpc>
                <a:spcPct val="95000"/>
              </a:lnSpc>
              <a:buSzPts val="688"/>
              <a:buNone/>
            </a:pPr>
            <a:r>
              <a:rPr lang="ru-RU" sz="1200" dirty="0"/>
              <a:t>3) Просмотр результата принятия  решения СКУД;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endParaRPr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E62C1-5E23-4474-8121-0E844C6FE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Обязанности охранника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07CED4-A4EF-4385-937B-CDB5CA85F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6050" indent="0">
              <a:buNone/>
            </a:pPr>
            <a:r>
              <a:rPr lang="ru-RU" dirty="0"/>
              <a:t>Контроль за соблюдением пропускного режима на проходной осуществляет охранник,</a:t>
            </a:r>
          </a:p>
          <a:p>
            <a:pPr marL="146050" indent="0">
              <a:buNone/>
            </a:pPr>
            <a:r>
              <a:rPr lang="ru-RU" dirty="0"/>
              <a:t>В его обязанности входят</a:t>
            </a:r>
            <a:r>
              <a:rPr lang="en-US" dirty="0"/>
              <a:t>: </a:t>
            </a:r>
            <a:r>
              <a:rPr lang="ru-RU" dirty="0"/>
              <a:t>визуальный контроль сотрудников, проверка пропуска с помощью приложения, принудительная блокировка или досмотр.</a:t>
            </a:r>
          </a:p>
          <a:p>
            <a:pPr marL="146050" indent="0">
              <a:buNone/>
            </a:pPr>
            <a:r>
              <a:rPr lang="ru-RU" dirty="0"/>
              <a:t>В остальных случаях</a:t>
            </a:r>
            <a:r>
              <a:rPr lang="en-US" dirty="0"/>
              <a:t>: </a:t>
            </a:r>
            <a:r>
              <a:rPr lang="ru-RU" dirty="0"/>
              <a:t>подтверждение уровня доступа, авторизация в системе, контроль истории пропусков, - это работа СКУД.</a:t>
            </a:r>
          </a:p>
        </p:txBody>
      </p:sp>
    </p:spTree>
    <p:extLst>
      <p:ext uri="{BB962C8B-B14F-4D97-AF65-F5344CB8AC3E}">
        <p14:creationId xmlns:p14="http://schemas.microsoft.com/office/powerpoint/2010/main" val="431173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Конкуренция</a:t>
            </a:r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/>
              <a:t>На данный момент существуют аккредитированные системы контроля доступа, установка которых требует больших финансовых вложений в виду большого количества дорогостоящего оборудования и большой стоимости их монтирования.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/>
              <a:t>Таким образом система предназначена для комплексов и организаций, у которых недостаточно средств для систем с дорогостоящим оборудованием.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/>
              <a:t>Предлагаемое решение в свою очередь не требует больших финансовых затрат, поскольку потребует лишь устройство на ОС </a:t>
            </a:r>
            <a:r>
              <a:rPr lang="en-US" sz="1500" dirty="0"/>
              <a:t>android</a:t>
            </a:r>
            <a:r>
              <a:rPr lang="ru-RU" sz="1500" dirty="0"/>
              <a:t>, дополнительные вариации устанавливаются уже по решению клиента.</a:t>
            </a:r>
            <a:endParaRPr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Техническая реализация</a:t>
            </a:r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500" dirty="0"/>
              <a:t>Мобильное и настольное приложения будут написаны с помощью одних и тех же кроссплатформенных инструментов, связаны с одной и той же базой данных. </a:t>
            </a:r>
            <a:br>
              <a:rPr lang="ru" sz="1500" dirty="0"/>
            </a:br>
            <a:r>
              <a:rPr lang="ru" sz="1500" dirty="0"/>
              <a:t>В свою очередь настольное приложение будет работоспособно на любых операционных системах: Windows, Linux, MacOS.</a:t>
            </a:r>
            <a:endParaRPr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1741F3-369A-4952-8B6E-B1D1BAD3F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Рынок (Потребители)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5BD194-FD8F-457F-8446-78EB645099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46050" indent="0">
              <a:buNone/>
            </a:pPr>
            <a:r>
              <a:rPr lang="ru-RU" sz="1600" dirty="0"/>
              <a:t>В основном продукт предназначается для небольших компаний, либо для коттеджных поселков или жилых комплексов, у которых нет достаточно средств для продвинутых систем, которые есть у государственных компаний.</a:t>
            </a:r>
          </a:p>
        </p:txBody>
      </p:sp>
    </p:spTree>
    <p:extLst>
      <p:ext uri="{BB962C8B-B14F-4D97-AF65-F5344CB8AC3E}">
        <p14:creationId xmlns:p14="http://schemas.microsoft.com/office/powerpoint/2010/main" val="3779341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Используемые инструменты</a:t>
            </a:r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15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/>
              <a:t>Для написания настольного и мобильного приложения будут использованы: </a:t>
            </a:r>
            <a:br>
              <a:rPr lang="ru" sz="1500" dirty="0"/>
            </a:br>
            <a:r>
              <a:rPr lang="ru" sz="1500" dirty="0"/>
              <a:t>1) Кроссплатформенная библиотека QT для написания пользовательского интерфейса.</a:t>
            </a:r>
            <a:endParaRPr sz="15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 dirty="0"/>
              <a:t>2) ЯП C++ с системой автоматической сборки и компилятором visual c++</a:t>
            </a:r>
            <a:endParaRPr sz="15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500" dirty="0"/>
              <a:t>3) СУБД PostgreSQL для хранения всей информации приложения</a:t>
            </a:r>
            <a:endParaRPr sz="1500" dirty="0"/>
          </a:p>
        </p:txBody>
      </p:sp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923" y="3773774"/>
            <a:ext cx="2460549" cy="163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2499" y="3773775"/>
            <a:ext cx="1624476" cy="1806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8A040E-0361-4C42-940B-F9D568F44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0339" y="3569025"/>
            <a:ext cx="1482326" cy="14823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626</Words>
  <Application>Microsoft Office PowerPoint</Application>
  <PresentationFormat>Экран (16:9)</PresentationFormat>
  <Paragraphs>49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Lato</vt:lpstr>
      <vt:lpstr>Arial</vt:lpstr>
      <vt:lpstr>Raleway</vt:lpstr>
      <vt:lpstr>Streamline</vt:lpstr>
      <vt:lpstr>Разработка программного обеспечения защиты объекта критической информационной инфраструктуры</vt:lpstr>
      <vt:lpstr>Актуальность проекта</vt:lpstr>
      <vt:lpstr>Проблема</vt:lpstr>
      <vt:lpstr>Решение</vt:lpstr>
      <vt:lpstr>Комплектация программного обеспечения</vt:lpstr>
      <vt:lpstr>Терминал сотрудника общего отдела</vt:lpstr>
      <vt:lpstr>Терминал сотрудника охраны</vt:lpstr>
      <vt:lpstr>Обязанности охранника</vt:lpstr>
      <vt:lpstr>Конкуренция</vt:lpstr>
      <vt:lpstr>Техническая реализация</vt:lpstr>
      <vt:lpstr>Рынок (Потребители)</vt:lpstr>
      <vt:lpstr>Используемые инструменты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программного обеспечения защиты объекта критической информационной инфраструктуры</dc:title>
  <cp:lastModifiedBy>sulpie</cp:lastModifiedBy>
  <cp:revision>5</cp:revision>
  <dcterms:modified xsi:type="dcterms:W3CDTF">2023-10-25T09:34:13Z</dcterms:modified>
</cp:coreProperties>
</file>