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0" r:id="rId4"/>
    <p:sldId id="264" r:id="rId5"/>
    <p:sldId id="265" r:id="rId6"/>
    <p:sldId id="276" r:id="rId7"/>
    <p:sldId id="268" r:id="rId8"/>
    <p:sldId id="277" r:id="rId9"/>
    <p:sldId id="278" r:id="rId10"/>
    <p:sldId id="274" r:id="rId11"/>
    <p:sldId id="275" r:id="rId12"/>
    <p:sldId id="266" r:id="rId13"/>
    <p:sldId id="269" r:id="rId14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CFE2"/>
    <a:srgbClr val="6897B1"/>
    <a:srgbClr val="C5D2E7"/>
    <a:srgbClr val="466F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1"/>
  </p:normalViewPr>
  <p:slideViewPr>
    <p:cSldViewPr snapToGrid="0">
      <p:cViewPr varScale="1">
        <p:scale>
          <a:sx n="79" d="100"/>
          <a:sy n="79" d="100"/>
        </p:scale>
        <p:origin x="96" y="4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Изображение выглядит как текст, вешалка, лампа, векторная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0F558159-12CC-636A-B792-E4EBD16F42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23CC98-C3A6-E950-D2D3-0EC9C4F91C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2181" y="1122363"/>
            <a:ext cx="10086109" cy="2387600"/>
          </a:xfrm>
        </p:spPr>
        <p:txBody>
          <a:bodyPr anchor="b">
            <a:normAutofit/>
          </a:bodyPr>
          <a:lstStyle>
            <a:lvl1pPr algn="ctr">
              <a:defRPr sz="7200" b="1"/>
            </a:lvl1pPr>
          </a:lstStyle>
          <a:p>
            <a:r>
              <a:rPr lang="ru-RU" dirty="0"/>
              <a:t>Образец заголовка</a:t>
            </a:r>
            <a:endParaRPr lang="ru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B28AD64-502D-1A66-A6DF-C94D88D8D7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2181" y="3602038"/>
            <a:ext cx="10086109" cy="1655762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rgbClr val="466F8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ru-UA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96CEA51-FD97-BC97-271A-84471772DF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72E9D-0DA1-462D-ADB3-D4E8934D88E0}" type="datetimeFigureOut">
              <a:rPr lang="ru-UA" smtClean="0"/>
              <a:t>10/24/2023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B0808E5-B408-E027-89DA-7BEF77441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5C4EFD-353C-9557-83F4-BB3759136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A7DC2-A2E3-4F5B-BB48-E72879F28D67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909426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35A8B7-4E30-6ACC-F31D-DF4485F1E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0C019B5-2824-9901-D5DA-6910D6B838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ACC1BE-F97D-64C7-2634-15ADD3CD2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72E9D-0DA1-462D-ADB3-D4E8934D88E0}" type="datetimeFigureOut">
              <a:rPr lang="ru-UA" smtClean="0"/>
              <a:t>10/24/2023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877FC68-B75F-6860-ACAA-41B750B07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99BE66-B5BE-2CFF-21C6-AE5C2E213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A7DC2-A2E3-4F5B-BB48-E72879F28D67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930455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661E3A-50EC-FCCE-8CAB-A455237F0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B5FBFE2-2C14-0FDB-FA46-01A5E5A555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7FF3AB-547D-9C41-1356-E38B8C01F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72E9D-0DA1-462D-ADB3-D4E8934D88E0}" type="datetimeFigureOut">
              <a:rPr lang="ru-UA" smtClean="0"/>
              <a:t>10/24/2023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06E4CC6-8DB4-F67E-10FF-3AB0F8CF6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30A6EA4-21EE-59A5-7C6B-2FD52FEBF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A7DC2-A2E3-4F5B-BB48-E72879F28D67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06894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9E9CBB-ED9D-F516-0701-BCE0E509D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13EBBD-6B98-7644-3A90-0C62EF19F3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E970D5F-60D6-0F7F-6922-74325B1A54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25D9E6E-4BDA-0299-C546-1A195BED1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72E9D-0DA1-462D-ADB3-D4E8934D88E0}" type="datetimeFigureOut">
              <a:rPr lang="ru-UA" smtClean="0"/>
              <a:t>10/24/2023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86C2084-3520-2341-31CD-419C52468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E4B1F19-EC94-573C-8E3D-8EF7F6877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A7DC2-A2E3-4F5B-BB48-E72879F28D67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682508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0B461B-408B-9DC3-B8CD-880C28C49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FA92494-6FFF-69D5-13F6-4BD1BFA11B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A65975E-F327-C7A4-6E72-E9D98799B6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46B474C-B76C-F92D-E6BC-F5F1A00AA8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3AD327E-9243-5CC6-2D52-1B66C34289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DDA96B3-0E84-3218-B845-C4D731897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72E9D-0DA1-462D-ADB3-D4E8934D88E0}" type="datetimeFigureOut">
              <a:rPr lang="ru-UA" smtClean="0"/>
              <a:t>10/24/2023</a:t>
            </a:fld>
            <a:endParaRPr lang="ru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A5355A0-85F1-77DE-972B-383021BBE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AAC1579-66CF-3BED-3EEF-42498DBE2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A7DC2-A2E3-4F5B-BB48-E72879F28D67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864870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E8DD77-8C21-9C59-7009-26353637D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348DD61-06D0-45B2-C21F-41928F124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72E9D-0DA1-462D-ADB3-D4E8934D88E0}" type="datetimeFigureOut">
              <a:rPr lang="ru-UA" smtClean="0"/>
              <a:t>10/24/2023</a:t>
            </a:fld>
            <a:endParaRPr lang="ru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ECEBA6C-507B-8EB7-901B-74A04F530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85E2274-DB90-75DA-1628-23F38840E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A7DC2-A2E3-4F5B-BB48-E72879F28D67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060106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4C919BB-1B40-A963-4C3D-7815E2EF6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72E9D-0DA1-462D-ADB3-D4E8934D88E0}" type="datetimeFigureOut">
              <a:rPr lang="ru-UA" smtClean="0"/>
              <a:t>10/24/2023</a:t>
            </a:fld>
            <a:endParaRPr lang="ru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373C9C7-0B4B-E862-5058-00C5AB734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513C4EF-F317-BDB3-B32F-B791BF042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A7DC2-A2E3-4F5B-BB48-E72879F28D67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654046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7C6C11-80FB-1693-D39B-1B41292C8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9BAAC6-3F5B-EDB6-1DDA-C946702AF4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5AC7EF8-474E-9A5F-9140-4FF2CC6054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7C88D75-C1CF-A3E1-8489-D9CE30FAA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72E9D-0DA1-462D-ADB3-D4E8934D88E0}" type="datetimeFigureOut">
              <a:rPr lang="ru-UA" smtClean="0"/>
              <a:t>10/24/2023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9E23BA9-C0B8-592F-535F-ED679CDD4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B42AE91-46D7-B3EB-B3DD-EE7D0668E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A7DC2-A2E3-4F5B-BB48-E72879F28D67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75707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44E61D-473A-5A88-AB7E-A4D731C84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9F59467-E984-F792-D51E-956D5B58BB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1646EF-5FE9-6899-BF66-B1D0E4086C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3EA2E40-7D1E-5D5A-6D75-FF9CFD4A5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72E9D-0DA1-462D-ADB3-D4E8934D88E0}" type="datetimeFigureOut">
              <a:rPr lang="ru-UA" smtClean="0"/>
              <a:t>10/24/2023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1E64D46-361E-A89C-4A8B-2C5374C3C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792A4DD-2897-2131-DE71-9ECB9AA9D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A7DC2-A2E3-4F5B-BB48-E72879F28D67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727880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5CE3AF-915D-7F7C-1F46-232EA572C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DC17D87-C6EE-A6CA-F0C9-B234941F33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799FA61-8E70-33DA-298B-9520D0C4F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72E9D-0DA1-462D-ADB3-D4E8934D88E0}" type="datetimeFigureOut">
              <a:rPr lang="ru-UA" smtClean="0"/>
              <a:t>10/24/2023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C14BE0B-3AEB-58CE-C766-AE833EF08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AAF53B-AFDF-AA28-0A2A-263AF1667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A7DC2-A2E3-4F5B-BB48-E72879F28D67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800309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1752C52-C95F-E025-D8DB-9648B13CAD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AED4AC1-2B4A-E82B-EA27-5A9A3109F6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8E9098C-94D9-EE4B-CBE8-122906BC9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72E9D-0DA1-462D-ADB3-D4E8934D88E0}" type="datetimeFigureOut">
              <a:rPr lang="ru-UA" smtClean="0"/>
              <a:t>10/24/2023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8FA2A01-705D-994C-8EE6-13C217DE2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1AEC40-BCA5-6754-727F-A433B3C9C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A7DC2-A2E3-4F5B-BB48-E72879F28D67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383854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E7900A5-ABF7-1EF0-A50D-EECBDE3546C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4A7245-B35D-9689-9B76-36BAEA7CC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27" y="173469"/>
            <a:ext cx="10515600" cy="5400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ru-UA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68F38FE-181F-4CB0-92A0-67F1B4FCD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F08460-893B-F56D-678C-168A558DAC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472E9D-0DA1-462D-ADB3-D4E8934D88E0}" type="datetimeFigureOut">
              <a:rPr lang="ru-UA" smtClean="0"/>
              <a:t>10/24/2023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7C281E1-8B1C-DED6-BF4D-5399D7C12E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4A7FEC4-5E77-D2D7-D114-6AC10392E8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A7DC2-A2E3-4F5B-BB48-E72879F28D67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180119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091A63-6CAA-EED9-EB43-2C34CAA333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Клуб проектирования дронов </a:t>
            </a:r>
            <a:r>
              <a:rPr lang="en-US" dirty="0"/>
              <a:t>“</a:t>
            </a:r>
            <a:r>
              <a:rPr lang="ru-RU" dirty="0"/>
              <a:t>РобоЛаб</a:t>
            </a:r>
            <a:r>
              <a:rPr lang="en-US" dirty="0"/>
              <a:t>”</a:t>
            </a:r>
            <a:endParaRPr lang="ru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13AEF0A-DCE3-C285-74EF-24856F74D5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57503" y="3404454"/>
            <a:ext cx="2634497" cy="1903285"/>
          </a:xfrm>
        </p:spPr>
        <p:txBody>
          <a:bodyPr>
            <a:normAutofit fontScale="85000" lnSpcReduction="20000"/>
          </a:bodyPr>
          <a:lstStyle/>
          <a:p>
            <a:pPr lvl="0" algn="l">
              <a:spcBef>
                <a:spcPts val="0"/>
              </a:spcBef>
            </a:pPr>
            <a:r>
              <a:rPr lang="ru-RU" dirty="0">
                <a:solidFill>
                  <a:schemeClr val="dk1"/>
                </a:solidFill>
                <a:latin typeface="Arial Black" panose="020B0A04020102020204" pitchFamily="34" charset="0"/>
                <a:ea typeface="Black Han Sans"/>
                <a:cs typeface="Arial" panose="020B0604020202020204" pitchFamily="34" charset="0"/>
                <a:sym typeface="Black Han Sans"/>
              </a:rPr>
              <a:t>Выполнили:</a:t>
            </a:r>
          </a:p>
          <a:p>
            <a:pPr lvl="0" algn="l">
              <a:spcBef>
                <a:spcPts val="0"/>
              </a:spcBef>
            </a:pPr>
            <a:endParaRPr lang="ru-RU" i="1" spc="50" dirty="0">
              <a:solidFill>
                <a:schemeClr val="dk1"/>
              </a:solidFill>
              <a:latin typeface="Arial" panose="020B0604020202020204" pitchFamily="34" charset="0"/>
              <a:ea typeface="Black Han Sans"/>
              <a:cs typeface="Arial" panose="020B0604020202020204" pitchFamily="34" charset="0"/>
              <a:sym typeface="Black Han Sans"/>
            </a:endParaRPr>
          </a:p>
          <a:p>
            <a:pPr lvl="0" algn="l">
              <a:spcBef>
                <a:spcPts val="0"/>
              </a:spcBef>
            </a:pPr>
            <a:r>
              <a:rPr lang="ru-RU" i="1" spc="50" dirty="0">
                <a:solidFill>
                  <a:schemeClr val="dk1"/>
                </a:solidFill>
                <a:latin typeface="Arial" panose="020B0604020202020204" pitchFamily="34" charset="0"/>
                <a:ea typeface="Black Han Sans"/>
                <a:cs typeface="Arial" panose="020B0604020202020204" pitchFamily="34" charset="0"/>
                <a:sym typeface="Black Han Sans"/>
              </a:rPr>
              <a:t>Марьин И.А</a:t>
            </a:r>
          </a:p>
          <a:p>
            <a:pPr lvl="0" algn="l">
              <a:spcBef>
                <a:spcPts val="0"/>
              </a:spcBef>
            </a:pPr>
            <a:r>
              <a:rPr lang="ru-RU" i="1" spc="50" dirty="0">
                <a:solidFill>
                  <a:schemeClr val="dk1"/>
                </a:solidFill>
                <a:latin typeface="Arial" panose="020B0604020202020204" pitchFamily="34" charset="0"/>
                <a:ea typeface="Black Han Sans"/>
                <a:cs typeface="Arial" panose="020B0604020202020204" pitchFamily="34" charset="0"/>
                <a:sym typeface="Black Han Sans"/>
              </a:rPr>
              <a:t>Ефимов В.Ю</a:t>
            </a:r>
          </a:p>
          <a:p>
            <a:pPr lvl="0" algn="l">
              <a:spcBef>
                <a:spcPts val="0"/>
              </a:spcBef>
            </a:pPr>
            <a:r>
              <a:rPr lang="ru-RU" i="1" spc="50" dirty="0">
                <a:solidFill>
                  <a:schemeClr val="dk1"/>
                </a:solidFill>
                <a:latin typeface="Arial" panose="020B0604020202020204" pitchFamily="34" charset="0"/>
                <a:ea typeface="Black Han Sans"/>
                <a:cs typeface="Arial" panose="020B0604020202020204" pitchFamily="34" charset="0"/>
                <a:sym typeface="Black Han Sans"/>
              </a:rPr>
              <a:t>Рыбаков Н.С</a:t>
            </a:r>
          </a:p>
          <a:p>
            <a:pPr lvl="0" algn="l">
              <a:spcBef>
                <a:spcPts val="0"/>
              </a:spcBef>
            </a:pPr>
            <a:endParaRPr lang="ru-RU" dirty="0">
              <a:solidFill>
                <a:schemeClr val="dk1"/>
              </a:solidFill>
              <a:latin typeface="Arial Black" panose="020B0A04020102020204" pitchFamily="34" charset="0"/>
              <a:ea typeface="Black Han Sans"/>
              <a:cs typeface="Arial" panose="020B0604020202020204" pitchFamily="34" charset="0"/>
              <a:sym typeface="Black Han Sans"/>
            </a:endParaRPr>
          </a:p>
          <a:p>
            <a:pPr lvl="0" algn="l">
              <a:spcBef>
                <a:spcPts val="0"/>
              </a:spcBef>
            </a:pPr>
            <a:r>
              <a:rPr lang="ru-RU" dirty="0">
                <a:solidFill>
                  <a:schemeClr val="dk1"/>
                </a:solidFill>
                <a:latin typeface="Arial Black" panose="020B0A04020102020204" pitchFamily="34" charset="0"/>
                <a:ea typeface="Black Han Sans"/>
                <a:cs typeface="Arial" panose="020B0604020202020204" pitchFamily="34" charset="0"/>
                <a:sym typeface="Black Han Sans"/>
              </a:rPr>
              <a:t>Руководитель:</a:t>
            </a:r>
          </a:p>
          <a:p>
            <a:pPr lvl="0" algn="l">
              <a:spcBef>
                <a:spcPts val="0"/>
              </a:spcBef>
            </a:pPr>
            <a:r>
              <a:rPr lang="ru-RU" i="1" dirty="0">
                <a:solidFill>
                  <a:schemeClr val="dk1"/>
                </a:solidFill>
                <a:latin typeface="Arial" panose="020B0604020202020204" pitchFamily="34" charset="0"/>
                <a:ea typeface="Black Han Sans"/>
                <a:cs typeface="Arial" panose="020B0604020202020204" pitchFamily="34" charset="0"/>
                <a:sym typeface="Black Han Sans"/>
              </a:rPr>
              <a:t>Белокур О.С</a:t>
            </a:r>
          </a:p>
        </p:txBody>
      </p:sp>
      <p:pic>
        <p:nvPicPr>
          <p:cNvPr id="1026" name="Picture 2" descr="https://ok-t.ru/studopediaru/baza14/1007755653267.files/image001.jpg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2768" y="2645603"/>
            <a:ext cx="674832" cy="612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un9-22.userapi.com/impg/3-VUpCyVsUwDWky2EEdiEKA4RQtazifX0YeaCQ/Iw7MwnHhCtc.jpg?size=1080x1080&amp;quality=96&amp;sign=1549fbbcccdcbe953fb3d0e855c8311c&amp;type=album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4364" y="2588177"/>
            <a:ext cx="670308" cy="670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1916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448EB6-B1BC-4B72-9F95-2557CE54F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637" y="263717"/>
            <a:ext cx="10515600" cy="54003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А</a:t>
            </a:r>
            <a:r>
              <a:rPr lang="ru-RU" dirty="0">
                <a:solidFill>
                  <a:schemeClr val="tx1">
                    <a:lumMod val="90000"/>
                    <a:lumOff val="10000"/>
                  </a:schemeClr>
                </a:solidFill>
                <a:latin typeface="Arial Black" panose="020B0A04020102020204" pitchFamily="34" charset="0"/>
              </a:rPr>
              <a:t>КТУ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А</a:t>
            </a:r>
            <a:r>
              <a:rPr lang="ru-RU" dirty="0">
                <a:solidFill>
                  <a:schemeClr val="tx1">
                    <a:lumMod val="90000"/>
                    <a:lumOff val="10000"/>
                  </a:schemeClr>
                </a:solidFill>
                <a:latin typeface="Arial Black" panose="020B0A04020102020204" pitchFamily="34" charset="0"/>
              </a:rPr>
              <a:t>ЛЬНОСТЬ</a:t>
            </a:r>
            <a:endParaRPr lang="ru-UA" dirty="0"/>
          </a:p>
        </p:txBody>
      </p:sp>
      <p:grpSp>
        <p:nvGrpSpPr>
          <p:cNvPr id="4" name="Group 2">
            <a:extLst>
              <a:ext uri="{FF2B5EF4-FFF2-40B4-BE49-F238E27FC236}">
                <a16:creationId xmlns:a16="http://schemas.microsoft.com/office/drawing/2014/main" id="{6D9C2F30-8E12-72B7-7509-46D1A6624585}"/>
              </a:ext>
            </a:extLst>
          </p:cNvPr>
          <p:cNvGrpSpPr>
            <a:grpSpLocks/>
          </p:cNvGrpSpPr>
          <p:nvPr/>
        </p:nvGrpSpPr>
        <p:grpSpPr bwMode="auto">
          <a:xfrm>
            <a:off x="2521868" y="4611253"/>
            <a:ext cx="7392988" cy="555625"/>
            <a:chOff x="1248" y="1440"/>
            <a:chExt cx="4657" cy="350"/>
          </a:xfrm>
        </p:grpSpPr>
        <p:sp>
          <p:nvSpPr>
            <p:cNvPr id="5" name="Line 3">
              <a:extLst>
                <a:ext uri="{FF2B5EF4-FFF2-40B4-BE49-F238E27FC236}">
                  <a16:creationId xmlns:a16="http://schemas.microsoft.com/office/drawing/2014/main" id="{6BE27C36-5448-E1E1-456C-3C7D9C23A22D}"/>
                </a:ext>
              </a:extLst>
            </p:cNvPr>
            <p:cNvSpPr>
              <a:spLocks noChangeShapeType="1"/>
            </p:cNvSpPr>
            <p:nvPr/>
          </p:nvSpPr>
          <p:spPr bwMode="gray">
            <a:xfrm flipV="1">
              <a:off x="1440" y="1770"/>
              <a:ext cx="4465" cy="2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E4D3E5B7-DAF1-3209-8771-B3747ADDE44F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7" name="Text Box 5">
              <a:extLst>
                <a:ext uri="{FF2B5EF4-FFF2-40B4-BE49-F238E27FC236}">
                  <a16:creationId xmlns:a16="http://schemas.microsoft.com/office/drawing/2014/main" id="{CAC0F973-D0EE-CF0E-96EF-9087F858CB18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736" y="1483"/>
              <a:ext cx="404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dirty="0">
                  <a:solidFill>
                    <a:srgbClr val="000000"/>
                  </a:solidFill>
                </a:rPr>
                <a:t>Адаптация детей к образовательному процессу</a:t>
              </a:r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8" name="Text Box 6">
              <a:extLst>
                <a:ext uri="{FF2B5EF4-FFF2-40B4-BE49-F238E27FC236}">
                  <a16:creationId xmlns:a16="http://schemas.microsoft.com/office/drawing/2014/main" id="{14A3FFE3-5CA6-9630-74A8-713E693B42A3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296" y="145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4</a:t>
              </a:r>
            </a:p>
          </p:txBody>
        </p:sp>
      </p:grpSp>
      <p:grpSp>
        <p:nvGrpSpPr>
          <p:cNvPr id="9" name="Group 7">
            <a:extLst>
              <a:ext uri="{FF2B5EF4-FFF2-40B4-BE49-F238E27FC236}">
                <a16:creationId xmlns:a16="http://schemas.microsoft.com/office/drawing/2014/main" id="{FE65A597-38E7-DE99-0ECF-B032AACAE57D}"/>
              </a:ext>
            </a:extLst>
          </p:cNvPr>
          <p:cNvGrpSpPr>
            <a:grpSpLocks/>
          </p:cNvGrpSpPr>
          <p:nvPr/>
        </p:nvGrpSpPr>
        <p:grpSpPr bwMode="auto">
          <a:xfrm>
            <a:off x="2521868" y="2096659"/>
            <a:ext cx="7392989" cy="555626"/>
            <a:chOff x="1248" y="2030"/>
            <a:chExt cx="4657" cy="350"/>
          </a:xfrm>
        </p:grpSpPr>
        <p:sp>
          <p:nvSpPr>
            <p:cNvPr id="10" name="Line 8">
              <a:extLst>
                <a:ext uri="{FF2B5EF4-FFF2-40B4-BE49-F238E27FC236}">
                  <a16:creationId xmlns:a16="http://schemas.microsoft.com/office/drawing/2014/main" id="{66F1D16B-1EF2-C997-A467-B49C9BF0E509}"/>
                </a:ext>
              </a:extLst>
            </p:cNvPr>
            <p:cNvSpPr>
              <a:spLocks noChangeShapeType="1"/>
            </p:cNvSpPr>
            <p:nvPr/>
          </p:nvSpPr>
          <p:spPr bwMode="gray">
            <a:xfrm flipV="1">
              <a:off x="1440" y="2375"/>
              <a:ext cx="4465" cy="5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Rectangle 9">
              <a:extLst>
                <a:ext uri="{FF2B5EF4-FFF2-40B4-BE49-F238E27FC236}">
                  <a16:creationId xmlns:a16="http://schemas.microsoft.com/office/drawing/2014/main" id="{129DC699-7264-39A0-787C-7531F346E221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12" name="Text Box 10">
              <a:extLst>
                <a:ext uri="{FF2B5EF4-FFF2-40B4-BE49-F238E27FC236}">
                  <a16:creationId xmlns:a16="http://schemas.microsoft.com/office/drawing/2014/main" id="{F5EB7EF5-F547-A04A-99B1-F4CD427B0B6A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736" y="2044"/>
              <a:ext cx="359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dirty="0">
                  <a:solidFill>
                    <a:srgbClr val="000000"/>
                  </a:solidFill>
                </a:rPr>
                <a:t>Низкая заинтересованность детей в учебе</a:t>
              </a:r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13" name="Text Box 11">
              <a:extLst>
                <a:ext uri="{FF2B5EF4-FFF2-40B4-BE49-F238E27FC236}">
                  <a16:creationId xmlns:a16="http://schemas.microsoft.com/office/drawing/2014/main" id="{FA78EBC7-614A-88EC-D70D-2568A26EC116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296" y="20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1</a:t>
              </a:r>
            </a:p>
          </p:txBody>
        </p:sp>
      </p:grpSp>
      <p:grpSp>
        <p:nvGrpSpPr>
          <p:cNvPr id="14" name="Group 12">
            <a:extLst>
              <a:ext uri="{FF2B5EF4-FFF2-40B4-BE49-F238E27FC236}">
                <a16:creationId xmlns:a16="http://schemas.microsoft.com/office/drawing/2014/main" id="{196D6442-EA76-327C-2326-730406AE0413}"/>
              </a:ext>
            </a:extLst>
          </p:cNvPr>
          <p:cNvGrpSpPr>
            <a:grpSpLocks/>
          </p:cNvGrpSpPr>
          <p:nvPr/>
        </p:nvGrpSpPr>
        <p:grpSpPr bwMode="auto">
          <a:xfrm>
            <a:off x="2521868" y="2934861"/>
            <a:ext cx="8642353" cy="555626"/>
            <a:chOff x="1248" y="2640"/>
            <a:chExt cx="5444" cy="350"/>
          </a:xfrm>
        </p:grpSpPr>
        <p:sp>
          <p:nvSpPr>
            <p:cNvPr id="15" name="Line 13">
              <a:extLst>
                <a:ext uri="{FF2B5EF4-FFF2-40B4-BE49-F238E27FC236}">
                  <a16:creationId xmlns:a16="http://schemas.microsoft.com/office/drawing/2014/main" id="{5C6B67B7-BCA8-BEA5-FEFD-19FC8F03A957}"/>
                </a:ext>
              </a:extLst>
            </p:cNvPr>
            <p:cNvSpPr>
              <a:spLocks noChangeShapeType="1"/>
            </p:cNvSpPr>
            <p:nvPr/>
          </p:nvSpPr>
          <p:spPr bwMode="gray">
            <a:xfrm flipV="1">
              <a:off x="1440" y="2961"/>
              <a:ext cx="4465" cy="29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Rectangle 14">
              <a:extLst>
                <a:ext uri="{FF2B5EF4-FFF2-40B4-BE49-F238E27FC236}">
                  <a16:creationId xmlns:a16="http://schemas.microsoft.com/office/drawing/2014/main" id="{FC9822E5-960F-04E3-AFC2-58672B4AE162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17" name="Text Box 15">
              <a:extLst>
                <a:ext uri="{FF2B5EF4-FFF2-40B4-BE49-F238E27FC236}">
                  <a16:creationId xmlns:a16="http://schemas.microsoft.com/office/drawing/2014/main" id="{699F20BE-8549-F7FD-3BED-9654D4BA92BF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736" y="2683"/>
              <a:ext cx="495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dirty="0">
                  <a:solidFill>
                    <a:srgbClr val="000000"/>
                  </a:solidFill>
                </a:rPr>
                <a:t>Необходимость популяризации инженерных наук в России</a:t>
              </a:r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18" name="Text Box 16">
              <a:extLst>
                <a:ext uri="{FF2B5EF4-FFF2-40B4-BE49-F238E27FC236}">
                  <a16:creationId xmlns:a16="http://schemas.microsoft.com/office/drawing/2014/main" id="{088A9AC0-B811-D27F-BE50-506BE69B491D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296" y="265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2</a:t>
              </a:r>
            </a:p>
          </p:txBody>
        </p:sp>
      </p:grpSp>
      <p:grpSp>
        <p:nvGrpSpPr>
          <p:cNvPr id="19" name="Group 17">
            <a:extLst>
              <a:ext uri="{FF2B5EF4-FFF2-40B4-BE49-F238E27FC236}">
                <a16:creationId xmlns:a16="http://schemas.microsoft.com/office/drawing/2014/main" id="{75F6B30E-80CE-D849-D383-F7D9CB81F1A5}"/>
              </a:ext>
            </a:extLst>
          </p:cNvPr>
          <p:cNvGrpSpPr>
            <a:grpSpLocks/>
          </p:cNvGrpSpPr>
          <p:nvPr/>
        </p:nvGrpSpPr>
        <p:grpSpPr bwMode="auto">
          <a:xfrm>
            <a:off x="2521868" y="3773058"/>
            <a:ext cx="7485063" cy="554038"/>
            <a:chOff x="1248" y="3230"/>
            <a:chExt cx="4715" cy="349"/>
          </a:xfrm>
        </p:grpSpPr>
        <p:sp>
          <p:nvSpPr>
            <p:cNvPr id="20" name="Line 18">
              <a:extLst>
                <a:ext uri="{FF2B5EF4-FFF2-40B4-BE49-F238E27FC236}">
                  <a16:creationId xmlns:a16="http://schemas.microsoft.com/office/drawing/2014/main" id="{0A7D6EEE-10A8-8E12-A142-D180FBE90D46}"/>
                </a:ext>
              </a:extLst>
            </p:cNvPr>
            <p:cNvSpPr>
              <a:spLocks noChangeShapeType="1"/>
            </p:cNvSpPr>
            <p:nvPr/>
          </p:nvSpPr>
          <p:spPr bwMode="gray">
            <a:xfrm flipV="1">
              <a:off x="1441" y="3566"/>
              <a:ext cx="4464" cy="13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Rectangle 19">
              <a:extLst>
                <a:ext uri="{FF2B5EF4-FFF2-40B4-BE49-F238E27FC236}">
                  <a16:creationId xmlns:a16="http://schemas.microsoft.com/office/drawing/2014/main" id="{2CC4BC76-A9CA-B65D-413B-59E5E1B90BCA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2" name="Text Box 20">
              <a:extLst>
                <a:ext uri="{FF2B5EF4-FFF2-40B4-BE49-F238E27FC236}">
                  <a16:creationId xmlns:a16="http://schemas.microsoft.com/office/drawing/2014/main" id="{27CCF22D-1F99-3F55-35FB-49B0E900BFD3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736" y="3270"/>
              <a:ext cx="422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dirty="0">
                  <a:solidFill>
                    <a:srgbClr val="000000"/>
                  </a:solidFill>
                </a:rPr>
                <a:t>Полезная занятость детей во </a:t>
              </a:r>
              <a:r>
                <a:rPr lang="ru-RU" sz="2400" dirty="0" err="1">
                  <a:solidFill>
                    <a:srgbClr val="000000"/>
                  </a:solidFill>
                </a:rPr>
                <a:t>внеучебное</a:t>
              </a:r>
              <a:r>
                <a:rPr lang="ru-RU" sz="2400" dirty="0">
                  <a:solidFill>
                    <a:srgbClr val="000000"/>
                  </a:solidFill>
                </a:rPr>
                <a:t> время</a:t>
              </a:r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23" name="Text Box 21">
              <a:extLst>
                <a:ext uri="{FF2B5EF4-FFF2-40B4-BE49-F238E27FC236}">
                  <a16:creationId xmlns:a16="http://schemas.microsoft.com/office/drawing/2014/main" id="{BD732564-516F-8364-4938-68F4605FD89C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296" y="32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3</a:t>
              </a:r>
            </a:p>
          </p:txBody>
        </p:sp>
      </p:grpSp>
      <p:grpSp>
        <p:nvGrpSpPr>
          <p:cNvPr id="24" name="Group 22">
            <a:extLst>
              <a:ext uri="{FF2B5EF4-FFF2-40B4-BE49-F238E27FC236}">
                <a16:creationId xmlns:a16="http://schemas.microsoft.com/office/drawing/2014/main" id="{DE99C86D-1631-F96A-0CD5-1EB1E7DD843B}"/>
              </a:ext>
            </a:extLst>
          </p:cNvPr>
          <p:cNvGrpSpPr>
            <a:grpSpLocks/>
          </p:cNvGrpSpPr>
          <p:nvPr/>
        </p:nvGrpSpPr>
        <p:grpSpPr bwMode="auto">
          <a:xfrm>
            <a:off x="2521868" y="5471678"/>
            <a:ext cx="7392988" cy="555625"/>
            <a:chOff x="1248" y="3230"/>
            <a:chExt cx="4657" cy="350"/>
          </a:xfrm>
        </p:grpSpPr>
        <p:sp>
          <p:nvSpPr>
            <p:cNvPr id="25" name="Line 23">
              <a:extLst>
                <a:ext uri="{FF2B5EF4-FFF2-40B4-BE49-F238E27FC236}">
                  <a16:creationId xmlns:a16="http://schemas.microsoft.com/office/drawing/2014/main" id="{F360DBD6-8BBE-990C-3821-BB8A66A1863E}"/>
                </a:ext>
              </a:extLst>
            </p:cNvPr>
            <p:cNvSpPr>
              <a:spLocks noChangeShapeType="1"/>
            </p:cNvSpPr>
            <p:nvPr/>
          </p:nvSpPr>
          <p:spPr bwMode="gray">
            <a:xfrm flipV="1">
              <a:off x="1440" y="3560"/>
              <a:ext cx="4465" cy="2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Rectangle 24">
              <a:extLst>
                <a:ext uri="{FF2B5EF4-FFF2-40B4-BE49-F238E27FC236}">
                  <a16:creationId xmlns:a16="http://schemas.microsoft.com/office/drawing/2014/main" id="{AAF97F78-DEA4-5121-6963-F64F6E55B623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0099"/>
                </a:gs>
                <a:gs pos="100000">
                  <a:srgbClr val="9900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00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7" name="Text Box 25">
              <a:extLst>
                <a:ext uri="{FF2B5EF4-FFF2-40B4-BE49-F238E27FC236}">
                  <a16:creationId xmlns:a16="http://schemas.microsoft.com/office/drawing/2014/main" id="{58F16883-9FB9-B3B5-50CF-447F1265AE88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736" y="3252"/>
              <a:ext cx="363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dirty="0">
                  <a:solidFill>
                    <a:srgbClr val="000000"/>
                  </a:solidFill>
                </a:rPr>
                <a:t>Развитие инженерных компетенций детей</a:t>
              </a:r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28" name="Text Box 26">
              <a:extLst>
                <a:ext uri="{FF2B5EF4-FFF2-40B4-BE49-F238E27FC236}">
                  <a16:creationId xmlns:a16="http://schemas.microsoft.com/office/drawing/2014/main" id="{7DC1346A-AA23-0698-54E6-8328C68A4DDE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296" y="32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41309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5273" y="173962"/>
            <a:ext cx="6500989" cy="540039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А</a:t>
            </a:r>
            <a:r>
              <a:rPr lang="ru-RU" dirty="0">
                <a:latin typeface="Arial Black" panose="020B0A04020102020204" pitchFamily="34" charset="0"/>
              </a:rPr>
              <a:t>НАЛИЗ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Р</a:t>
            </a:r>
            <a:r>
              <a:rPr lang="ru-RU" dirty="0">
                <a:latin typeface="Arial Black" panose="020B0A04020102020204" pitchFamily="34" charset="0"/>
              </a:rPr>
              <a:t>ЫНКА</a:t>
            </a:r>
            <a:endParaRPr lang="ru-RU" dirty="0"/>
          </a:p>
        </p:txBody>
      </p:sp>
      <p:sp>
        <p:nvSpPr>
          <p:cNvPr id="5" name="Google Shape;483;p36"/>
          <p:cNvSpPr txBox="1">
            <a:spLocks/>
          </p:cNvSpPr>
          <p:nvPr/>
        </p:nvSpPr>
        <p:spPr>
          <a:xfrm>
            <a:off x="228195" y="1403498"/>
            <a:ext cx="11446354" cy="4494653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24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 спроса</a:t>
            </a:r>
            <a:r>
              <a:rPr lang="en-US" sz="24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2400" b="1" dirty="0">
              <a:solidFill>
                <a:schemeClr val="tx1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в мире установлено 2,4 млн промышленных роботов, в России - около 6 тыс. (0,25% глобального рынка)</a:t>
            </a:r>
          </a:p>
          <a:p>
            <a:pPr>
              <a:spcBef>
                <a:spcPts val="0"/>
              </a:spcBef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популярность курсов робототехники за последние шесть лет выросла на 40% (по данным «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Робостанция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», «Корпорация роботов»);</a:t>
            </a:r>
          </a:p>
          <a:p>
            <a:pPr>
              <a:spcBef>
                <a:spcPts val="0"/>
              </a:spcBef>
            </a:pPr>
            <a:r>
              <a:rPr lang="ru-RU" dirty="0"/>
              <a:t>в период  с 2014 по 2016 г. ежегодный рост продаж образовательных роботов составлял 40-50%</a:t>
            </a:r>
            <a:br>
              <a:rPr lang="ru-RU" sz="2400" dirty="0"/>
            </a:br>
            <a:endParaRPr lang="ru-RU" sz="2400" dirty="0"/>
          </a:p>
          <a:p>
            <a:pPr>
              <a:spcBef>
                <a:spcPts val="0"/>
              </a:spcBef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Конкуренты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Школа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Инфосфера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, центр робототехники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МариБот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"ТЕХНОКЛАСС", "IT-KIDS", "Тор", "IT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Academy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Konoha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", "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Robomaker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", "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Амперка.РФ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".</a:t>
            </a:r>
          </a:p>
          <a:p>
            <a:pPr marL="0" indent="0">
              <a:spcBef>
                <a:spcPts val="0"/>
              </a:spcBef>
              <a:buNone/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4317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5273" y="173962"/>
            <a:ext cx="6500989" cy="540039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Р</a:t>
            </a:r>
            <a:r>
              <a:rPr lang="ru-RU" dirty="0">
                <a:latin typeface="Arial Black" panose="020B0A04020102020204" pitchFamily="34" charset="0"/>
              </a:rPr>
              <a:t>ЕШЕНИЕ</a:t>
            </a:r>
            <a:endParaRPr lang="ru-RU" dirty="0"/>
          </a:p>
        </p:txBody>
      </p:sp>
      <p:sp>
        <p:nvSpPr>
          <p:cNvPr id="5" name="Google Shape;483;p36"/>
          <p:cNvSpPr txBox="1">
            <a:spLocks/>
          </p:cNvSpPr>
          <p:nvPr/>
        </p:nvSpPr>
        <p:spPr>
          <a:xfrm>
            <a:off x="515273" y="670136"/>
            <a:ext cx="6236401" cy="6054869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ru-RU" sz="1600" b="1" dirty="0">
              <a:solidFill>
                <a:schemeClr val="tx1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ru-RU" sz="2400" b="1" dirty="0">
              <a:solidFill>
                <a:schemeClr val="tx1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398463" algn="just">
              <a:spcBef>
                <a:spcPts val="0"/>
              </a:spcBef>
              <a:buClr>
                <a:schemeClr val="accent1">
                  <a:lumMod val="75000"/>
                </a:schemeClr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2400" b="1" i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Клуб проектирования дронов – </a:t>
            </a:r>
            <a:r>
              <a:rPr lang="ru-RU" sz="2400" i="1" dirty="0">
                <a:solidFill>
                  <a:schemeClr val="tx1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образовательный центр, где будет происходить обучение детей </a:t>
            </a:r>
            <a:r>
              <a:rPr lang="ru-RU" sz="2400" i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основам программирования, разработке и управлению беспилотными аппаратами (дронами), робототехнике</a:t>
            </a:r>
            <a:r>
              <a:rPr lang="ru-RU" sz="2400" i="1" dirty="0">
                <a:solidFill>
                  <a:schemeClr val="tx1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0" indent="398463" algn="just">
              <a:spcBef>
                <a:spcPts val="0"/>
              </a:spcBef>
              <a:buClr>
                <a:schemeClr val="accent1">
                  <a:lumMod val="75000"/>
                </a:schemeClr>
              </a:buClr>
              <a:buSzPct val="150000"/>
              <a:buFont typeface="Wingdings" panose="05000000000000000000" pitchFamily="2" charset="2"/>
              <a:buChar char="ü"/>
            </a:pPr>
            <a:endParaRPr lang="ru-RU" sz="2400" i="1" dirty="0">
              <a:solidFill>
                <a:schemeClr val="tx1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398463" algn="just">
              <a:spcBef>
                <a:spcPts val="0"/>
              </a:spcBef>
              <a:buClr>
                <a:schemeClr val="accent1">
                  <a:lumMod val="75000"/>
                </a:schemeClr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2400" b="1" i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Занятия по логике, творчеству, </a:t>
            </a:r>
            <a:r>
              <a:rPr lang="ru-RU" sz="2400" i="1" dirty="0">
                <a:solidFill>
                  <a:schemeClr val="tx1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обучение в игровой форме - для детей дошкольного и младшего школьного возраста </a:t>
            </a:r>
          </a:p>
          <a:p>
            <a:pPr marL="0" indent="398463" algn="just">
              <a:spcBef>
                <a:spcPts val="0"/>
              </a:spcBef>
              <a:buClr>
                <a:schemeClr val="accent1">
                  <a:lumMod val="75000"/>
                </a:schemeClr>
              </a:buClr>
              <a:buSzPct val="150000"/>
              <a:buFont typeface="Wingdings" panose="05000000000000000000" pitchFamily="2" charset="2"/>
              <a:buChar char="ü"/>
            </a:pPr>
            <a:endParaRPr lang="ru-RU" sz="2400" i="1" dirty="0">
              <a:solidFill>
                <a:schemeClr val="tx1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398463" algn="just">
              <a:spcBef>
                <a:spcPts val="0"/>
              </a:spcBef>
              <a:buClr>
                <a:schemeClr val="accent1">
                  <a:lumMod val="75000"/>
                </a:schemeClr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2400" b="1" i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Проведение</a:t>
            </a:r>
            <a:r>
              <a:rPr lang="ru-RU" sz="2400" i="1" dirty="0">
                <a:solidFill>
                  <a:schemeClr val="tx1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i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соревнований и турниров по управлению дронами</a:t>
            </a:r>
            <a:r>
              <a:rPr lang="ru-RU" sz="2400" i="1" dirty="0">
                <a:solidFill>
                  <a:schemeClr val="tx1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в том числе с помощью </a:t>
            </a:r>
            <a:r>
              <a:rPr lang="ru-RU" sz="2400" i="1" dirty="0" err="1">
                <a:solidFill>
                  <a:schemeClr val="tx1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vr</a:t>
            </a:r>
            <a:r>
              <a:rPr lang="ru-RU" sz="2400" i="1" dirty="0">
                <a:solidFill>
                  <a:schemeClr val="tx1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-технологий. </a:t>
            </a:r>
          </a:p>
        </p:txBody>
      </p:sp>
      <p:pic>
        <p:nvPicPr>
          <p:cNvPr id="1028" name="Picture 4" descr="Инженерный клуб iClub — проектирование дроно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198" y="870307"/>
            <a:ext cx="4160785" cy="2772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sun9-34.userapi.com/impg/unwULk5Koykk1QTQyvowzr0pRDBSeT_Ef9Rfrw/IFDad5gIIpg.jpg?size=1082x609&amp;quality=95&amp;sign=536a1b2bce3debddedf2139371d6b534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198" y="3944817"/>
            <a:ext cx="4176049" cy="2350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3846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Ц</a:t>
            </a:r>
            <a:r>
              <a:rPr lang="ru-RU" dirty="0">
                <a:solidFill>
                  <a:schemeClr val="tx1">
                    <a:lumMod val="90000"/>
                    <a:lumOff val="10000"/>
                  </a:schemeClr>
                </a:solidFill>
                <a:latin typeface="Arial Black" panose="020B0A04020102020204" pitchFamily="34" charset="0"/>
              </a:rPr>
              <a:t>ЕЛЕВ</a:t>
            </a:r>
            <a:r>
              <a:rPr lang="ru-RU" dirty="0">
                <a:latin typeface="Arial Black" panose="020B0A04020102020204" pitchFamily="34" charset="0"/>
              </a:rPr>
              <a:t>А</a:t>
            </a:r>
            <a:r>
              <a:rPr lang="ru-RU" dirty="0">
                <a:solidFill>
                  <a:schemeClr val="tx1">
                    <a:lumMod val="90000"/>
                    <a:lumOff val="10000"/>
                  </a:schemeClr>
                </a:solidFill>
                <a:latin typeface="Arial Black" panose="020B0A04020102020204" pitchFamily="34" charset="0"/>
              </a:rPr>
              <a:t>Я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А</a:t>
            </a:r>
            <a:r>
              <a:rPr lang="ru-RU" dirty="0">
                <a:solidFill>
                  <a:schemeClr val="tx1">
                    <a:lumMod val="90000"/>
                    <a:lumOff val="10000"/>
                  </a:schemeClr>
                </a:solidFill>
                <a:latin typeface="Arial Black" panose="020B0A04020102020204" pitchFamily="34" charset="0"/>
              </a:rPr>
              <a:t>УДИТОРИЯ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0144" y="1825624"/>
            <a:ext cx="4388890" cy="3332971"/>
          </a:xfr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ru-RU" sz="2400" dirty="0">
                <a:latin typeface="Arial Black" panose="020B0A04020102020204" pitchFamily="34" charset="0"/>
                <a:cs typeface="Arial" panose="020B0604020202020204" pitchFamily="34" charset="0"/>
              </a:rPr>
              <a:t>Дети и подростки в возрасте от 5 до 20 лет (и их родители), проживающие в городе Йошкар-Ола и прилегающих муниципальных районах.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2899" y="1564436"/>
            <a:ext cx="5629168" cy="3729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017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5273" y="173962"/>
            <a:ext cx="7274712" cy="540039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Н</a:t>
            </a:r>
            <a:r>
              <a:rPr lang="ru-RU" dirty="0">
                <a:latin typeface="Arial Black" panose="020B0A04020102020204" pitchFamily="34" charset="0"/>
              </a:rPr>
              <a:t>АШИ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П</a:t>
            </a:r>
            <a:r>
              <a:rPr lang="ru-RU" dirty="0">
                <a:latin typeface="Arial Black" panose="020B0A04020102020204" pitchFamily="34" charset="0"/>
              </a:rPr>
              <a:t>РЕИМУЩЕСТВА</a:t>
            </a:r>
            <a:endParaRPr lang="ru-RU" dirty="0"/>
          </a:p>
        </p:txBody>
      </p:sp>
      <p:sp>
        <p:nvSpPr>
          <p:cNvPr id="5" name="Google Shape;483;p36"/>
          <p:cNvSpPr txBox="1">
            <a:spLocks/>
          </p:cNvSpPr>
          <p:nvPr/>
        </p:nvSpPr>
        <p:spPr>
          <a:xfrm>
            <a:off x="1198143" y="1374630"/>
            <a:ext cx="10914726" cy="4481047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ru-RU" sz="2400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393" y="1616411"/>
            <a:ext cx="789811" cy="75943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634675" y="1534462"/>
            <a:ext cx="67514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ru-RU" i="1" dirty="0">
                <a:solidFill>
                  <a:schemeClr val="tx1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компетентные преподаватели, увлеченные профессией и готовые вовлекать детей, развивать у них инженерные и познавательные навыки;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634674" y="2708292"/>
            <a:ext cx="67514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chemeClr val="tx1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игровые и творческие подходы к обучению, творческая и доверительная обстановка</a:t>
            </a:r>
            <a:r>
              <a:rPr lang="en-US" i="1" dirty="0">
                <a:solidFill>
                  <a:schemeClr val="tx1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i="1" dirty="0">
                <a:solidFill>
                  <a:schemeClr val="tx1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возможность участия в соревнованиях;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709" y="2838031"/>
            <a:ext cx="810015" cy="72431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741" y="3926625"/>
            <a:ext cx="745162" cy="721222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578045" y="3964070"/>
            <a:ext cx="71725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ru-RU" i="1" dirty="0">
                <a:solidFill>
                  <a:schemeClr val="tx1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современные образовательные наборы и инструменты для конструирования </a:t>
            </a:r>
            <a:r>
              <a:rPr lang="ru-RU" i="1" dirty="0" err="1">
                <a:solidFill>
                  <a:schemeClr val="tx1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дронов</a:t>
            </a:r>
            <a:r>
              <a:rPr lang="ru-RU" i="1" dirty="0">
                <a:solidFill>
                  <a:schemeClr val="tx1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092" y="4710411"/>
            <a:ext cx="847954" cy="816548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634675" y="4990602"/>
            <a:ext cx="34041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</a:pPr>
            <a:r>
              <a:rPr lang="ru-RU" i="1" dirty="0">
                <a:solidFill>
                  <a:schemeClr val="tx1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конкурентоспособные цены.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3" y="5661565"/>
            <a:ext cx="722645" cy="722645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1638335" y="5712509"/>
            <a:ext cx="66224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ru-RU" i="1" dirty="0">
                <a:solidFill>
                  <a:schemeClr val="tx1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комфортное помещение и интерьер способствуют формированию интереса к обучению, саморазвитию; </a:t>
            </a:r>
          </a:p>
        </p:txBody>
      </p:sp>
      <p:pic>
        <p:nvPicPr>
          <p:cNvPr id="1028" name="Picture 4" descr="http://binhchuachay123.com/data/upload/binh-chua-chay-14.jpg">
            <a:extLst>
              <a:ext uri="{FF2B5EF4-FFF2-40B4-BE49-F238E27FC236}">
                <a16:creationId xmlns:a16="http://schemas.microsoft.com/office/drawing/2014/main" id="{E16A0F27-A1BA-4FF9-9A0D-0CC8B3E63B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0096" y="880225"/>
            <a:ext cx="3577750" cy="5465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10610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Б</a:t>
            </a:r>
            <a:r>
              <a:rPr lang="ru-RU" dirty="0">
                <a:solidFill>
                  <a:schemeClr val="tx1">
                    <a:lumMod val="90000"/>
                    <a:lumOff val="10000"/>
                  </a:schemeClr>
                </a:solidFill>
                <a:latin typeface="Arial Black" panose="020B0A04020102020204" pitchFamily="34" charset="0"/>
              </a:rPr>
              <a:t>ИЗНЕС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М</a:t>
            </a:r>
            <a:r>
              <a:rPr lang="ru-RU" dirty="0">
                <a:solidFill>
                  <a:schemeClr val="tx1">
                    <a:lumMod val="90000"/>
                    <a:lumOff val="10000"/>
                  </a:schemeClr>
                </a:solidFill>
                <a:latin typeface="Arial Black" panose="020B0A04020102020204" pitchFamily="34" charset="0"/>
              </a:rPr>
              <a:t>ОДЕЛЬ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1157" y="1658348"/>
            <a:ext cx="9231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en" sz="3600" dirty="0">
                <a:solidFill>
                  <a:schemeClr val="accent5">
                    <a:lumMod val="75000"/>
                  </a:schemeClr>
                </a:solidFill>
                <a:latin typeface="Broadway" panose="04040905080B02020502" pitchFamily="82" charset="0"/>
                <a:ea typeface="Black Han Sans" panose="020B0604020202020204" charset="-127"/>
              </a:rPr>
              <a:t>01</a:t>
            </a:r>
          </a:p>
        </p:txBody>
      </p:sp>
      <p:sp>
        <p:nvSpPr>
          <p:cNvPr id="8" name="Google Shape;617;p39"/>
          <p:cNvSpPr txBox="1">
            <a:spLocks/>
          </p:cNvSpPr>
          <p:nvPr/>
        </p:nvSpPr>
        <p:spPr>
          <a:xfrm>
            <a:off x="1074350" y="1626954"/>
            <a:ext cx="2012100" cy="82719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1800" dirty="0">
                <a:solidFill>
                  <a:schemeClr val="tx1">
                    <a:lumMod val="90000"/>
                    <a:lumOff val="10000"/>
                  </a:schemeClr>
                </a:solidFill>
                <a:latin typeface="Arial Black" panose="020B0A04020102020204" pitchFamily="34" charset="0"/>
              </a:rPr>
              <a:t>Способ генерации дохода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1156" y="2874259"/>
            <a:ext cx="9231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en" sz="3600" dirty="0">
                <a:solidFill>
                  <a:schemeClr val="accent5">
                    <a:lumMod val="75000"/>
                  </a:schemeClr>
                </a:solidFill>
                <a:latin typeface="Broadway" panose="04040905080B02020502" pitchFamily="82" charset="0"/>
                <a:ea typeface="Black Han Sans" panose="020B0604020202020204" charset="-127"/>
              </a:rPr>
              <a:t>0</a:t>
            </a:r>
            <a:r>
              <a:rPr lang="ru-RU" sz="3600" dirty="0">
                <a:solidFill>
                  <a:schemeClr val="accent5">
                    <a:lumMod val="75000"/>
                  </a:schemeClr>
                </a:solidFill>
                <a:latin typeface="Broadway" panose="04040905080B02020502" pitchFamily="82" charset="0"/>
                <a:ea typeface="Black Han Sans" panose="020B0604020202020204" charset="-127"/>
              </a:rPr>
              <a:t>2</a:t>
            </a:r>
            <a:endParaRPr lang="en" sz="3600" dirty="0">
              <a:solidFill>
                <a:schemeClr val="accent5">
                  <a:lumMod val="75000"/>
                </a:schemeClr>
              </a:solidFill>
              <a:latin typeface="Broadway" panose="04040905080B02020502" pitchFamily="82" charset="0"/>
              <a:ea typeface="Black Han Sans" panose="020B0604020202020204" charset="-127"/>
            </a:endParaRPr>
          </a:p>
        </p:txBody>
      </p:sp>
      <p:sp>
        <p:nvSpPr>
          <p:cNvPr id="12" name="Google Shape;617;p39"/>
          <p:cNvSpPr txBox="1">
            <a:spLocks/>
          </p:cNvSpPr>
          <p:nvPr/>
        </p:nvSpPr>
        <p:spPr>
          <a:xfrm>
            <a:off x="1074350" y="3048813"/>
            <a:ext cx="2012100" cy="3474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1800" dirty="0">
                <a:solidFill>
                  <a:schemeClr val="tx1">
                    <a:lumMod val="90000"/>
                    <a:lumOff val="10000"/>
                  </a:schemeClr>
                </a:solidFill>
                <a:latin typeface="Arial Black" panose="020B0A04020102020204" pitchFamily="34" charset="0"/>
              </a:rPr>
              <a:t>Цены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610" y="3992279"/>
            <a:ext cx="9231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en" sz="3600" dirty="0">
                <a:solidFill>
                  <a:schemeClr val="accent5">
                    <a:lumMod val="75000"/>
                  </a:schemeClr>
                </a:solidFill>
                <a:latin typeface="Broadway" panose="04040905080B02020502" pitchFamily="82" charset="0"/>
                <a:ea typeface="Black Han Sans" panose="020B0604020202020204" charset="-127"/>
              </a:rPr>
              <a:t>0</a:t>
            </a:r>
            <a:r>
              <a:rPr lang="ru-RU" sz="3600" dirty="0">
                <a:solidFill>
                  <a:schemeClr val="accent5">
                    <a:lumMod val="75000"/>
                  </a:schemeClr>
                </a:solidFill>
                <a:latin typeface="Broadway" panose="04040905080B02020502" pitchFamily="82" charset="0"/>
                <a:ea typeface="Black Han Sans" panose="020B0604020202020204" charset="-127"/>
              </a:rPr>
              <a:t>3</a:t>
            </a:r>
            <a:endParaRPr lang="en" sz="3600" dirty="0">
              <a:solidFill>
                <a:schemeClr val="accent5">
                  <a:lumMod val="75000"/>
                </a:schemeClr>
              </a:solidFill>
              <a:latin typeface="Broadway" panose="04040905080B02020502" pitchFamily="82" charset="0"/>
              <a:ea typeface="Black Han Sans" panose="020B0604020202020204" charset="-127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718865" y="5377089"/>
            <a:ext cx="5797814" cy="736355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i="1" dirty="0">
                <a:latin typeface="Arial" panose="020B0604020202020204" pitchFamily="34" charset="0"/>
                <a:cs typeface="Arial" panose="020B0604020202020204" pitchFamily="34" charset="0"/>
              </a:rPr>
              <a:t>198 тыс. руб. в месяц (3 группы по 15 человек, 2 занятия в неделю у каждой группы)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718865" y="3956985"/>
            <a:ext cx="579781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>
                <a:latin typeface="Arial" panose="020B0604020202020204" pitchFamily="34" charset="0"/>
                <a:cs typeface="Arial" panose="020B0604020202020204" pitchFamily="34" charset="0"/>
              </a:rPr>
              <a:t>Оплата наличным и безналичным расчетом непосредственно в офисе клуба, оплата на веб-сайте клуба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012802" y="4128761"/>
            <a:ext cx="19609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 Black" panose="020B0A04020102020204" pitchFamily="34" charset="0"/>
              </a:rPr>
              <a:t>Оплата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A27E493-E025-4DEC-A645-513F9314B2C7}"/>
              </a:ext>
            </a:extLst>
          </p:cNvPr>
          <p:cNvSpPr/>
          <p:nvPr/>
        </p:nvSpPr>
        <p:spPr>
          <a:xfrm>
            <a:off x="2718865" y="1643339"/>
            <a:ext cx="548947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>
                <a:solidFill>
                  <a:schemeClr val="tx1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Первое пробное ознакомительное занятие будет бесплатным</a:t>
            </a:r>
            <a:r>
              <a:rPr lang="en-US" sz="2000" i="1" dirty="0">
                <a:solidFill>
                  <a:schemeClr val="tx1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i="1" dirty="0">
                <a:solidFill>
                  <a:schemeClr val="tx1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  - оплата абонемента на посещение клуба.</a:t>
            </a:r>
            <a:endParaRPr lang="ru-RU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4EDE390-810A-47FA-870F-EAD19CB3AA0E}"/>
              </a:ext>
            </a:extLst>
          </p:cNvPr>
          <p:cNvSpPr/>
          <p:nvPr/>
        </p:nvSpPr>
        <p:spPr>
          <a:xfrm>
            <a:off x="2718865" y="2967491"/>
            <a:ext cx="54894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>
                <a:latin typeface="Arial" panose="020B0604020202020204" pitchFamily="34" charset="0"/>
                <a:cs typeface="Arial" panose="020B0604020202020204" pitchFamily="34" charset="0"/>
              </a:rPr>
              <a:t>Абонемент на 4 занятия – 2200 руб.; на 8 занятий – 4200 руб.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AB9BA77-4C9C-4706-933D-7EB1EDE04CAA}"/>
              </a:ext>
            </a:extLst>
          </p:cNvPr>
          <p:cNvSpPr/>
          <p:nvPr/>
        </p:nvSpPr>
        <p:spPr>
          <a:xfrm>
            <a:off x="1074350" y="5558463"/>
            <a:ext cx="19609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 Black" panose="020B0A04020102020204" pitchFamily="34" charset="0"/>
              </a:rPr>
              <a:t>Доход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A341251-4E08-4B65-979B-096BD081E8AA}"/>
              </a:ext>
            </a:extLst>
          </p:cNvPr>
          <p:cNvSpPr txBox="1"/>
          <p:nvPr/>
        </p:nvSpPr>
        <p:spPr>
          <a:xfrm>
            <a:off x="151157" y="5383263"/>
            <a:ext cx="9231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en" sz="3600" dirty="0">
                <a:solidFill>
                  <a:schemeClr val="accent5">
                    <a:lumMod val="75000"/>
                  </a:schemeClr>
                </a:solidFill>
                <a:latin typeface="Broadway" panose="04040905080B02020502" pitchFamily="82" charset="0"/>
                <a:ea typeface="Black Han Sans" panose="020B0604020202020204" charset="-127"/>
              </a:rPr>
              <a:t>0</a:t>
            </a:r>
            <a:r>
              <a:rPr lang="ru-RU" sz="3600" dirty="0">
                <a:solidFill>
                  <a:schemeClr val="accent5">
                    <a:lumMod val="75000"/>
                  </a:schemeClr>
                </a:solidFill>
                <a:latin typeface="Broadway" panose="04040905080B02020502" pitchFamily="82" charset="0"/>
                <a:ea typeface="Black Han Sans" panose="020B0604020202020204" charset="-127"/>
              </a:rPr>
              <a:t>4</a:t>
            </a:r>
            <a:endParaRPr lang="en" sz="3600" dirty="0">
              <a:solidFill>
                <a:schemeClr val="accent5">
                  <a:lumMod val="75000"/>
                </a:schemeClr>
              </a:solidFill>
              <a:latin typeface="Broadway" panose="04040905080B02020502" pitchFamily="82" charset="0"/>
              <a:ea typeface="Black Han Sans" panose="020B0604020202020204" charset="-127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0943F9A-6CAD-489E-821E-30CCA5CAA8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668" y="1064784"/>
            <a:ext cx="3873332" cy="4716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0185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5273" y="173962"/>
            <a:ext cx="7292296" cy="540039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К</a:t>
            </a:r>
            <a:r>
              <a:rPr lang="ru-RU" dirty="0">
                <a:latin typeface="Arial Black" panose="020B0A04020102020204" pitchFamily="34" charset="0"/>
              </a:rPr>
              <a:t>ЛЮЧЕВЫЕ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РЕ</a:t>
            </a:r>
            <a:r>
              <a:rPr lang="ru-RU" dirty="0">
                <a:latin typeface="Arial Black" panose="020B0A04020102020204" pitchFamily="34" charset="0"/>
              </a:rPr>
              <a:t>СУРСЫ</a:t>
            </a:r>
            <a:endParaRPr lang="ru-RU" dirty="0"/>
          </a:p>
        </p:txBody>
      </p:sp>
      <p:pic>
        <p:nvPicPr>
          <p:cNvPr id="3074" name="Picture 2" descr="https://sun9-38.userapi.com/impg/tRKLyrPYXQAGLUUMd5IFpFkKWIyYc_N-miDd2Q/6QPOIJjeIzg.jpg?size=157x158&amp;quality=96&amp;sign=1d185a5f7e3d79310da56b2abebb1f5b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273" y="1627366"/>
            <a:ext cx="671940" cy="676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sun9-77.userapi.com/impg/dNXXYFwGUI_IenCI1xVOk1wHggypSCkhIGSnJg/uuj9ugzkZfA.jpg?size=195x203&amp;quality=96&amp;sign=6f28566395bf561ca3a01eec202ac332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600" y="2680897"/>
            <a:ext cx="693613" cy="722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sun9-13.userapi.com/impg/BTdvWDqOUcjGIm3UfShJM4ei0gHbx4YNr8gRHQ/UGvSNerKyic.jpg?size=1024x1024&amp;quality=96&amp;sign=3c1ac8a04a13ed983f99ff770a34ced8&amp;type=album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273" y="4757400"/>
            <a:ext cx="672195" cy="672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s://sun9-25.userapi.com/impg/mF-UopryMWysknKeOY4ibzI8jLbB1z6u50cYVA/HII26RA7nmo.jpg?size=320x320&amp;quality=96&amp;sign=4bfd9e03babd7b2c0a832715c4bf3e51&amp;type=album"/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273" y="3744213"/>
            <a:ext cx="671940" cy="671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338579" y="1771128"/>
            <a:ext cx="2956259" cy="3977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Персонал – 3 человека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338579" y="2303586"/>
            <a:ext cx="635939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Помещение – офисное помещение для проведения аудиторных занятий, площадью от 30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кв.м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. для проведения тренировок и соревнований возможна аренда ангара от 200 кв. м.;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338579" y="3807100"/>
            <a:ext cx="6359393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Оборудование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– 15 компьютеров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15 наборов для конструирования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дронов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338579" y="4794984"/>
            <a:ext cx="6096000" cy="73635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Учебная мебель – столы 15 шт.; рабочее место администратора (стол, ноутбук, принтер).</a:t>
            </a:r>
          </a:p>
        </p:txBody>
      </p:sp>
      <p:pic>
        <p:nvPicPr>
          <p:cNvPr id="5" name="Picture 2" descr="https://www.pinclipart.com/picdir/big/495-4951040_engagement-clipart-engagment-clip-art-employee-engagement-png.png">
            <a:extLst>
              <a:ext uri="{FF2B5EF4-FFF2-40B4-BE49-F238E27FC236}">
                <a16:creationId xmlns:a16="http://schemas.microsoft.com/office/drawing/2014/main" id="{B45589B8-4941-47FD-911B-9CBF6B2085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29295">
            <a:off x="7468965" y="2673627"/>
            <a:ext cx="4882522" cy="2897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30028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8" name="Picture 22" descr="https://img.freepik.com/premium-vector/vector-high-speed-scribble-flying-arrow-silhouette_290335-416.jpg?size=626&amp;ext=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14" t="16599" r="10369" b="12921"/>
          <a:stretch/>
        </p:blipFill>
        <p:spPr bwMode="auto">
          <a:xfrm rot="20274042">
            <a:off x="1196419" y="1506882"/>
            <a:ext cx="8399815" cy="3017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5273" y="173962"/>
            <a:ext cx="6500989" cy="540039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П</a:t>
            </a:r>
            <a:r>
              <a:rPr lang="ru-RU" dirty="0">
                <a:latin typeface="Arial Black" panose="020B0A04020102020204" pitchFamily="34" charset="0"/>
              </a:rPr>
              <a:t>ЛАН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Р</a:t>
            </a:r>
            <a:r>
              <a:rPr lang="ru-RU" dirty="0">
                <a:latin typeface="Arial Black" panose="020B0A04020102020204" pitchFamily="34" charset="0"/>
              </a:rPr>
              <a:t>ЕАЛИЗАЦИИ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48160" y="5691697"/>
            <a:ext cx="2294459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ru-RU" i="1" dirty="0">
                <a:solidFill>
                  <a:schemeClr val="tx1">
                    <a:lumMod val="90000"/>
                    <a:lumOff val="10000"/>
                  </a:schemeClr>
                </a:solidFill>
                <a:latin typeface="Bahnschrift SemiBold Condensed" panose="020B0502040204020203" pitchFamily="34" charset="0"/>
                <a:cs typeface="Arial" panose="020B0604020202020204" pitchFamily="34" charset="0"/>
              </a:rPr>
              <a:t>Разработка программы, метод. материалов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628090" y="4125289"/>
            <a:ext cx="166560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SemiBold Condensed" panose="020B0502040204020203" pitchFamily="34" charset="0"/>
                <a:cs typeface="Arial" panose="020B0604020202020204" pitchFamily="34" charset="0"/>
              </a:rPr>
              <a:t>Аренда помещения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626734" y="4771620"/>
            <a:ext cx="181218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ru-RU" i="1" dirty="0">
                <a:solidFill>
                  <a:schemeClr val="tx1">
                    <a:lumMod val="90000"/>
                    <a:lumOff val="10000"/>
                  </a:schemeClr>
                </a:solidFill>
                <a:latin typeface="Bahnschrift SemiBold Condensed" panose="020B0502040204020203" pitchFamily="34" charset="0"/>
                <a:cs typeface="Arial" panose="020B0604020202020204" pitchFamily="34" charset="0"/>
              </a:rPr>
              <a:t>Закупка оборудования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7688407" y="2477444"/>
            <a:ext cx="181192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ru-RU" i="1" dirty="0">
                <a:solidFill>
                  <a:schemeClr val="tx1">
                    <a:lumMod val="90000"/>
                    <a:lumOff val="10000"/>
                  </a:schemeClr>
                </a:solidFill>
                <a:latin typeface="Bahnschrift SemiBold Condensed" panose="020B0502040204020203" pitchFamily="34" charset="0"/>
                <a:cs typeface="Arial" panose="020B0604020202020204" pitchFamily="34" charset="0"/>
              </a:rPr>
              <a:t>Продвижение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207778" y="3280346"/>
            <a:ext cx="148062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ru-RU" i="1" dirty="0" err="1">
                <a:latin typeface="Bahnschrift SemiBold Condensed" panose="020B0502040204020203" pitchFamily="34" charset="0"/>
                <a:cs typeface="Arial" panose="020B0604020202020204" pitchFamily="34" charset="0"/>
              </a:rPr>
              <a:t>Найм</a:t>
            </a:r>
            <a:r>
              <a:rPr lang="ru-RU" i="1" dirty="0">
                <a:latin typeface="Bahnschrift SemiBold Condensed" panose="020B0502040204020203" pitchFamily="34" charset="0"/>
                <a:cs typeface="Arial" panose="020B0604020202020204" pitchFamily="34" charset="0"/>
              </a:rPr>
              <a:t> персонала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9366136" y="1672619"/>
            <a:ext cx="1888564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ru-RU" i="1" dirty="0">
                <a:solidFill>
                  <a:schemeClr val="tx1">
                    <a:lumMod val="90000"/>
                    <a:lumOff val="10000"/>
                  </a:schemeClr>
                </a:solidFill>
                <a:latin typeface="Bahnschrift SemiBold Condensed" panose="020B0502040204020203" pitchFamily="34" charset="0"/>
                <a:cs typeface="Arial" panose="020B0604020202020204" pitchFamily="34" charset="0"/>
              </a:rPr>
              <a:t>Набор групп, старт обучения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253" y="4545040"/>
            <a:ext cx="1074569" cy="1074569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923" y="2648927"/>
            <a:ext cx="1092152" cy="1097613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471" y="3367824"/>
            <a:ext cx="1254362" cy="1254362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501" y="1146160"/>
            <a:ext cx="1052919" cy="1052919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1167" y="469673"/>
            <a:ext cx="1046213" cy="1046213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49105" y="1939093"/>
            <a:ext cx="1082925" cy="1076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8950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5273" y="173962"/>
            <a:ext cx="6500989" cy="540039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К</a:t>
            </a:r>
            <a:r>
              <a:rPr lang="ru-RU" dirty="0">
                <a:latin typeface="Arial Black" panose="020B0A04020102020204" pitchFamily="34" charset="0"/>
              </a:rPr>
              <a:t>ОМАНДА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П</a:t>
            </a:r>
            <a:r>
              <a:rPr lang="ru-RU" dirty="0">
                <a:latin typeface="Arial Black" panose="020B0A04020102020204" pitchFamily="34" charset="0"/>
              </a:rPr>
              <a:t>РОЕКТА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3420" y="1286816"/>
            <a:ext cx="1551482" cy="3152218"/>
          </a:xfrm>
          <a:prstGeom prst="rect">
            <a:avLst/>
          </a:prstGeom>
        </p:spPr>
      </p:pic>
      <p:pic>
        <p:nvPicPr>
          <p:cNvPr id="2052" name="Picture 4" descr="http://png.pngtree.com/png-clipart/20220928/original/pngtree-man-standing-suit-black-png-image_863928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0773" y="1047319"/>
            <a:ext cx="3632200" cy="363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https://papik.pro/uploads/posts/2021-11/1635974951_28-papik-pro-p-risunki-vektornie-lyudei-30.png"/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772"/>
          <a:stretch/>
        </p:blipFill>
        <p:spPr bwMode="auto">
          <a:xfrm>
            <a:off x="1930090" y="1286816"/>
            <a:ext cx="1124793" cy="3153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416784" y="4679518"/>
            <a:ext cx="2935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cs typeface="Arial" panose="020B0604020202020204" pitchFamily="34" charset="0"/>
              </a:rPr>
              <a:t>Рыбаков Никита Сергеевич общее управление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591212" y="4679519"/>
            <a:ext cx="31244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cs typeface="Arial" panose="020B0604020202020204" pitchFamily="34" charset="0"/>
              </a:rPr>
              <a:t>Марьин Илья Александрович  продвижение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48855" y="4679519"/>
            <a:ext cx="328726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cs typeface="Arial" panose="020B0604020202020204" pitchFamily="34" charset="0"/>
              </a:rPr>
              <a:t>Ефимов Владимир Юрьевич операционное управление, методические материалы </a:t>
            </a:r>
          </a:p>
        </p:txBody>
      </p:sp>
    </p:spTree>
    <p:extLst>
      <p:ext uri="{BB962C8B-B14F-4D97-AF65-F5344CB8AC3E}">
        <p14:creationId xmlns:p14="http://schemas.microsoft.com/office/powerpoint/2010/main" val="19614660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246" y="156450"/>
            <a:ext cx="8775031" cy="540039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Ф</a:t>
            </a:r>
            <a:r>
              <a:rPr lang="ru-RU" dirty="0">
                <a:latin typeface="Arial Black" panose="020B0A04020102020204" pitchFamily="34" charset="0"/>
              </a:rPr>
              <a:t>ИНАНСОВЫЕ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П</a:t>
            </a:r>
            <a:r>
              <a:rPr lang="ru-RU" dirty="0">
                <a:latin typeface="Arial Black" panose="020B0A04020102020204" pitchFamily="34" charset="0"/>
              </a:rPr>
              <a:t>ОКАЗАТЕЛИ</a:t>
            </a:r>
            <a:endParaRPr lang="ru-RU" dirty="0"/>
          </a:p>
        </p:txBody>
      </p:sp>
      <p:sp>
        <p:nvSpPr>
          <p:cNvPr id="5" name="Google Shape;483;p36"/>
          <p:cNvSpPr txBox="1">
            <a:spLocks/>
          </p:cNvSpPr>
          <p:nvPr/>
        </p:nvSpPr>
        <p:spPr>
          <a:xfrm>
            <a:off x="584546" y="1386354"/>
            <a:ext cx="10914726" cy="415383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Прогнозируемый ежемесячный доход: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198 000 (3 группы по 15 человек, 2 занятия в неделю у каждой группы)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Прогнозируемые ежемесячные операционные затраты: </a:t>
            </a:r>
          </a:p>
          <a:p>
            <a:pPr marL="457200" indent="-457200">
              <a:spcBef>
                <a:spcPts val="0"/>
              </a:spcBef>
              <a:buAutoNum type="arabicParenR"/>
            </a:pP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30 000 (Аренда помещения)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2) 15 000 (Затраты на обслуживание техники, помещения)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3) 120 000 (О плата труда администратора, преподавателей, отчисления от зарплаты)</a:t>
            </a:r>
          </a:p>
          <a:p>
            <a:pPr marL="0" indent="0">
              <a:spcBef>
                <a:spcPts val="0"/>
              </a:spcBef>
              <a:buNone/>
            </a:pPr>
            <a:endParaRPr lang="ru-RU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Инвестиционные издержки: </a:t>
            </a:r>
          </a:p>
          <a:p>
            <a:pPr marL="457200" indent="-457200">
              <a:spcBef>
                <a:spcPts val="0"/>
              </a:spcBef>
              <a:buAutoNum type="arabicParenR"/>
            </a:pP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300 </a:t>
            </a:r>
            <a:r>
              <a:rPr lang="ru-RU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т.р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. (закупка конструкторов-дронов) </a:t>
            </a:r>
          </a:p>
          <a:p>
            <a:pPr marL="457200" indent="-457200">
              <a:spcBef>
                <a:spcPts val="0"/>
              </a:spcBef>
              <a:buAutoNum type="arabicParenR"/>
            </a:pP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30 </a:t>
            </a:r>
            <a:r>
              <a:rPr lang="ru-RU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т.р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. (аренда помещения 1 месяц) </a:t>
            </a:r>
          </a:p>
          <a:p>
            <a:pPr marL="457200" indent="-457200">
              <a:spcBef>
                <a:spcPts val="0"/>
              </a:spcBef>
              <a:buAutoNum type="arabicParenR"/>
            </a:pP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800 </a:t>
            </a:r>
            <a:r>
              <a:rPr lang="ru-RU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т.р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. ( оргтехника) </a:t>
            </a:r>
          </a:p>
          <a:p>
            <a:pPr marL="457200" indent="-457200">
              <a:spcBef>
                <a:spcPts val="0"/>
              </a:spcBef>
              <a:buAutoNum type="arabicParenR"/>
            </a:pP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21 </a:t>
            </a:r>
            <a:r>
              <a:rPr lang="ru-RU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т.р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. ( реклама ВК, контекстная реклама Яндекс) </a:t>
            </a:r>
          </a:p>
          <a:p>
            <a:pPr marL="457200" indent="-457200">
              <a:spcBef>
                <a:spcPts val="0"/>
              </a:spcBef>
              <a:buAutoNum type="arabicParenR"/>
            </a:pP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150 </a:t>
            </a:r>
            <a:r>
              <a:rPr lang="ru-RU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т.р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. ( Мебель)</a:t>
            </a:r>
          </a:p>
        </p:txBody>
      </p:sp>
    </p:spTree>
    <p:extLst>
      <p:ext uri="{BB962C8B-B14F-4D97-AF65-F5344CB8AC3E}">
        <p14:creationId xmlns:p14="http://schemas.microsoft.com/office/powerpoint/2010/main" val="22463408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Arial Black" panose="020B0A04020102020204" pitchFamily="34" charset="0"/>
              </a:rPr>
              <a:t>ПЛ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А</a:t>
            </a:r>
            <a:r>
              <a:rPr lang="ru-RU" dirty="0">
                <a:latin typeface="Arial Black" panose="020B0A04020102020204" pitchFamily="34" charset="0"/>
              </a:rPr>
              <a:t>НЫ Н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А</a:t>
            </a:r>
            <a:r>
              <a:rPr lang="ru-RU" dirty="0">
                <a:latin typeface="Arial Black" panose="020B0A04020102020204" pitchFamily="34" charset="0"/>
              </a:rPr>
              <a:t> БУДУЩЕЕ</a:t>
            </a:r>
          </a:p>
        </p:txBody>
      </p:sp>
      <p:grpSp>
        <p:nvGrpSpPr>
          <p:cNvPr id="4" name="Group 2">
            <a:extLst>
              <a:ext uri="{FF2B5EF4-FFF2-40B4-BE49-F238E27FC236}">
                <a16:creationId xmlns:a16="http://schemas.microsoft.com/office/drawing/2014/main" id="{6D9C2F30-8E12-72B7-7509-46D1A6624585}"/>
              </a:ext>
            </a:extLst>
          </p:cNvPr>
          <p:cNvGrpSpPr>
            <a:grpSpLocks/>
          </p:cNvGrpSpPr>
          <p:nvPr/>
        </p:nvGrpSpPr>
        <p:grpSpPr bwMode="auto">
          <a:xfrm>
            <a:off x="1765730" y="4329899"/>
            <a:ext cx="9093201" cy="555625"/>
            <a:chOff x="1248" y="1440"/>
            <a:chExt cx="5728" cy="350"/>
          </a:xfrm>
        </p:grpSpPr>
        <p:sp>
          <p:nvSpPr>
            <p:cNvPr id="5" name="Line 3">
              <a:extLst>
                <a:ext uri="{FF2B5EF4-FFF2-40B4-BE49-F238E27FC236}">
                  <a16:creationId xmlns:a16="http://schemas.microsoft.com/office/drawing/2014/main" id="{6BE27C36-5448-E1E1-456C-3C7D9C23A22D}"/>
                </a:ext>
              </a:extLst>
            </p:cNvPr>
            <p:cNvSpPr>
              <a:spLocks noChangeShapeType="1"/>
            </p:cNvSpPr>
            <p:nvPr/>
          </p:nvSpPr>
          <p:spPr bwMode="gray">
            <a:xfrm flipV="1">
              <a:off x="1440" y="1789"/>
              <a:ext cx="5536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E4D3E5B7-DAF1-3209-8771-B3747ADDE44F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7" name="Text Box 5">
              <a:extLst>
                <a:ext uri="{FF2B5EF4-FFF2-40B4-BE49-F238E27FC236}">
                  <a16:creationId xmlns:a16="http://schemas.microsoft.com/office/drawing/2014/main" id="{CAC0F973-D0EE-CF0E-96EF-9087F858CB18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736" y="1483"/>
              <a:ext cx="441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dirty="0">
                  <a:solidFill>
                    <a:srgbClr val="000000"/>
                  </a:solidFill>
                </a:rPr>
                <a:t>Открытие филиалов в г. Волжск, Чебоксары, Казань.</a:t>
              </a:r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8" name="Text Box 6">
              <a:extLst>
                <a:ext uri="{FF2B5EF4-FFF2-40B4-BE49-F238E27FC236}">
                  <a16:creationId xmlns:a16="http://schemas.microsoft.com/office/drawing/2014/main" id="{14A3FFE3-5CA6-9630-74A8-713E693B42A3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296" y="145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4</a:t>
              </a:r>
            </a:p>
          </p:txBody>
        </p:sp>
      </p:grpSp>
      <p:grpSp>
        <p:nvGrpSpPr>
          <p:cNvPr id="9" name="Group 7">
            <a:extLst>
              <a:ext uri="{FF2B5EF4-FFF2-40B4-BE49-F238E27FC236}">
                <a16:creationId xmlns:a16="http://schemas.microsoft.com/office/drawing/2014/main" id="{FE65A597-38E7-DE99-0ECF-B032AACAE57D}"/>
              </a:ext>
            </a:extLst>
          </p:cNvPr>
          <p:cNvGrpSpPr>
            <a:grpSpLocks/>
          </p:cNvGrpSpPr>
          <p:nvPr/>
        </p:nvGrpSpPr>
        <p:grpSpPr bwMode="auto">
          <a:xfrm>
            <a:off x="1765730" y="1815305"/>
            <a:ext cx="9093202" cy="555626"/>
            <a:chOff x="1248" y="2030"/>
            <a:chExt cx="5728" cy="350"/>
          </a:xfrm>
        </p:grpSpPr>
        <p:sp>
          <p:nvSpPr>
            <p:cNvPr id="10" name="Line 8">
              <a:extLst>
                <a:ext uri="{FF2B5EF4-FFF2-40B4-BE49-F238E27FC236}">
                  <a16:creationId xmlns:a16="http://schemas.microsoft.com/office/drawing/2014/main" id="{66F1D16B-1EF2-C997-A467-B49C9BF0E509}"/>
                </a:ext>
              </a:extLst>
            </p:cNvPr>
            <p:cNvSpPr>
              <a:spLocks noChangeShapeType="1"/>
            </p:cNvSpPr>
            <p:nvPr/>
          </p:nvSpPr>
          <p:spPr bwMode="gray">
            <a:xfrm flipV="1">
              <a:off x="1440" y="2365"/>
              <a:ext cx="5536" cy="15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Rectangle 9">
              <a:extLst>
                <a:ext uri="{FF2B5EF4-FFF2-40B4-BE49-F238E27FC236}">
                  <a16:creationId xmlns:a16="http://schemas.microsoft.com/office/drawing/2014/main" id="{129DC699-7264-39A0-787C-7531F346E221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12" name="Text Box 10">
              <a:extLst>
                <a:ext uri="{FF2B5EF4-FFF2-40B4-BE49-F238E27FC236}">
                  <a16:creationId xmlns:a16="http://schemas.microsoft.com/office/drawing/2014/main" id="{F5EB7EF5-F547-A04A-99B1-F4CD427B0B6A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736" y="2044"/>
              <a:ext cx="418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dirty="0">
                  <a:solidFill>
                    <a:srgbClr val="000000"/>
                  </a:solidFill>
                </a:rPr>
                <a:t>Проведение фестиваля современных технологий</a:t>
              </a:r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13" name="Text Box 11">
              <a:extLst>
                <a:ext uri="{FF2B5EF4-FFF2-40B4-BE49-F238E27FC236}">
                  <a16:creationId xmlns:a16="http://schemas.microsoft.com/office/drawing/2014/main" id="{FA78EBC7-614A-88EC-D70D-2568A26EC116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296" y="20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1</a:t>
              </a:r>
            </a:p>
          </p:txBody>
        </p:sp>
      </p:grpSp>
      <p:grpSp>
        <p:nvGrpSpPr>
          <p:cNvPr id="14" name="Group 12">
            <a:extLst>
              <a:ext uri="{FF2B5EF4-FFF2-40B4-BE49-F238E27FC236}">
                <a16:creationId xmlns:a16="http://schemas.microsoft.com/office/drawing/2014/main" id="{196D6442-EA76-327C-2326-730406AE0413}"/>
              </a:ext>
            </a:extLst>
          </p:cNvPr>
          <p:cNvGrpSpPr>
            <a:grpSpLocks/>
          </p:cNvGrpSpPr>
          <p:nvPr/>
        </p:nvGrpSpPr>
        <p:grpSpPr bwMode="auto">
          <a:xfrm>
            <a:off x="1765730" y="2653507"/>
            <a:ext cx="9093201" cy="555626"/>
            <a:chOff x="1248" y="2640"/>
            <a:chExt cx="5728" cy="350"/>
          </a:xfrm>
        </p:grpSpPr>
        <p:sp>
          <p:nvSpPr>
            <p:cNvPr id="15" name="Line 13">
              <a:extLst>
                <a:ext uri="{FF2B5EF4-FFF2-40B4-BE49-F238E27FC236}">
                  <a16:creationId xmlns:a16="http://schemas.microsoft.com/office/drawing/2014/main" id="{5C6B67B7-BCA8-BEA5-FEFD-19FC8F03A957}"/>
                </a:ext>
              </a:extLst>
            </p:cNvPr>
            <p:cNvSpPr>
              <a:spLocks noChangeShapeType="1"/>
            </p:cNvSpPr>
            <p:nvPr/>
          </p:nvSpPr>
          <p:spPr bwMode="gray">
            <a:xfrm flipV="1">
              <a:off x="1440" y="2976"/>
              <a:ext cx="5536" cy="14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Rectangle 14">
              <a:extLst>
                <a:ext uri="{FF2B5EF4-FFF2-40B4-BE49-F238E27FC236}">
                  <a16:creationId xmlns:a16="http://schemas.microsoft.com/office/drawing/2014/main" id="{FC9822E5-960F-04E3-AFC2-58672B4AE162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17" name="Text Box 15">
              <a:extLst>
                <a:ext uri="{FF2B5EF4-FFF2-40B4-BE49-F238E27FC236}">
                  <a16:creationId xmlns:a16="http://schemas.microsoft.com/office/drawing/2014/main" id="{699F20BE-8549-F7FD-3BED-9654D4BA92BF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736" y="2677"/>
              <a:ext cx="501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dirty="0">
                  <a:solidFill>
                    <a:srgbClr val="000000"/>
                  </a:solidFill>
                </a:rPr>
                <a:t>Создание летающего дрона собственного проектирования </a:t>
              </a:r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18" name="Text Box 16">
              <a:extLst>
                <a:ext uri="{FF2B5EF4-FFF2-40B4-BE49-F238E27FC236}">
                  <a16:creationId xmlns:a16="http://schemas.microsoft.com/office/drawing/2014/main" id="{088A9AC0-B811-D27F-BE50-506BE69B491D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296" y="265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2</a:t>
              </a:r>
            </a:p>
          </p:txBody>
        </p:sp>
      </p:grpSp>
      <p:grpSp>
        <p:nvGrpSpPr>
          <p:cNvPr id="19" name="Group 17">
            <a:extLst>
              <a:ext uri="{FF2B5EF4-FFF2-40B4-BE49-F238E27FC236}">
                <a16:creationId xmlns:a16="http://schemas.microsoft.com/office/drawing/2014/main" id="{75F6B30E-80CE-D849-D383-F7D9CB81F1A5}"/>
              </a:ext>
            </a:extLst>
          </p:cNvPr>
          <p:cNvGrpSpPr>
            <a:grpSpLocks/>
          </p:cNvGrpSpPr>
          <p:nvPr/>
        </p:nvGrpSpPr>
        <p:grpSpPr bwMode="auto">
          <a:xfrm>
            <a:off x="1765730" y="3491704"/>
            <a:ext cx="9093200" cy="569913"/>
            <a:chOff x="1248" y="3230"/>
            <a:chExt cx="5728" cy="359"/>
          </a:xfrm>
        </p:grpSpPr>
        <p:sp>
          <p:nvSpPr>
            <p:cNvPr id="20" name="Line 18">
              <a:extLst>
                <a:ext uri="{FF2B5EF4-FFF2-40B4-BE49-F238E27FC236}">
                  <a16:creationId xmlns:a16="http://schemas.microsoft.com/office/drawing/2014/main" id="{0A7D6EEE-10A8-8E12-A142-D180FBE90D46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441" y="3579"/>
              <a:ext cx="5535" cy="1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Rectangle 19">
              <a:extLst>
                <a:ext uri="{FF2B5EF4-FFF2-40B4-BE49-F238E27FC236}">
                  <a16:creationId xmlns:a16="http://schemas.microsoft.com/office/drawing/2014/main" id="{2CC4BC76-A9CA-B65D-413B-59E5E1B90BCA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2" name="Text Box 20">
              <a:extLst>
                <a:ext uri="{FF2B5EF4-FFF2-40B4-BE49-F238E27FC236}">
                  <a16:creationId xmlns:a16="http://schemas.microsoft.com/office/drawing/2014/main" id="{27CCF22D-1F99-3F55-35FB-49B0E900BFD3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736" y="3270"/>
              <a:ext cx="380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dirty="0">
                  <a:solidFill>
                    <a:srgbClr val="000000"/>
                  </a:solidFill>
                </a:rPr>
                <a:t>Проведение соревнований дронов в городе </a:t>
              </a:r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23" name="Text Box 21">
              <a:extLst>
                <a:ext uri="{FF2B5EF4-FFF2-40B4-BE49-F238E27FC236}">
                  <a16:creationId xmlns:a16="http://schemas.microsoft.com/office/drawing/2014/main" id="{BD732564-516F-8364-4938-68F4605FD89C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296" y="32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433689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72898" y="2062813"/>
            <a:ext cx="5545015" cy="133960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4800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СПАСИБО</a:t>
            </a:r>
            <a:r>
              <a:rPr lang="ru-RU" sz="4800" dirty="0">
                <a:latin typeface="Arial Black" panose="020B0A04020102020204" pitchFamily="34" charset="0"/>
              </a:rPr>
              <a:t> </a:t>
            </a:r>
            <a:r>
              <a:rPr lang="ru-RU" sz="4800" dirty="0">
                <a:solidFill>
                  <a:schemeClr val="tx1">
                    <a:lumMod val="90000"/>
                    <a:lumOff val="10000"/>
                  </a:schemeClr>
                </a:solidFill>
                <a:latin typeface="Arial Black" panose="020B0A04020102020204" pitchFamily="34" charset="0"/>
              </a:rPr>
              <a:t>ЗА ВНИМАНИЕ!</a:t>
            </a:r>
            <a:endParaRPr lang="ru-RU" sz="48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8765885-6148-423E-924C-519B3E6311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7581" y="2447076"/>
            <a:ext cx="3033921" cy="3956109"/>
          </a:xfrm>
          <a:prstGeom prst="rect">
            <a:avLst/>
          </a:prstGeom>
        </p:spPr>
      </p:pic>
      <p:pic>
        <p:nvPicPr>
          <p:cNvPr id="6" name="Picture 4" descr="https://sun9-22.userapi.com/impg/3-VUpCyVsUwDWky2EEdiEKA4RQtazifX0YeaCQ/Iw7MwnHhCtc.jpg?size=1080x1080&amp;quality=96&amp;sign=1549fbbcccdcbe953fb3d0e855c8311c&amp;type=album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535" y="3520161"/>
            <a:ext cx="2134626" cy="213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56873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</TotalTime>
  <Words>635</Words>
  <Application>Microsoft Office PowerPoint</Application>
  <PresentationFormat>Широкоэкранный</PresentationFormat>
  <Paragraphs>97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Arial Black</vt:lpstr>
      <vt:lpstr>Bahnschrift SemiBold Condensed</vt:lpstr>
      <vt:lpstr>Broadway</vt:lpstr>
      <vt:lpstr>Calibri</vt:lpstr>
      <vt:lpstr>Calibri Light</vt:lpstr>
      <vt:lpstr>Wingdings</vt:lpstr>
      <vt:lpstr>Тема Office</vt:lpstr>
      <vt:lpstr>Клуб проектирования дронов “РобоЛаб”</vt:lpstr>
      <vt:lpstr>АКТУАЛЬНОСТЬ</vt:lpstr>
      <vt:lpstr>АНАЛИЗ РЫНКА</vt:lpstr>
      <vt:lpstr>РЕШЕНИЕ</vt:lpstr>
      <vt:lpstr>ЦЕЛЕВАЯ АУДИТОРИЯ</vt:lpstr>
      <vt:lpstr>НАШИ ПРЕИМУЩЕСТВА</vt:lpstr>
      <vt:lpstr>БИЗНЕС МОДЕЛЬ</vt:lpstr>
      <vt:lpstr>КЛЮЧЕВЫЕ РЕСУРСЫ</vt:lpstr>
      <vt:lpstr>ПЛАН РЕАЛИЗАЦИИ</vt:lpstr>
      <vt:lpstr>КОМАНДА ПРОЕКТА</vt:lpstr>
      <vt:lpstr>ФИНАНСОВЫЕ ПОКАЗАТЕЛИ</vt:lpstr>
      <vt:lpstr>ПЛАНЫ НА БУДУЩЕЕ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Марина Маркасьян</dc:creator>
  <cp:lastModifiedBy>Ольга Белокур</cp:lastModifiedBy>
  <cp:revision>58</cp:revision>
  <dcterms:created xsi:type="dcterms:W3CDTF">2023-02-11T07:57:32Z</dcterms:created>
  <dcterms:modified xsi:type="dcterms:W3CDTF">2023-10-24T21:16:37Z</dcterms:modified>
</cp:coreProperties>
</file>