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26" d="100"/>
          <a:sy n="26" d="100"/>
        </p:scale>
        <p:origin x="18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E5B385-5E94-459E-885C-BB74D9077263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092752-2898-49DA-8AEA-57F4180D6D64}">
      <dgm:prSet/>
      <dgm:spPr/>
      <dgm:t>
        <a:bodyPr/>
        <a:lstStyle/>
        <a:p>
          <a:pPr algn="l"/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По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данным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Минздрава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Кузбасса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около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48%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студентов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КемГМУ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уходят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работать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в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практическое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здравоохранение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gm:t>
    </dgm:pt>
    <dgm:pt modelId="{1E62F6EE-4C1D-4610-8569-762B3610A227}" type="parTrans" cxnId="{E8469C95-C23B-4E28-A3EE-BDFB79A53B36}">
      <dgm:prSet/>
      <dgm:spPr/>
      <dgm:t>
        <a:bodyPr/>
        <a:lstStyle/>
        <a:p>
          <a:endParaRPr lang="en-US"/>
        </a:p>
      </dgm:t>
    </dgm:pt>
    <dgm:pt modelId="{8CEB452C-C563-4DEF-936C-05747733F0C8}" type="sibTrans" cxnId="{E8469C95-C23B-4E28-A3EE-BDFB79A53B36}">
      <dgm:prSet/>
      <dgm:spPr/>
      <dgm:t>
        <a:bodyPr/>
        <a:lstStyle/>
        <a:p>
          <a:endParaRPr lang="en-US"/>
        </a:p>
      </dgm:t>
    </dgm:pt>
    <dgm:pt modelId="{F8871116-ECFB-48B4-AE51-0AF320A930D6}">
      <dgm:prSet/>
      <dgm:spPr/>
      <dgm:t>
        <a:bodyPr/>
        <a:lstStyle/>
        <a:p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По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данным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опроса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65%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студентов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КемГМУ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опасаются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работать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в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практическом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здравоохранении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gm:t>
    </dgm:pt>
    <dgm:pt modelId="{634795B3-8395-4370-918F-F652DC8473D6}" type="parTrans" cxnId="{84BCC6EE-1241-46D5-A648-A709A8FFF2D7}">
      <dgm:prSet/>
      <dgm:spPr/>
      <dgm:t>
        <a:bodyPr/>
        <a:lstStyle/>
        <a:p>
          <a:endParaRPr lang="en-US"/>
        </a:p>
      </dgm:t>
    </dgm:pt>
    <dgm:pt modelId="{887D8B9D-576C-4B6D-9F99-AFB186F23AAF}" type="sibTrans" cxnId="{84BCC6EE-1241-46D5-A648-A709A8FFF2D7}">
      <dgm:prSet/>
      <dgm:spPr/>
      <dgm:t>
        <a:bodyPr/>
        <a:lstStyle/>
        <a:p>
          <a:endParaRPr lang="en-US"/>
        </a:p>
      </dgm:t>
    </dgm:pt>
    <dgm:pt modelId="{FDEE98A8-9F00-41A0-9673-1E1182176D43}" type="pres">
      <dgm:prSet presAssocID="{EBE5B385-5E94-459E-885C-BB74D9077263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5784CBD8-864C-4864-B53F-D3A80FC7FD7B}" type="pres">
      <dgm:prSet presAssocID="{D4092752-2898-49DA-8AEA-57F4180D6D64}" presName="circle1" presStyleLbl="node1" presStyleIdx="0" presStyleCnt="1"/>
      <dgm:spPr/>
    </dgm:pt>
    <dgm:pt modelId="{EBB37AB1-C0C8-4919-B54C-A1B15D86BF80}" type="pres">
      <dgm:prSet presAssocID="{D4092752-2898-49DA-8AEA-57F4180D6D64}" presName="space" presStyleCnt="0"/>
      <dgm:spPr/>
    </dgm:pt>
    <dgm:pt modelId="{0B9126F3-3B4D-42BA-A0F7-5B9D06A7831D}" type="pres">
      <dgm:prSet presAssocID="{D4092752-2898-49DA-8AEA-57F4180D6D64}" presName="rect1" presStyleLbl="alignAcc1" presStyleIdx="0" presStyleCnt="1"/>
      <dgm:spPr/>
    </dgm:pt>
    <dgm:pt modelId="{903E1DDC-D0AB-4BAA-9EEC-1E9D1B3E52C6}" type="pres">
      <dgm:prSet presAssocID="{D4092752-2898-49DA-8AEA-57F4180D6D64}" presName="rect1ParTx" presStyleLbl="alignAcc1" presStyleIdx="0" presStyleCnt="1">
        <dgm:presLayoutVars>
          <dgm:chMax val="1"/>
          <dgm:bulletEnabled val="1"/>
        </dgm:presLayoutVars>
      </dgm:prSet>
      <dgm:spPr/>
    </dgm:pt>
    <dgm:pt modelId="{7D06D575-5BB3-42B7-8C0E-B12EDB1CAE24}" type="pres">
      <dgm:prSet presAssocID="{D4092752-2898-49DA-8AEA-57F4180D6D64}" presName="rect1ChTx" presStyleLbl="alignAcc1" presStyleIdx="0" presStyleCnt="1">
        <dgm:presLayoutVars>
          <dgm:bulletEnabled val="1"/>
        </dgm:presLayoutVars>
      </dgm:prSet>
      <dgm:spPr/>
    </dgm:pt>
  </dgm:ptLst>
  <dgm:cxnLst>
    <dgm:cxn modelId="{5629CB07-27F5-48C8-AEA2-BAE0CD5517CE}" type="presOf" srcId="{D4092752-2898-49DA-8AEA-57F4180D6D64}" destId="{903E1DDC-D0AB-4BAA-9EEC-1E9D1B3E52C6}" srcOrd="1" destOrd="0" presId="urn:microsoft.com/office/officeart/2005/8/layout/target3"/>
    <dgm:cxn modelId="{FEC79009-3554-46EA-A153-96034640EF01}" type="presOf" srcId="{D4092752-2898-49DA-8AEA-57F4180D6D64}" destId="{0B9126F3-3B4D-42BA-A0F7-5B9D06A7831D}" srcOrd="0" destOrd="0" presId="urn:microsoft.com/office/officeart/2005/8/layout/target3"/>
    <dgm:cxn modelId="{E8469C95-C23B-4E28-A3EE-BDFB79A53B36}" srcId="{EBE5B385-5E94-459E-885C-BB74D9077263}" destId="{D4092752-2898-49DA-8AEA-57F4180D6D64}" srcOrd="0" destOrd="0" parTransId="{1E62F6EE-4C1D-4610-8569-762B3610A227}" sibTransId="{8CEB452C-C563-4DEF-936C-05747733F0C8}"/>
    <dgm:cxn modelId="{54438BBE-1564-4E7C-94CB-4725EDEDC458}" type="presOf" srcId="{EBE5B385-5E94-459E-885C-BB74D9077263}" destId="{FDEE98A8-9F00-41A0-9673-1E1182176D43}" srcOrd="0" destOrd="0" presId="urn:microsoft.com/office/officeart/2005/8/layout/target3"/>
    <dgm:cxn modelId="{84BCC6EE-1241-46D5-A648-A709A8FFF2D7}" srcId="{D4092752-2898-49DA-8AEA-57F4180D6D64}" destId="{F8871116-ECFB-48B4-AE51-0AF320A930D6}" srcOrd="0" destOrd="0" parTransId="{634795B3-8395-4370-918F-F652DC8473D6}" sibTransId="{887D8B9D-576C-4B6D-9F99-AFB186F23AAF}"/>
    <dgm:cxn modelId="{994E72F7-2FBB-4382-9FF4-E3BD54098000}" type="presOf" srcId="{F8871116-ECFB-48B4-AE51-0AF320A930D6}" destId="{7D06D575-5BB3-42B7-8C0E-B12EDB1CAE24}" srcOrd="0" destOrd="0" presId="urn:microsoft.com/office/officeart/2005/8/layout/target3"/>
    <dgm:cxn modelId="{E7173520-6036-4DC8-BF72-3B8616A68FDF}" type="presParOf" srcId="{FDEE98A8-9F00-41A0-9673-1E1182176D43}" destId="{5784CBD8-864C-4864-B53F-D3A80FC7FD7B}" srcOrd="0" destOrd="0" presId="urn:microsoft.com/office/officeart/2005/8/layout/target3"/>
    <dgm:cxn modelId="{7B09AA05-C123-471F-9D5D-BF3C310F2573}" type="presParOf" srcId="{FDEE98A8-9F00-41A0-9673-1E1182176D43}" destId="{EBB37AB1-C0C8-4919-B54C-A1B15D86BF80}" srcOrd="1" destOrd="0" presId="urn:microsoft.com/office/officeart/2005/8/layout/target3"/>
    <dgm:cxn modelId="{A6DFA4E2-5149-4A30-A95D-30CDA166860C}" type="presParOf" srcId="{FDEE98A8-9F00-41A0-9673-1E1182176D43}" destId="{0B9126F3-3B4D-42BA-A0F7-5B9D06A7831D}" srcOrd="2" destOrd="0" presId="urn:microsoft.com/office/officeart/2005/8/layout/target3"/>
    <dgm:cxn modelId="{620D2C6E-A840-4363-80FE-485160B5999B}" type="presParOf" srcId="{FDEE98A8-9F00-41A0-9673-1E1182176D43}" destId="{903E1DDC-D0AB-4BAA-9EEC-1E9D1B3E52C6}" srcOrd="3" destOrd="0" presId="urn:microsoft.com/office/officeart/2005/8/layout/target3"/>
    <dgm:cxn modelId="{A562DB93-9C08-431E-A451-F892E8D97C05}" type="presParOf" srcId="{FDEE98A8-9F00-41A0-9673-1E1182176D43}" destId="{7D06D575-5BB3-42B7-8C0E-B12EDB1CAE24}" srcOrd="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84CBD8-864C-4864-B53F-D3A80FC7FD7B}">
      <dsp:nvSpPr>
        <dsp:cNvPr id="0" name=""/>
        <dsp:cNvSpPr/>
      </dsp:nvSpPr>
      <dsp:spPr>
        <a:xfrm>
          <a:off x="0" y="0"/>
          <a:ext cx="8523039" cy="852303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9126F3-3B4D-42BA-A0F7-5B9D06A7831D}">
      <dsp:nvSpPr>
        <dsp:cNvPr id="0" name=""/>
        <dsp:cNvSpPr/>
      </dsp:nvSpPr>
      <dsp:spPr>
        <a:xfrm>
          <a:off x="4261519" y="0"/>
          <a:ext cx="14947992" cy="852303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800" kern="1200" dirty="0" err="1">
              <a:latin typeface="Arial" panose="020B0604020202020204" pitchFamily="34" charset="0"/>
              <a:cs typeface="Arial" panose="020B0604020202020204" pitchFamily="34" charset="0"/>
            </a:rPr>
            <a:t>По</a:t>
          </a:r>
          <a:r>
            <a:rPr lang="en-US" sz="5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5800" kern="1200" dirty="0" err="1">
              <a:latin typeface="Arial" panose="020B0604020202020204" pitchFamily="34" charset="0"/>
              <a:cs typeface="Arial" panose="020B0604020202020204" pitchFamily="34" charset="0"/>
            </a:rPr>
            <a:t>данным</a:t>
          </a:r>
          <a:r>
            <a:rPr lang="en-US" sz="5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5800" kern="1200" dirty="0" err="1">
              <a:latin typeface="Arial" panose="020B0604020202020204" pitchFamily="34" charset="0"/>
              <a:cs typeface="Arial" panose="020B0604020202020204" pitchFamily="34" charset="0"/>
            </a:rPr>
            <a:t>Минздрава</a:t>
          </a:r>
          <a:r>
            <a:rPr lang="en-US" sz="5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5800" kern="1200" dirty="0" err="1">
              <a:latin typeface="Arial" panose="020B0604020202020204" pitchFamily="34" charset="0"/>
              <a:cs typeface="Arial" panose="020B0604020202020204" pitchFamily="34" charset="0"/>
            </a:rPr>
            <a:t>Кузбасса</a:t>
          </a:r>
          <a:r>
            <a:rPr lang="en-US" sz="5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5800" kern="1200" dirty="0" err="1">
              <a:latin typeface="Arial" panose="020B0604020202020204" pitchFamily="34" charset="0"/>
              <a:cs typeface="Arial" panose="020B0604020202020204" pitchFamily="34" charset="0"/>
            </a:rPr>
            <a:t>около</a:t>
          </a:r>
          <a:r>
            <a:rPr lang="en-US" sz="5800" kern="1200" dirty="0">
              <a:latin typeface="Arial" panose="020B0604020202020204" pitchFamily="34" charset="0"/>
              <a:cs typeface="Arial" panose="020B0604020202020204" pitchFamily="34" charset="0"/>
            </a:rPr>
            <a:t> 48% </a:t>
          </a:r>
          <a:r>
            <a:rPr lang="en-US" sz="5800" kern="1200" dirty="0" err="1">
              <a:latin typeface="Arial" panose="020B0604020202020204" pitchFamily="34" charset="0"/>
              <a:cs typeface="Arial" panose="020B0604020202020204" pitchFamily="34" charset="0"/>
            </a:rPr>
            <a:t>студентов</a:t>
          </a:r>
          <a:r>
            <a:rPr lang="en-US" sz="5800" kern="1200" dirty="0">
              <a:latin typeface="Arial" panose="020B0604020202020204" pitchFamily="34" charset="0"/>
              <a:cs typeface="Arial" panose="020B0604020202020204" pitchFamily="34" charset="0"/>
            </a:rPr>
            <a:t> КемГМУ </a:t>
          </a:r>
          <a:r>
            <a:rPr lang="en-US" sz="5800" kern="1200" dirty="0" err="1">
              <a:latin typeface="Arial" panose="020B0604020202020204" pitchFamily="34" charset="0"/>
              <a:cs typeface="Arial" panose="020B0604020202020204" pitchFamily="34" charset="0"/>
            </a:rPr>
            <a:t>уходят</a:t>
          </a:r>
          <a:r>
            <a:rPr lang="en-US" sz="5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5800" kern="1200" dirty="0" err="1">
              <a:latin typeface="Arial" panose="020B0604020202020204" pitchFamily="34" charset="0"/>
              <a:cs typeface="Arial" panose="020B0604020202020204" pitchFamily="34" charset="0"/>
            </a:rPr>
            <a:t>работать</a:t>
          </a:r>
          <a:r>
            <a:rPr lang="en-US" sz="5800" kern="1200" dirty="0">
              <a:latin typeface="Arial" panose="020B0604020202020204" pitchFamily="34" charset="0"/>
              <a:cs typeface="Arial" panose="020B0604020202020204" pitchFamily="34" charset="0"/>
            </a:rPr>
            <a:t> в </a:t>
          </a:r>
          <a:r>
            <a:rPr lang="en-US" sz="5800" kern="1200" dirty="0" err="1">
              <a:latin typeface="Arial" panose="020B0604020202020204" pitchFamily="34" charset="0"/>
              <a:cs typeface="Arial" panose="020B0604020202020204" pitchFamily="34" charset="0"/>
            </a:rPr>
            <a:t>практическое</a:t>
          </a:r>
          <a:r>
            <a:rPr lang="en-US" sz="5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5800" kern="1200" dirty="0" err="1">
              <a:latin typeface="Arial" panose="020B0604020202020204" pitchFamily="34" charset="0"/>
              <a:cs typeface="Arial" panose="020B0604020202020204" pitchFamily="34" charset="0"/>
            </a:rPr>
            <a:t>здравоохранение</a:t>
          </a:r>
          <a:r>
            <a:rPr lang="en-US" sz="58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sp:txBody>
      <dsp:txXfrm>
        <a:off x="4261519" y="0"/>
        <a:ext cx="7473996" cy="8523039"/>
      </dsp:txXfrm>
    </dsp:sp>
    <dsp:sp modelId="{7D06D575-5BB3-42B7-8C0E-B12EDB1CAE24}">
      <dsp:nvSpPr>
        <dsp:cNvPr id="0" name=""/>
        <dsp:cNvSpPr/>
      </dsp:nvSpPr>
      <dsp:spPr>
        <a:xfrm>
          <a:off x="11735515" y="0"/>
          <a:ext cx="7473996" cy="85230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285750" lvl="1" indent="-285750" algn="l" defTabSz="2489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600" kern="1200" dirty="0" err="1">
              <a:latin typeface="Arial" panose="020B0604020202020204" pitchFamily="34" charset="0"/>
              <a:cs typeface="Arial" panose="020B0604020202020204" pitchFamily="34" charset="0"/>
            </a:rPr>
            <a:t>По</a:t>
          </a:r>
          <a:r>
            <a:rPr lang="en-US" sz="5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5600" kern="1200" dirty="0" err="1">
              <a:latin typeface="Arial" panose="020B0604020202020204" pitchFamily="34" charset="0"/>
              <a:cs typeface="Arial" panose="020B0604020202020204" pitchFamily="34" charset="0"/>
            </a:rPr>
            <a:t>данным</a:t>
          </a:r>
          <a:r>
            <a:rPr lang="en-US" sz="5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5600" kern="1200" dirty="0" err="1">
              <a:latin typeface="Arial" panose="020B0604020202020204" pitchFamily="34" charset="0"/>
              <a:cs typeface="Arial" panose="020B0604020202020204" pitchFamily="34" charset="0"/>
            </a:rPr>
            <a:t>опроса</a:t>
          </a:r>
          <a:r>
            <a:rPr lang="en-US" sz="5600" kern="1200" dirty="0">
              <a:latin typeface="Arial" panose="020B0604020202020204" pitchFamily="34" charset="0"/>
              <a:cs typeface="Arial" panose="020B0604020202020204" pitchFamily="34" charset="0"/>
            </a:rPr>
            <a:t> 65% </a:t>
          </a:r>
          <a:r>
            <a:rPr lang="en-US" sz="5600" kern="1200" dirty="0" err="1">
              <a:latin typeface="Arial" panose="020B0604020202020204" pitchFamily="34" charset="0"/>
              <a:cs typeface="Arial" panose="020B0604020202020204" pitchFamily="34" charset="0"/>
            </a:rPr>
            <a:t>студентов</a:t>
          </a:r>
          <a:r>
            <a:rPr lang="en-US" sz="5600" kern="1200" dirty="0">
              <a:latin typeface="Arial" panose="020B0604020202020204" pitchFamily="34" charset="0"/>
              <a:cs typeface="Arial" panose="020B0604020202020204" pitchFamily="34" charset="0"/>
            </a:rPr>
            <a:t> КемГМУ </a:t>
          </a:r>
          <a:r>
            <a:rPr lang="en-US" sz="5600" kern="1200" dirty="0" err="1">
              <a:latin typeface="Arial" panose="020B0604020202020204" pitchFamily="34" charset="0"/>
              <a:cs typeface="Arial" panose="020B0604020202020204" pitchFamily="34" charset="0"/>
            </a:rPr>
            <a:t>опасаются</a:t>
          </a:r>
          <a:r>
            <a:rPr lang="en-US" sz="5600" kern="1200" dirty="0"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5600" kern="1200" dirty="0" err="1">
              <a:latin typeface="Arial" panose="020B0604020202020204" pitchFamily="34" charset="0"/>
              <a:cs typeface="Arial" panose="020B0604020202020204" pitchFamily="34" charset="0"/>
            </a:rPr>
            <a:t>работать</a:t>
          </a:r>
          <a:r>
            <a:rPr lang="en-US" sz="5600" kern="1200" dirty="0">
              <a:latin typeface="Arial" panose="020B0604020202020204" pitchFamily="34" charset="0"/>
              <a:cs typeface="Arial" panose="020B0604020202020204" pitchFamily="34" charset="0"/>
            </a:rPr>
            <a:t> в </a:t>
          </a:r>
          <a:r>
            <a:rPr lang="en-US" sz="5600" kern="1200" dirty="0" err="1">
              <a:latin typeface="Arial" panose="020B0604020202020204" pitchFamily="34" charset="0"/>
              <a:cs typeface="Arial" panose="020B0604020202020204" pitchFamily="34" charset="0"/>
            </a:rPr>
            <a:t>практическом</a:t>
          </a:r>
          <a:r>
            <a:rPr lang="en-US" sz="5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5600" kern="1200" dirty="0" err="1">
              <a:latin typeface="Arial" panose="020B0604020202020204" pitchFamily="34" charset="0"/>
              <a:cs typeface="Arial" panose="020B0604020202020204" pitchFamily="34" charset="0"/>
            </a:rPr>
            <a:t>здравоохранении</a:t>
          </a:r>
          <a:r>
            <a:rPr lang="en-US" sz="56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sp:txBody>
      <dsp:txXfrm>
        <a:off x="11735515" y="0"/>
        <a:ext cx="7473996" cy="85230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31.05.2022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t.me/Savermedik_bot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800" b="1" kern="1200" spc="-50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Saver </a:t>
            </a:r>
            <a:r>
              <a:rPr lang="en-US" sz="8800" b="1" kern="1200" spc="-50" baseline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медик</a:t>
            </a:r>
            <a:endParaRPr lang="ru-RU" sz="88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Команда проке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Beta 1.0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graphicFrame>
        <p:nvGraphicFramePr>
          <p:cNvPr id="6" name="Заголовок 1">
            <a:extLst>
              <a:ext uri="{FF2B5EF4-FFF2-40B4-BE49-F238E27FC236}">
                <a16:creationId xmlns:a16="http://schemas.microsoft.com/office/drawing/2014/main" id="{6361040D-A666-1456-BDE1-A8201BCA35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8002966"/>
              </p:ext>
            </p:extLst>
          </p:nvPr>
        </p:nvGraphicFramePr>
        <p:xfrm>
          <a:off x="128016" y="1974273"/>
          <a:ext cx="19209512" cy="85230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182091"/>
            <a:ext cx="8793162" cy="8315221"/>
          </a:xfrm>
        </p:spPr>
        <p:txBody>
          <a:bodyPr/>
          <a:lstStyle/>
          <a:p>
            <a:r>
              <a:rPr lang="ru-RU" sz="3600" dirty="0"/>
              <a:t>Изучив мнения работодателей мы выявили те компетенции, которые работодатели хотят видеть в будущих специалистах.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973770" y="2486093"/>
            <a:ext cx="8841739" cy="911090"/>
          </a:xfrm>
        </p:spPr>
        <p:txBody>
          <a:bodyPr/>
          <a:lstStyle/>
          <a:p>
            <a:r>
              <a:rPr lang="ru-RU" sz="3200" b="1" dirty="0"/>
              <a:t>Почему существующих вариантов решения </a:t>
            </a:r>
            <a:br>
              <a:rPr lang="ru-RU" sz="3200" b="1" dirty="0"/>
            </a:br>
            <a:r>
              <a:rPr lang="ru-RU" sz="3200" b="1" dirty="0"/>
              <a:t>не достаточно?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370DDE8-EF1A-E74A-5BE4-4010720CBE3D}"/>
              </a:ext>
            </a:extLst>
          </p:cNvPr>
          <p:cNvSpPr txBox="1">
            <a:spLocks noGrp="1"/>
          </p:cNvSpPr>
          <p:nvPr>
            <p:ph type="body" sz="quarter" idx="16"/>
          </p:nvPr>
        </p:nvSpPr>
        <p:spPr>
          <a:xfrm>
            <a:off x="10544175" y="2941638"/>
            <a:ext cx="8793163" cy="75549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3200" dirty="0">
                <a:latin typeface="Arial" pitchFamily="34" charset="0"/>
                <a:cs typeface="Arial" pitchFamily="34" charset="0"/>
              </a:rPr>
              <a:t>Разочарование в профессии и эмоциональная  нестабильность у студентов - медиков во время обучения в медицинском ВУЗе;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3200" dirty="0">
                <a:latin typeface="Arial" pitchFamily="34" charset="0"/>
                <a:cs typeface="Arial" pitchFamily="34" charset="0"/>
              </a:rPr>
              <a:t>Недостаточное формирование кадрового резерва;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3200" dirty="0">
                <a:latin typeface="Arial" pitchFamily="34" charset="0"/>
                <a:cs typeface="Arial" pitchFamily="34" charset="0"/>
              </a:rPr>
              <a:t>По окончании обучения большинство студентов не идут в практическое здравоохранение.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3200" dirty="0" err="1">
                <a:latin typeface="Arial" pitchFamily="34" charset="0"/>
                <a:cs typeface="Arial" pitchFamily="34" charset="0"/>
              </a:rPr>
              <a:t>Профилактируя</a:t>
            </a:r>
            <a:r>
              <a:rPr lang="ru-RU" sz="3200" dirty="0">
                <a:latin typeface="Arial" pitchFamily="34" charset="0"/>
                <a:cs typeface="Arial" pitchFamily="34" charset="0"/>
              </a:rPr>
              <a:t> эмоциональное выгорание мы пресекаем дальнейшее прогрессирование разочарования в профессии и эмоциональной  нестабильности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6BDA306-04CD-F164-A9C7-4FCC2AF7ABA0}"/>
              </a:ext>
            </a:extLst>
          </p:cNvPr>
          <p:cNvSpPr/>
          <p:nvPr/>
        </p:nvSpPr>
        <p:spPr>
          <a:xfrm>
            <a:off x="1469238" y="5117221"/>
            <a:ext cx="314094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  <a:buFontTx/>
              <a:buNone/>
            </a:pPr>
            <a:r>
              <a:rPr lang="ru-RU" sz="18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низкая коммуникативность при общении с коллегами, пациентами, приводящая к нарушению этических и деонтологических норм и правил и др)</a:t>
            </a:r>
          </a:p>
        </p:txBody>
      </p:sp>
      <p:sp>
        <p:nvSpPr>
          <p:cNvPr id="9" name="Прямоугольный треугольник 8">
            <a:extLst>
              <a:ext uri="{FF2B5EF4-FFF2-40B4-BE49-F238E27FC236}">
                <a16:creationId xmlns:a16="http://schemas.microsoft.com/office/drawing/2014/main" id="{B80FFE03-2C7F-EB36-8F1E-EE8CC7DD1C38}"/>
              </a:ext>
            </a:extLst>
          </p:cNvPr>
          <p:cNvSpPr/>
          <p:nvPr/>
        </p:nvSpPr>
        <p:spPr>
          <a:xfrm rot="5400000">
            <a:off x="989943" y="4422102"/>
            <a:ext cx="805465" cy="805465"/>
          </a:xfrm>
          <a:prstGeom prst="rtTriangle">
            <a:avLst/>
          </a:prstGeom>
          <a:solidFill>
            <a:srgbClr val="5B79D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ый треугольник 11">
            <a:extLst>
              <a:ext uri="{FF2B5EF4-FFF2-40B4-BE49-F238E27FC236}">
                <a16:creationId xmlns:a16="http://schemas.microsoft.com/office/drawing/2014/main" id="{54323238-2294-2504-2D83-C0CD3497FB06}"/>
              </a:ext>
            </a:extLst>
          </p:cNvPr>
          <p:cNvSpPr/>
          <p:nvPr/>
        </p:nvSpPr>
        <p:spPr>
          <a:xfrm rot="5400000">
            <a:off x="4888436" y="4311756"/>
            <a:ext cx="805465" cy="805465"/>
          </a:xfrm>
          <a:prstGeom prst="rtTriangle">
            <a:avLst/>
          </a:prstGeom>
          <a:solidFill>
            <a:srgbClr val="E3096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FD25D0B-D2DB-ACAC-6D00-45BEB4E3D761}"/>
              </a:ext>
            </a:extLst>
          </p:cNvPr>
          <p:cNvSpPr/>
          <p:nvPr/>
        </p:nvSpPr>
        <p:spPr>
          <a:xfrm>
            <a:off x="1530954" y="4532446"/>
            <a:ext cx="22124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ru-RU" sz="1600" b="1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Futura PT" charset="0"/>
              </a:rPr>
              <a:t>Взаимодействие </a:t>
            </a:r>
          </a:p>
          <a:p>
            <a:pPr>
              <a:buClrTx/>
              <a:buFontTx/>
              <a:buNone/>
            </a:pPr>
            <a:r>
              <a:rPr lang="ru-RU" sz="1600" b="1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Futura PT" charset="0"/>
              </a:rPr>
              <a:t>с людьми </a:t>
            </a:r>
            <a:endParaRPr lang="ru-RU" sz="1600" kern="1200" dirty="0">
              <a:solidFill>
                <a:schemeClr val="tx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11F529C-70FC-82C6-61A6-89924420C7F0}"/>
              </a:ext>
            </a:extLst>
          </p:cNvPr>
          <p:cNvSpPr/>
          <p:nvPr/>
        </p:nvSpPr>
        <p:spPr>
          <a:xfrm>
            <a:off x="1034338" y="4544533"/>
            <a:ext cx="511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ru-RU" sz="1800" b="1" kern="12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Futura PT" charset="0"/>
              </a:rPr>
              <a:t>01</a:t>
            </a:r>
            <a:endParaRPr lang="ru-RU" sz="1800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56E7EB3-4E99-2B81-98CC-9E91695AF437}"/>
              </a:ext>
            </a:extLst>
          </p:cNvPr>
          <p:cNvSpPr/>
          <p:nvPr/>
        </p:nvSpPr>
        <p:spPr>
          <a:xfrm>
            <a:off x="4930669" y="4359867"/>
            <a:ext cx="511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ru-RU" sz="1800" b="1" kern="12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Futura PT" charset="0"/>
              </a:rPr>
              <a:t>02</a:t>
            </a:r>
            <a:endParaRPr lang="ru-RU" sz="1800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9" name="image1.png">
            <a:extLst>
              <a:ext uri="{FF2B5EF4-FFF2-40B4-BE49-F238E27FC236}">
                <a16:creationId xmlns:a16="http://schemas.microsoft.com/office/drawing/2014/main" id="{777FD8F7-F293-6888-2322-AEDD2D11A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70" y="9299026"/>
            <a:ext cx="1299878" cy="76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Прямоугольный треугольник 20">
            <a:extLst>
              <a:ext uri="{FF2B5EF4-FFF2-40B4-BE49-F238E27FC236}">
                <a16:creationId xmlns:a16="http://schemas.microsoft.com/office/drawing/2014/main" id="{821BBD49-1378-06B3-6F07-947809C17E45}"/>
              </a:ext>
            </a:extLst>
          </p:cNvPr>
          <p:cNvSpPr/>
          <p:nvPr/>
        </p:nvSpPr>
        <p:spPr>
          <a:xfrm rot="5400000">
            <a:off x="1831721" y="8381120"/>
            <a:ext cx="805465" cy="805465"/>
          </a:xfrm>
          <a:prstGeom prst="rtTriangle">
            <a:avLst/>
          </a:pr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E900807-3EA6-8054-57DF-FCEA0E5AD363}"/>
              </a:ext>
            </a:extLst>
          </p:cNvPr>
          <p:cNvSpPr/>
          <p:nvPr/>
        </p:nvSpPr>
        <p:spPr>
          <a:xfrm>
            <a:off x="1862952" y="8503258"/>
            <a:ext cx="511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ru-RU" sz="1800" b="1" kern="12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Futura PT" charset="0"/>
              </a:rPr>
              <a:t>03</a:t>
            </a:r>
            <a:endParaRPr lang="ru-RU" sz="1800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56FC3D8-20C7-5555-ECE4-C49D015384C8}"/>
              </a:ext>
            </a:extLst>
          </p:cNvPr>
          <p:cNvSpPr/>
          <p:nvPr/>
        </p:nvSpPr>
        <p:spPr>
          <a:xfrm>
            <a:off x="2423992" y="9174379"/>
            <a:ext cx="60367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  <a:buFontTx/>
              <a:buNone/>
            </a:pPr>
            <a:r>
              <a:rPr lang="ru-RU" sz="18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несамостоятельность в определении задач профессионального и личностного развития, неумение выстроить траекторию самообразования и повышения квалификации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C011A02-4D38-7898-8015-564CA943B6B7}"/>
              </a:ext>
            </a:extLst>
          </p:cNvPr>
          <p:cNvSpPr/>
          <p:nvPr/>
        </p:nvSpPr>
        <p:spPr>
          <a:xfrm>
            <a:off x="2547004" y="8400924"/>
            <a:ext cx="2895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ru-RU" sz="1800" b="1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Futura PT" charset="0"/>
              </a:rPr>
              <a:t>Умение определять </a:t>
            </a:r>
          </a:p>
          <a:p>
            <a:pPr>
              <a:buClrTx/>
              <a:buFontTx/>
              <a:buNone/>
            </a:pPr>
            <a:r>
              <a:rPr lang="ru-RU" sz="1800" b="1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Futura PT" charset="0"/>
              </a:rPr>
              <a:t>и достигать цели </a:t>
            </a:r>
            <a:endParaRPr lang="ru-RU" sz="1800" kern="1200" dirty="0">
              <a:solidFill>
                <a:schemeClr val="tx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CD9BA466-B863-4FBC-63AF-CA8466A77169}"/>
              </a:ext>
            </a:extLst>
          </p:cNvPr>
          <p:cNvSpPr/>
          <p:nvPr/>
        </p:nvSpPr>
        <p:spPr>
          <a:xfrm>
            <a:off x="5972152" y="4216422"/>
            <a:ext cx="25544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Futura PT" charset="0"/>
              </a:rPr>
              <a:t>Приверженность ценностям и принципам</a:t>
            </a:r>
          </a:p>
          <a:p>
            <a:r>
              <a:rPr lang="ru-RU" sz="16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Futura PT" charset="0"/>
              </a:rPr>
              <a:t>бережливого производства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A26EF10E-8B26-83B2-548C-A2E8B47B907F}"/>
              </a:ext>
            </a:extLst>
          </p:cNvPr>
          <p:cNvSpPr/>
          <p:nvPr/>
        </p:nvSpPr>
        <p:spPr>
          <a:xfrm>
            <a:off x="5972152" y="5539861"/>
            <a:ext cx="314094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неумение организовать рабочее пространство, недостаточный уровень знаний программного обеспечения, компьютерных и телекоммуникационных средств, ошибки при ведении медицинской документаций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6000" dirty="0">
                <a:latin typeface="Arial" pitchFamily="34" charset="0"/>
                <a:cs typeface="Arial" pitchFamily="34" charset="0"/>
              </a:rPr>
              <a:t>Минимизация эмоционального выгорания у студентов специалитета, бакалавриата, СПО и ординатуры КемГМУ в количестве 1500 человек, с помощью квалифицированных психотерапевтов, используя анонимный Telegram </a:t>
            </a:r>
            <a:r>
              <a:rPr lang="ru-RU" sz="6000" dirty="0" err="1">
                <a:latin typeface="Arial" pitchFamily="34" charset="0"/>
                <a:cs typeface="Arial" pitchFamily="34" charset="0"/>
              </a:rPr>
              <a:t>Bot</a:t>
            </a:r>
            <a:r>
              <a:rPr lang="ru-RU" sz="6000" dirty="0">
                <a:latin typeface="Arial" pitchFamily="34" charset="0"/>
                <a:cs typeface="Arial" pitchFamily="34" charset="0"/>
              </a:rPr>
              <a:t>, за период с 01.09.2022 по 01.09.2023 </a:t>
            </a:r>
          </a:p>
          <a:p>
            <a:r>
              <a:rPr lang="ru-RU" sz="6000" dirty="0" err="1">
                <a:latin typeface="Arial" pitchFamily="34" charset="0"/>
                <a:cs typeface="Arial" pitchFamily="34" charset="0"/>
              </a:rPr>
              <a:t>рование</a:t>
            </a:r>
            <a:r>
              <a:rPr lang="ru-RU" sz="6000" dirty="0">
                <a:latin typeface="Arial" pitchFamily="34" charset="0"/>
                <a:cs typeface="Arial" pitchFamily="34" charset="0"/>
              </a:rPr>
              <a:t> в профессии и эмоциональная  нестабильность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4400" dirty="0"/>
              <a:t>Заинтересованным лицом в данном случае выступает Министерство </a:t>
            </a:r>
            <a:r>
              <a:rPr lang="ru-RU" sz="4400" dirty="0" err="1"/>
              <a:t>здравоохрания</a:t>
            </a:r>
            <a:r>
              <a:rPr lang="ru-RU" sz="4400" dirty="0"/>
              <a:t> и  подведомственные ему 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4400" dirty="0"/>
              <a:t>В дальнейшем времени проект перейдет на частично бесплатные консультации для студентов других ВУЗов </a:t>
            </a:r>
            <a:r>
              <a:rPr lang="ru-RU" sz="4400" dirty="0" err="1"/>
              <a:t>кузбасса</a:t>
            </a:r>
            <a:r>
              <a:rPr lang="ru-RU" sz="4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4000" dirty="0"/>
              <a:t>Руководство ФГБОУ ВО «Кемеровский Государственный медицинский университет» заинтересован в реализации данного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id="{03105A28-AA0F-5649-B079-3E228795FD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F82A6A9D-9E28-5E4D-BD68-EF75EBA5C8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AA8CE929-09A1-8C47-BCE3-E20F6EE433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-5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Результаты</a:t>
            </a:r>
            <a:r>
              <a:rPr kumimoji="0" lang="en-US" sz="11500" b="1" i="0" u="none" strike="noStrike" kern="1200" cap="none" spc="-5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1500" b="1" i="0" u="none" strike="noStrike" kern="1200" cap="none" spc="-5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реализации</a:t>
            </a:r>
            <a:r>
              <a:rPr kumimoji="0" lang="en-US" sz="11500" b="1" i="0" u="none" strike="noStrike" kern="1200" cap="none" spc="-5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1500" b="1" i="0" u="none" strike="noStrike" kern="1200" cap="none" spc="-5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проекта</a:t>
            </a:r>
            <a:r>
              <a:rPr kumimoji="0" lang="en-US" sz="11500" b="1" i="0" u="none" strike="noStrike" kern="1200" cap="none" spc="-5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</a:p>
          <a:p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C3D3DEE-D8B5-D411-ABB7-2231D26E4AFB}"/>
              </a:ext>
            </a:extLst>
          </p:cNvPr>
          <p:cNvSpPr txBox="1">
            <a:spLocks noGrp="1"/>
          </p:cNvSpPr>
          <p:nvPr>
            <p:ph type="body" sz="quarter" idx="16"/>
          </p:nvPr>
        </p:nvSpPr>
        <p:spPr>
          <a:xfrm>
            <a:off x="10544175" y="2941638"/>
            <a:ext cx="8793163" cy="755491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Формирование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бережливой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личности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у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медицинских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работников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285750" indent="-285750" algn="l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Медицинские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кадры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которые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знают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что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они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хотят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 algn="l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Разработка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методических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пособий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эмоциональному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выгоранию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 algn="l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1500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участников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проекта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 algn="l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эксперта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 algn="l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 Telegram Bot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Calibri" panose="020F0502020204030204" pitchFamily="34" charset="0"/>
            </a:pP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000" b="0" i="0" u="sng" dirty="0">
                <a:solidFill>
                  <a:srgbClr val="148C88"/>
                </a:solidFill>
                <a:effectLst/>
                <a:latin typeface="Roboto" panose="02000000000000000000" pitchFamily="2" charset="0"/>
                <a:hlinkClick r:id="rId2" tooltip="Saver Медик"/>
              </a:rPr>
              <a:t>https://t.me/Savermedik_bot</a:t>
            </a:r>
            <a:endParaRPr lang="en-US" sz="2000" b="0" i="0" u="sng" dirty="0">
              <a:solidFill>
                <a:srgbClr val="148C88"/>
              </a:solidFill>
              <a:effectLst/>
              <a:latin typeface="Roboto" panose="02000000000000000000" pitchFamily="2" charset="0"/>
            </a:endParaRP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996) 411-08-01</a:t>
            </a:r>
          </a:p>
          <a:p>
            <a:pPr>
              <a:lnSpc>
                <a:spcPts val="4360"/>
              </a:lnSpc>
              <a:buClrTx/>
            </a:pPr>
            <a:r>
              <a:rPr lang="en-GB" sz="2800" dirty="0"/>
              <a:t>Gungnir1999</a:t>
            </a:r>
            <a:r>
              <a:rPr lang="en-US" sz="2800" dirty="0"/>
              <a:t>@</a:t>
            </a:r>
            <a:r>
              <a:rPr lang="en-GB" sz="2800" dirty="0"/>
              <a:t>outlook.com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3727</TotalTime>
  <Words>411</Words>
  <Application>Microsoft Office PowerPoint</Application>
  <PresentationFormat>Произвольный</PresentationFormat>
  <Paragraphs>57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Roboto</vt:lpstr>
      <vt:lpstr>Verdana</vt:lpstr>
      <vt:lpstr>ОБЛОЖКИ</vt:lpstr>
      <vt:lpstr>РАЗДЕЛИТЕЛИ</vt:lpstr>
      <vt:lpstr>Saver медик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David Selin</cp:lastModifiedBy>
  <cp:revision>219</cp:revision>
  <dcterms:created xsi:type="dcterms:W3CDTF">2021-03-01T12:07:13Z</dcterms:created>
  <dcterms:modified xsi:type="dcterms:W3CDTF">2022-05-31T08:44:51Z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