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23" r:id="rId2"/>
    <p:sldId id="263" r:id="rId3"/>
    <p:sldId id="353" r:id="rId4"/>
    <p:sldId id="354" r:id="rId5"/>
    <p:sldId id="362" r:id="rId6"/>
    <p:sldId id="355" r:id="rId7"/>
    <p:sldId id="361" r:id="rId8"/>
    <p:sldId id="356" r:id="rId9"/>
    <p:sldId id="363" r:id="rId10"/>
    <p:sldId id="358" r:id="rId11"/>
    <p:sldId id="359" r:id="rId12"/>
    <p:sldId id="360" r:id="rId13"/>
    <p:sldId id="271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493D"/>
    <a:srgbClr val="FF2F2D"/>
    <a:srgbClr val="9F00FF"/>
    <a:srgbClr val="ED3833"/>
    <a:srgbClr val="FBB3C1"/>
    <a:srgbClr val="F0F7F9"/>
    <a:srgbClr val="B5D8E1"/>
    <a:srgbClr val="FCAF17"/>
    <a:srgbClr val="0D0D0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7" autoAdjust="0"/>
    <p:restoredTop sz="94700"/>
  </p:normalViewPr>
  <p:slideViewPr>
    <p:cSldViewPr snapToGrid="0" snapToObjects="1" showGuides="1">
      <p:cViewPr varScale="1">
        <p:scale>
          <a:sx n="84" d="100"/>
          <a:sy n="84" d="100"/>
        </p:scale>
        <p:origin x="178" y="77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4889599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7132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946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461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154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1057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34587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2983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7871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2026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9159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4931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130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6" r:id="rId4"/>
    <p:sldLayoutId id="2147483657" r:id="rId5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obfuskatorilkoda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3137" y="2345381"/>
            <a:ext cx="612000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 dirty="0">
              <a:solidFill>
                <a:srgbClr val="FCAF17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8F00FF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150" name="Прямоугольник 13"/>
          <p:cNvSpPr/>
          <p:nvPr/>
        </p:nvSpPr>
        <p:spPr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kern="0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B5D8E1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xmlns="" id="{515364BE-F6DA-2843-A7EF-F9EDF64F5C32}"/>
              </a:ext>
            </a:extLst>
          </p:cNvPr>
          <p:cNvSpPr/>
          <p:nvPr/>
        </p:nvSpPr>
        <p:spPr>
          <a:xfrm>
            <a:off x="8820554" y="2352969"/>
            <a:ext cx="3404109" cy="4529333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BB3C1"/>
                </a:solidFill>
              </a:defRPr>
            </a:pPr>
            <a:endParaRPr kern="0">
              <a:solidFill>
                <a:srgbClr val="FBB3C1"/>
              </a:solidFill>
              <a:sym typeface="Helvetica"/>
            </a:endParaRPr>
          </a:p>
        </p:txBody>
      </p:sp>
      <p:sp>
        <p:nvSpPr>
          <p:cNvPr id="15" name="Текст 2"/>
          <p:cNvSpPr txBox="1"/>
          <p:nvPr/>
        </p:nvSpPr>
        <p:spPr>
          <a:xfrm>
            <a:off x="8912922" y="3781815"/>
            <a:ext cx="3270008" cy="1867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algn="ctr" defTabSz="877822">
              <a:lnSpc>
                <a:spcPts val="29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altLang="ru-RU" sz="2200" b="1" dirty="0">
              <a:solidFill>
                <a:srgbClr val="1B1B1B"/>
              </a:solidFill>
              <a:latin typeface="Gilroy-Light"/>
              <a:ea typeface="Gilroy-Light"/>
              <a:cs typeface="Gilroy-Light"/>
              <a:sym typeface="Gilroy-Ligh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31063" y="6124070"/>
            <a:ext cx="778388" cy="410419"/>
          </a:xfrm>
          <a:prstGeom prst="rect">
            <a:avLst/>
          </a:prstGeom>
          <a:noFill/>
        </p:spPr>
        <p:txBody>
          <a:bodyPr wrap="none" lIns="121905" tIns="60953" rIns="121905" bIns="60953" rtlCol="0">
            <a:spAutoFit/>
          </a:bodyPr>
          <a:lstStyle/>
          <a:p>
            <a:pPr algn="ctr"/>
            <a:r>
              <a:rPr lang="ru-RU" sz="1867" dirty="0" smtClean="0">
                <a:solidFill>
                  <a:schemeClr val="bg1">
                    <a:lumMod val="50000"/>
                  </a:schemeClr>
                </a:solidFill>
              </a:rPr>
              <a:t>2023</a:t>
            </a:r>
            <a:endParaRPr lang="en-US" sz="1867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7958526-3470-F80F-BD27-F700F4773E16}"/>
              </a:ext>
            </a:extLst>
          </p:cNvPr>
          <p:cNvSpPr txBox="1"/>
          <p:nvPr/>
        </p:nvSpPr>
        <p:spPr>
          <a:xfrm>
            <a:off x="304650" y="830003"/>
            <a:ext cx="4831214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 smtClean="0"/>
              <a:t>Обфускатор </a:t>
            </a:r>
            <a:r>
              <a:rPr lang="en-US" dirty="0" smtClean="0"/>
              <a:t>IL-</a:t>
            </a:r>
            <a:r>
              <a:rPr lang="ru-RU" dirty="0" smtClean="0"/>
              <a:t>кода</a:t>
            </a:r>
            <a:endParaRPr sz="69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6900"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Амурский Государственный университет, 2 курс «Информационная безопасность»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 smtClean="0"/>
              <a:t>Технет</a:t>
            </a:r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5152D76-E003-0107-7700-A4ACF0C73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276" y="163040"/>
            <a:ext cx="17653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86887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Текст 2"/>
          <p:cNvSpPr txBox="1"/>
          <p:nvPr/>
        </p:nvSpPr>
        <p:spPr>
          <a:xfrm>
            <a:off x="1314382" y="2551839"/>
            <a:ext cx="10372013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/>
              <a:t>П</a:t>
            </a:r>
            <a:r>
              <a:rPr lang="ru-RU" smtClean="0"/>
              <a:t>рограммный инструмент, обеспечивающий </a:t>
            </a:r>
            <a:r>
              <a:rPr lang="ru-RU" dirty="0"/>
              <a:t>защиту </a:t>
            </a:r>
            <a:r>
              <a:rPr lang="ru-RU" dirty="0" smtClean="0"/>
              <a:t>от обратной разработки приложений</a:t>
            </a:r>
            <a:r>
              <a:rPr lang="ru-RU" dirty="0"/>
              <a:t>, написанных на языках платформы .</a:t>
            </a:r>
            <a:r>
              <a:rPr lang="ru-RU" dirty="0" err="1" smtClean="0"/>
              <a:t>Net</a:t>
            </a:r>
            <a:r>
              <a:rPr lang="ru-RU" dirty="0" smtClean="0"/>
              <a:t>.</a:t>
            </a:r>
          </a:p>
        </p:txBody>
      </p:sp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2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Продукт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3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Проблема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  <p:sp>
        <p:nvSpPr>
          <p:cNvPr id="6" name="Текст 2">
            <a:extLst>
              <a:ext uri="{FF2B5EF4-FFF2-40B4-BE49-F238E27FC236}">
                <a16:creationId xmlns:a16="http://schemas.microsoft.com/office/drawing/2014/main" xmlns="" id="{E6ABE4E2-3EEC-8EA8-EB84-0233F7540501}"/>
              </a:ext>
            </a:extLst>
          </p:cNvPr>
          <p:cNvSpPr txBox="1"/>
          <p:nvPr/>
        </p:nvSpPr>
        <p:spPr>
          <a:xfrm>
            <a:off x="1073398" y="1443843"/>
            <a:ext cx="10372013" cy="3970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 smtClean="0"/>
              <a:t>Решаем проблемы разработчиков коммерческого программного обеспечения, такие как:</a:t>
            </a:r>
            <a:endParaRPr lang="ru-RU" dirty="0"/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ru-RU" dirty="0" smtClean="0"/>
              <a:t>Кража алгоритмов 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ru-RU" dirty="0"/>
              <a:t>С</a:t>
            </a:r>
            <a:r>
              <a:rPr lang="ru-RU" dirty="0" smtClean="0"/>
              <a:t>нятие механизмов контроля лицензий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ru-RU" dirty="0"/>
              <a:t>Д</a:t>
            </a:r>
            <a:r>
              <a:rPr lang="ru-RU" dirty="0" smtClean="0"/>
              <a:t>оказательство права собственности на программное обеспечение.</a:t>
            </a:r>
          </a:p>
        </p:txBody>
      </p:sp>
    </p:spTree>
    <p:extLst>
      <p:ext uri="{BB962C8B-B14F-4D97-AF65-F5344CB8AC3E}">
        <p14:creationId xmlns:p14="http://schemas.microsoft.com/office/powerpoint/2010/main" val="392430170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4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Решение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272DDBA-3721-0AD0-A490-4A9DCE219A21}"/>
              </a:ext>
            </a:extLst>
          </p:cNvPr>
          <p:cNvSpPr txBox="1"/>
          <p:nvPr/>
        </p:nvSpPr>
        <p:spPr>
          <a:xfrm>
            <a:off x="1073398" y="1997840"/>
            <a:ext cx="10372013" cy="2862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 smtClean="0"/>
              <a:t>Наш программный продукт будет создан на основе методов повышения сложности алгоритмов и затруднения их анализа: </a:t>
            </a:r>
          </a:p>
          <a:p>
            <a:pPr algn="ctr"/>
            <a:r>
              <a:rPr lang="ru-RU" dirty="0" smtClean="0"/>
              <a:t>маскировка идентификаторов </a:t>
            </a:r>
          </a:p>
          <a:p>
            <a:pPr algn="ctr"/>
            <a:r>
              <a:rPr lang="ru-RU" dirty="0" smtClean="0"/>
              <a:t>запутывание процесса выполнения</a:t>
            </a:r>
          </a:p>
        </p:txBody>
      </p:sp>
    </p:spTree>
    <p:extLst>
      <p:ext uri="{BB962C8B-B14F-4D97-AF65-F5344CB8AC3E}">
        <p14:creationId xmlns:p14="http://schemas.microsoft.com/office/powerpoint/2010/main" val="350071689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5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22588"/>
              <a:ext cx="1691724" cy="46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 smtClean="0"/>
                <a:t>Визуализация решения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272DDBA-3721-0AD0-A490-4A9DCE219A21}"/>
              </a:ext>
            </a:extLst>
          </p:cNvPr>
          <p:cNvSpPr txBox="1"/>
          <p:nvPr/>
        </p:nvSpPr>
        <p:spPr>
          <a:xfrm>
            <a:off x="1073398" y="3105835"/>
            <a:ext cx="1037201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962" y="1157287"/>
            <a:ext cx="9744075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7119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6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Рынок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D06A3EE1-1BC0-ECA5-005D-792DD6A8BAD8}"/>
              </a:ext>
            </a:extLst>
          </p:cNvPr>
          <p:cNvSpPr txBox="1"/>
          <p:nvPr/>
        </p:nvSpPr>
        <p:spPr>
          <a:xfrm>
            <a:off x="993679" y="1552867"/>
            <a:ext cx="10372013" cy="37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 smtClean="0"/>
              <a:t>Потенциальные потребители нашего программного продукта это отечественные разработчики коммерческого программного обеспечения</a:t>
            </a:r>
          </a:p>
          <a:p>
            <a:pPr algn="ctr"/>
            <a:r>
              <a:rPr lang="ru-RU" sz="3200" dirty="0" smtClean="0"/>
              <a:t>Разработчики, работающие на языках платформы .</a:t>
            </a:r>
            <a:r>
              <a:rPr lang="en-US" sz="3200" dirty="0" smtClean="0"/>
              <a:t>Net</a:t>
            </a:r>
            <a:endParaRPr lang="ru-RU" sz="3200" dirty="0" smtClean="0"/>
          </a:p>
          <a:p>
            <a:pPr algn="ctr"/>
            <a:r>
              <a:rPr lang="ru-RU" sz="3200" dirty="0" smtClean="0"/>
              <a:t>На 2023 год разработчиков 15,9 млн.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0830993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7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 smtClean="0"/>
                <a:t>Бизнес-модель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738389"/>
              </p:ext>
            </p:extLst>
          </p:nvPr>
        </p:nvGraphicFramePr>
        <p:xfrm>
          <a:off x="2005881" y="499478"/>
          <a:ext cx="8128000" cy="6289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5600"/>
                <a:gridCol w="1625600"/>
                <a:gridCol w="812800"/>
                <a:gridCol w="812800"/>
                <a:gridCol w="1625600"/>
                <a:gridCol w="1625600"/>
              </a:tblGrid>
              <a:tr h="2044659">
                <a:tc rowSpan="2"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ru-RU" sz="1400" b="1" baseline="0" dirty="0" smtClean="0">
                          <a:latin typeface="+mj-lt"/>
                        </a:rPr>
                        <a:t>ПРОБЛЕМА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baseline="0" dirty="0" smtClean="0"/>
                        <a:t>Проблема кражи кода 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baseline="0" dirty="0" smtClean="0"/>
                        <a:t>Проблема нелицензионного использования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latin typeface="+mj-lt"/>
                        </a:rPr>
                        <a:t>РЕШЕНИЕ</a:t>
                      </a:r>
                    </a:p>
                    <a:p>
                      <a:pPr algn="just"/>
                      <a:r>
                        <a:rPr lang="ru-RU" dirty="0" smtClean="0"/>
                        <a:t>С помощью опции</a:t>
                      </a:r>
                      <a:r>
                        <a:rPr lang="ru-RU" baseline="0" dirty="0" smtClean="0"/>
                        <a:t> нашего продукта мы решаем проблемы: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baseline="0" dirty="0" smtClean="0"/>
                        <a:t>Проблема кражи кода 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baseline="0" dirty="0" smtClean="0"/>
                        <a:t>Проблема нелицензионного использования</a:t>
                      </a:r>
                      <a:endParaRPr lang="ru-RU" dirty="0" smtClean="0"/>
                    </a:p>
                    <a:p>
                      <a:pPr algn="just"/>
                      <a:endParaRPr lang="ru-RU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latin typeface="+mj-lt"/>
                        </a:rPr>
                        <a:t>УНИКАЛЬНАЯ ЦЕННОСТЬ ПРЕДЛОЖЕНИЯ</a:t>
                      </a:r>
                    </a:p>
                    <a:p>
                      <a:pPr algn="just"/>
                      <a:r>
                        <a:rPr lang="ru-RU" dirty="0" smtClean="0"/>
                        <a:t>Отечественный</a:t>
                      </a:r>
                      <a:r>
                        <a:rPr lang="ru-RU" baseline="0" dirty="0" smtClean="0"/>
                        <a:t> продукт, сертификация, универсальность, кроссплатформенность.</a:t>
                      </a:r>
                      <a:endParaRPr lang="ru-RU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latin typeface="+mj-lt"/>
                        </a:rPr>
                        <a:t>НЕРЫНОЧНОЕ</a:t>
                      </a:r>
                      <a:r>
                        <a:rPr lang="ru-RU" sz="1400" b="1" baseline="0" dirty="0" smtClean="0">
                          <a:latin typeface="+mj-lt"/>
                        </a:rPr>
                        <a:t> КОНКУРЕНТНОЕ ПРЕИМУЩЕСТВО</a:t>
                      </a:r>
                      <a:endParaRPr lang="ru-RU" sz="1400" b="1" dirty="0" smtClean="0">
                        <a:latin typeface="+mj-lt"/>
                      </a:endParaRPr>
                    </a:p>
                    <a:p>
                      <a:pPr algn="just"/>
                      <a:r>
                        <a:rPr lang="ru-RU" dirty="0" smtClean="0"/>
                        <a:t>Зарегистрированная торговая марка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latin typeface="+mj-lt"/>
                        </a:rPr>
                        <a:t>СЕГМЕНТЫ</a:t>
                      </a:r>
                      <a:r>
                        <a:rPr lang="ru-RU" sz="1400" b="1" baseline="0" dirty="0" smtClean="0">
                          <a:latin typeface="+mj-lt"/>
                        </a:rPr>
                        <a:t> КЛИЕНТОВ </a:t>
                      </a:r>
                      <a:r>
                        <a:rPr lang="ru-RU" sz="1400" b="1" dirty="0" smtClean="0">
                          <a:latin typeface="+mj-lt"/>
                        </a:rPr>
                        <a:t>(ПОТРЕБИТЕЛЕЙ)</a:t>
                      </a:r>
                    </a:p>
                    <a:p>
                      <a:pPr algn="just"/>
                      <a:r>
                        <a:rPr lang="ru-RU" dirty="0" smtClean="0"/>
                        <a:t>Российские</a:t>
                      </a:r>
                      <a:r>
                        <a:rPr lang="ru-RU" baseline="0" dirty="0" smtClean="0"/>
                        <a:t> к</a:t>
                      </a:r>
                      <a:r>
                        <a:rPr lang="ru-RU" dirty="0" smtClean="0"/>
                        <a:t>омпании</a:t>
                      </a:r>
                      <a:r>
                        <a:rPr lang="ru-RU" baseline="0" dirty="0" smtClean="0"/>
                        <a:t> производители ПО с выручкой от 1 миллиона рублей.</a:t>
                      </a:r>
                    </a:p>
                    <a:p>
                      <a:pPr algn="just"/>
                      <a:endParaRPr lang="ru-RU" dirty="0" smtClean="0"/>
                    </a:p>
                    <a:p>
                      <a:pPr algn="just"/>
                      <a:endParaRPr lang="ru-RU" dirty="0" smtClean="0"/>
                    </a:p>
                    <a:p>
                      <a:pPr algn="just"/>
                      <a:endParaRPr lang="ru-RU" dirty="0" smtClean="0"/>
                    </a:p>
                    <a:p>
                      <a:pPr algn="just"/>
                      <a:endParaRPr lang="ru-RU" dirty="0" smtClean="0"/>
                    </a:p>
                    <a:p>
                      <a:pPr algn="just"/>
                      <a:endParaRPr lang="ru-RU" dirty="0" smtClean="0"/>
                    </a:p>
                    <a:p>
                      <a:pPr algn="just"/>
                      <a:endParaRPr lang="ru-RU" dirty="0" smtClean="0"/>
                    </a:p>
                    <a:p>
                      <a:pPr algn="just"/>
                      <a:r>
                        <a:rPr lang="ru-RU" sz="1400" b="1" dirty="0" smtClean="0">
                          <a:latin typeface="+mj-lt"/>
                        </a:rPr>
                        <a:t>РАННИЕ ПОСЛЕДОВАТЕЛИ</a:t>
                      </a:r>
                    </a:p>
                    <a:p>
                      <a:pPr algn="just"/>
                      <a:r>
                        <a:rPr lang="ru-RU" dirty="0" smtClean="0"/>
                        <a:t>Российские компании производители ПО с выручкой от 500</a:t>
                      </a:r>
                      <a:r>
                        <a:rPr lang="ru-RU" baseline="0" dirty="0" smtClean="0"/>
                        <a:t> тысяч рублей.</a:t>
                      </a:r>
                      <a:endParaRPr lang="ru-RU" dirty="0"/>
                    </a:p>
                  </a:txBody>
                  <a:tcPr/>
                </a:tc>
              </a:tr>
              <a:tr h="239517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ru-RU" sz="1400" b="1" dirty="0" smtClean="0">
                          <a:latin typeface="+mj-lt"/>
                        </a:rPr>
                        <a:t>КЛЮЧЕВЫЕ МЕТРИКИ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dirty="0" smtClean="0"/>
                        <a:t>Количество</a:t>
                      </a:r>
                      <a:r>
                        <a:rPr lang="ru-RU" baseline="0" dirty="0" smtClean="0"/>
                        <a:t> проданных лицензий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baseline="0" dirty="0" smtClean="0"/>
                        <a:t>Количество компаний партнёров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baseline="0" dirty="0" smtClean="0"/>
                        <a:t>Чистая прибыль</a:t>
                      </a:r>
                      <a:endParaRPr lang="ru-RU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ru-RU" sz="1400" b="1" dirty="0" smtClean="0">
                          <a:latin typeface="+mj-lt"/>
                        </a:rPr>
                        <a:t>КАНАЛЫ</a:t>
                      </a:r>
                      <a:endParaRPr lang="ru-RU" b="1" dirty="0" smtClean="0">
                        <a:latin typeface="+mj-lt"/>
                      </a:endParaRP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dirty="0" smtClean="0"/>
                        <a:t>Научные выставки, форумы связанные с информационной</a:t>
                      </a:r>
                      <a:r>
                        <a:rPr lang="ru-RU" baseline="0" dirty="0" smtClean="0"/>
                        <a:t> безопасностью.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baseline="0" dirty="0" smtClean="0"/>
                        <a:t>Реклама через интернет ресурсы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baseline="0" dirty="0" smtClean="0"/>
                        <a:t>Информационные </a:t>
                      </a:r>
                      <a:r>
                        <a:rPr lang="en-US" baseline="0" dirty="0" smtClean="0"/>
                        <a:t>IT</a:t>
                      </a:r>
                      <a:r>
                        <a:rPr lang="ru-RU" baseline="0" dirty="0" smtClean="0"/>
                        <a:t>-ресурсы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657039">
                <a:tc gridSpan="3"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ru-RU" sz="1400" b="1" dirty="0" smtClean="0">
                          <a:latin typeface="+mj-lt"/>
                        </a:rPr>
                        <a:t>СТРУКТУРА РАСХОДОВ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dirty="0" smtClean="0"/>
                        <a:t>Заработная плата команды</a:t>
                      </a:r>
                      <a:r>
                        <a:rPr lang="ru-RU" baseline="0" dirty="0" smtClean="0"/>
                        <a:t> проекта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baseline="0" dirty="0" smtClean="0"/>
                        <a:t>Расходы на рекламу через интернет ресурсы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baseline="0" dirty="0" smtClean="0"/>
                        <a:t>Посещение форумов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baseline="0" dirty="0" smtClean="0"/>
                        <a:t>Аренда сервера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baseline="0" dirty="0" smtClean="0"/>
                        <a:t>Траты на создание и поддержку сайта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baseline="0" dirty="0" smtClean="0"/>
                        <a:t>Затраты на сертификацию продукта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baseline="0" dirty="0" smtClean="0"/>
                        <a:t>Регистрация и создание торговой марки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latin typeface="+mj-lt"/>
                        </a:rPr>
                        <a:t>ПОТОКИ ВЫРУЧКИ</a:t>
                      </a:r>
                    </a:p>
                    <a:p>
                      <a:pPr algn="just"/>
                      <a:r>
                        <a:rPr lang="ru-RU" dirty="0" smtClean="0"/>
                        <a:t>Потоки выручки будут получены</a:t>
                      </a:r>
                      <a:r>
                        <a:rPr lang="ru-RU" baseline="0" dirty="0" smtClean="0"/>
                        <a:t> с продажи лицензий на программный продукт.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44259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8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Конкуренты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BC531095-3DF4-A4CA-2C9D-3286A9F70878}"/>
              </a:ext>
            </a:extLst>
          </p:cNvPr>
          <p:cNvSpPr txBox="1"/>
          <p:nvPr/>
        </p:nvSpPr>
        <p:spPr>
          <a:xfrm>
            <a:off x="1115353" y="497308"/>
            <a:ext cx="10372013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/>
              <a:t>Анализ конкурентов, основные конкурентные преимущества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4A8DB175-0F0A-5E97-8A24-EDAFFCD59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444019"/>
              </p:ext>
            </p:extLst>
          </p:nvPr>
        </p:nvGraphicFramePr>
        <p:xfrm>
          <a:off x="225807" y="1710634"/>
          <a:ext cx="11610972" cy="29884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4380">
                  <a:extLst>
                    <a:ext uri="{9D8B030D-6E8A-4147-A177-3AD203B41FA5}">
                      <a16:colId xmlns:a16="http://schemas.microsoft.com/office/drawing/2014/main" xmlns="" val="1622361675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xmlns="" val="740216891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xmlns="" val="2531597512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xmlns="" val="3460724083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xmlns="" val="25959547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ПРОИЗВОДИТЕЛЬ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u="none" strike="noStrike" cap="none" spc="0" baseline="0" dirty="0" err="1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Secureteam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 </a:t>
                      </a: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2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Preemptive Solutions, LLC</a:t>
                      </a:r>
                      <a:endParaRPr lang="en-US" sz="12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 </a:t>
                      </a:r>
                      <a:r>
                        <a:rPr lang="en-US" sz="1600" b="0" i="0" u="none" strike="noStrike" cap="none" spc="0" baseline="0" dirty="0" err="1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Xenocode</a:t>
                      </a:r>
                      <a:endParaRPr lang="en-US" sz="12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ПРОДУКТ</a:t>
                      </a:r>
                      <a:r>
                        <a:rPr lang="ru-RU" sz="1600" b="1" i="0" baseline="0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ПРОЕКТА</a:t>
                      </a:r>
                      <a:endParaRPr lang="de-DE" sz="1600" b="1" i="0" dirty="0">
                        <a:solidFill>
                          <a:schemeClr val="bg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71932413"/>
                  </a:ext>
                </a:extLst>
              </a:tr>
              <a:tr h="54183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0" i="0" u="none" strike="noStrike" kern="1200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Продукт</a:t>
                      </a:r>
                      <a:endParaRPr lang="ru-RU" sz="1600" b="0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cap="none" spc="0" baseline="0" dirty="0" err="1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CilSecure</a:t>
                      </a:r>
                      <a:endParaRPr lang="ru-RU" sz="18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spc="0" baseline="0" dirty="0" err="1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Dotfuscator</a:t>
                      </a:r>
                      <a:endParaRPr lang="en-US" sz="1800" b="0" i="0" u="none" strike="noStrike" cap="none" spc="0" baseline="0" dirty="0" smtClean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 </a:t>
                      </a:r>
                      <a:r>
                        <a:rPr lang="en-US" sz="1800" b="0" i="0" u="none" strike="noStrike" cap="none" spc="0" baseline="0" dirty="0" err="1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Xenocode</a:t>
                      </a:r>
                      <a:r>
                        <a:rPr lang="en-US" sz="18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en-US" sz="1800" b="0" i="0" u="none" strike="noStrike" cap="none" spc="0" baseline="0" dirty="0" err="1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PostBuild</a:t>
                      </a:r>
                      <a:endParaRPr lang="en-US" sz="1800" b="0" i="0" u="none" strike="noStrike" cap="none" spc="0" baseline="0" dirty="0" smtClean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err="1" smtClean="0">
                          <a:solidFill>
                            <a:srgbClr val="FF000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Обфускатор</a:t>
                      </a:r>
                      <a:r>
                        <a:rPr lang="ru-RU" sz="1800" b="1" i="0" baseline="0" dirty="0" smtClean="0">
                          <a:solidFill>
                            <a:srgbClr val="FF000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baseline="0" dirty="0" smtClean="0">
                          <a:solidFill>
                            <a:srgbClr val="FF000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IL</a:t>
                      </a:r>
                      <a:r>
                        <a:rPr lang="ru-RU" sz="1800" b="1" i="0" baseline="0" dirty="0" smtClean="0">
                          <a:solidFill>
                            <a:srgbClr val="FF000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-кода</a:t>
                      </a:r>
                      <a:endParaRPr lang="ru-RU" sz="1800" b="1" i="0" dirty="0">
                        <a:solidFill>
                          <a:srgbClr val="FF000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6716587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Страна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США</a:t>
                      </a: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США</a:t>
                      </a: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США</a:t>
                      </a: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 smtClean="0">
                          <a:latin typeface="+mj-lt"/>
                          <a:cs typeface="Times New Roman" panose="02020603050405020304" pitchFamily="18" charset="0"/>
                        </a:rPr>
                        <a:t>Российская</a:t>
                      </a:r>
                      <a:r>
                        <a:rPr lang="ru-RU" sz="1600" i="0" baseline="0" dirty="0" smtClean="0">
                          <a:latin typeface="+mj-lt"/>
                          <a:cs typeface="Times New Roman" panose="02020603050405020304" pitchFamily="18" charset="0"/>
                        </a:rPr>
                        <a:t> Федерация</a:t>
                      </a:r>
                      <a:endParaRPr lang="ru-RU" sz="160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46287035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Стоимость, руб.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  <a:cs typeface="Times New Roman" panose="02020603050405020304" pitchFamily="18" charset="0"/>
                        </a:rPr>
                        <a:t>&gt;100</a:t>
                      </a:r>
                      <a:r>
                        <a:rPr lang="ru-RU" sz="1600" dirty="0" smtClean="0">
                          <a:latin typeface="+mj-lt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600" dirty="0" smtClean="0">
                          <a:latin typeface="+mj-lt"/>
                          <a:cs typeface="Times New Roman" panose="02020603050405020304" pitchFamily="18" charset="0"/>
                        </a:rPr>
                        <a:t>000</a:t>
                      </a:r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190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.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0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00</a:t>
                      </a: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&gt;1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6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0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.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0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00</a:t>
                      </a: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ED3833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100.000</a:t>
                      </a:r>
                      <a:endParaRPr lang="ru-RU" sz="1600" b="1" dirty="0">
                        <a:solidFill>
                          <a:srgbClr val="ED3833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80665793"/>
                  </a:ext>
                </a:extLst>
              </a:tr>
              <a:tr h="751220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Недостатки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Сильное замедление работоспособности программного кода</a:t>
                      </a:r>
                    </a:p>
                    <a:p>
                      <a:pPr algn="ctr"/>
                      <a:r>
                        <a:rPr lang="ru-RU" sz="14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Низкий уровень защиты программного кода</a:t>
                      </a:r>
                    </a:p>
                    <a:p>
                      <a:pPr algn="ctr"/>
                      <a:r>
                        <a:rPr lang="ru-RU" sz="14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Затруднительное лицензионное использование</a:t>
                      </a:r>
                      <a:endParaRPr lang="ru-RU" sz="14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j-lt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6694CEC-39CD-D1F3-F37E-5D850F29282D}"/>
              </a:ext>
            </a:extLst>
          </p:cNvPr>
          <p:cNvSpPr txBox="1"/>
          <p:nvPr/>
        </p:nvSpPr>
        <p:spPr>
          <a:xfrm>
            <a:off x="247652" y="4848952"/>
            <a:ext cx="6172198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latin typeface="+mj-lt"/>
              </a:rPr>
              <a:t>ПРЕИМУЩЕСТВА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</a:p>
          <a:p>
            <a:r>
              <a:rPr lang="ru-RU" sz="1600" dirty="0" smtClean="0">
                <a:solidFill>
                  <a:srgbClr val="ED3833"/>
                </a:solidFill>
                <a:latin typeface="+mj-lt"/>
                <a:sym typeface="Webdings" panose="05030102010509060703" pitchFamily="18" charset="2"/>
              </a:rPr>
              <a:t></a:t>
            </a:r>
            <a:r>
              <a:rPr lang="ru-RU" sz="1600" dirty="0">
                <a:solidFill>
                  <a:srgbClr val="ED3833"/>
                </a:solidFill>
                <a:latin typeface="+mj-lt"/>
                <a:sym typeface="Webdings" panose="05030102010509060703" pitchFamily="18" charset="2"/>
              </a:rPr>
              <a:t>О</a:t>
            </a:r>
            <a:r>
              <a:rPr lang="ru-RU" sz="1600" dirty="0" smtClean="0">
                <a:solidFill>
                  <a:srgbClr val="ED3833"/>
                </a:solidFill>
                <a:latin typeface="+mj-lt"/>
                <a:sym typeface="Webdings" panose="05030102010509060703" pitchFamily="18" charset="2"/>
              </a:rPr>
              <a:t>течественная разработка</a:t>
            </a:r>
            <a:endParaRPr lang="ru-RU" sz="1600" dirty="0">
              <a:latin typeface="+mj-lt"/>
            </a:endParaRPr>
          </a:p>
          <a:p>
            <a:r>
              <a:rPr lang="ru-RU" sz="1600" dirty="0" smtClean="0">
                <a:solidFill>
                  <a:srgbClr val="ED3833"/>
                </a:solidFill>
                <a:sym typeface="Webdings" panose="05030102010509060703" pitchFamily="18" charset="2"/>
              </a:rPr>
              <a:t></a:t>
            </a:r>
            <a:r>
              <a:rPr lang="ru-RU" sz="1600" dirty="0" smtClean="0">
                <a:solidFill>
                  <a:srgbClr val="ED3833"/>
                </a:solidFill>
                <a:latin typeface="+mj-lt"/>
                <a:sym typeface="Webdings" panose="05030102010509060703" pitchFamily="18" charset="2"/>
              </a:rPr>
              <a:t>Работа на широком спектре операционных систем</a:t>
            </a:r>
          </a:p>
          <a:p>
            <a:r>
              <a:rPr lang="ru-RU" sz="1600" dirty="0" smtClean="0">
                <a:solidFill>
                  <a:srgbClr val="ED3833"/>
                </a:solidFill>
                <a:sym typeface="Webdings" panose="05030102010509060703" pitchFamily="18" charset="2"/>
              </a:rPr>
              <a:t></a:t>
            </a:r>
            <a:r>
              <a:rPr lang="ru-RU" sz="1600" dirty="0" smtClean="0">
                <a:solidFill>
                  <a:srgbClr val="ED3833"/>
                </a:solidFill>
                <a:latin typeface="+mj-lt"/>
                <a:sym typeface="Webdings" panose="05030102010509060703" pitchFamily="18" charset="2"/>
              </a:rPr>
              <a:t>Не замедляет работу ПО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D5BBE5-8688-38FA-BA3C-37511BF8A748}"/>
              </a:ext>
            </a:extLst>
          </p:cNvPr>
          <p:cNvSpPr txBox="1"/>
          <p:nvPr/>
        </p:nvSpPr>
        <p:spPr>
          <a:xfrm>
            <a:off x="6684390" y="4832951"/>
            <a:ext cx="5174233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latin typeface="+mj-lt"/>
              </a:rPr>
              <a:t>НИША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</a:p>
          <a:p>
            <a:r>
              <a:rPr lang="ru-RU" sz="1600" dirty="0" smtClean="0">
                <a:solidFill>
                  <a:srgbClr val="ED3833"/>
                </a:solidFill>
                <a:latin typeface="+mj-lt"/>
                <a:sym typeface="Webdings" panose="05030102010509060703" pitchFamily="18" charset="2"/>
              </a:rPr>
              <a:t>Отечественные разработчики коммерческого программного обеспечения</a:t>
            </a:r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855395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9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/>
          <a:stretch/>
        </p:blipFill>
        <p:spPr>
          <a:xfrm>
            <a:off x="3238252" y="731273"/>
            <a:ext cx="5715495" cy="588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06870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10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План развития проекта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8A611372-85F0-0B9F-4819-17D6BDE23975}"/>
              </a:ext>
            </a:extLst>
          </p:cNvPr>
          <p:cNvGrpSpPr/>
          <p:nvPr/>
        </p:nvGrpSpPr>
        <p:grpSpPr>
          <a:xfrm>
            <a:off x="539803" y="1199227"/>
            <a:ext cx="8853076" cy="1044000"/>
            <a:chOff x="539803" y="1123027"/>
            <a:chExt cx="8853076" cy="10440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5B0263A3-AFEE-F78D-93C3-21209C27EA94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ятиугольник 6">
              <a:extLst>
                <a:ext uri="{FF2B5EF4-FFF2-40B4-BE49-F238E27FC236}">
                  <a16:creationId xmlns:a16="http://schemas.microsoft.com/office/drawing/2014/main" xmlns="" id="{C3E7F534-347C-546A-CE29-923678B20C6E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FBB3C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0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(24 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1E79C8DC-FAC7-9F44-8824-B63B2AE9B506}"/>
                </a:ext>
              </a:extLst>
            </p:cNvPr>
            <p:cNvSpPr/>
            <p:nvPr/>
          </p:nvSpPr>
          <p:spPr>
            <a:xfrm>
              <a:off x="1704513" y="1167974"/>
              <a:ext cx="43052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Разработка </a:t>
              </a:r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программного продукта</a:t>
              </a:r>
              <a:endParaRPr lang="ru-RU" sz="1400" b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15F72E0F-611C-B45E-F10C-8A493B7B0B66}"/>
                </a:ext>
              </a:extLst>
            </p:cNvPr>
            <p:cNvSpPr/>
            <p:nvPr/>
          </p:nvSpPr>
          <p:spPr>
            <a:xfrm>
              <a:off x="6311492" y="1379246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ED3833"/>
                  </a:solidFill>
                  <a:latin typeface="+mj-lt"/>
                </a:rPr>
                <a:t>5 040 000 </a:t>
              </a:r>
              <a:r>
                <a:rPr lang="ru-RU" sz="2800" b="1" dirty="0">
                  <a:solidFill>
                    <a:srgbClr val="ED3833"/>
                  </a:solidFill>
                  <a:latin typeface="+mj-lt"/>
                </a:rPr>
                <a:t>руб.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A1518250-692C-1FCC-18B6-5EA23B75BD32}"/>
              </a:ext>
            </a:extLst>
          </p:cNvPr>
          <p:cNvGrpSpPr/>
          <p:nvPr/>
        </p:nvGrpSpPr>
        <p:grpSpPr>
          <a:xfrm>
            <a:off x="1456945" y="2412579"/>
            <a:ext cx="8864434" cy="1044000"/>
            <a:chOff x="539803" y="1123027"/>
            <a:chExt cx="8864434" cy="1044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CD119CC7-9378-1686-F47B-2BC38F90A9DE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ятиугольник 11">
              <a:extLst>
                <a:ext uri="{FF2B5EF4-FFF2-40B4-BE49-F238E27FC236}">
                  <a16:creationId xmlns:a16="http://schemas.microsoft.com/office/drawing/2014/main" xmlns="" id="{E3BECF82-7D62-0653-78F0-DE343F414225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1</a:t>
              </a: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(4 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46E06FE0-A67A-A60E-AC74-AC5C71D9285E}"/>
                </a:ext>
              </a:extLst>
            </p:cNvPr>
            <p:cNvSpPr/>
            <p:nvPr/>
          </p:nvSpPr>
          <p:spPr>
            <a:xfrm>
              <a:off x="1704513" y="1167974"/>
              <a:ext cx="43052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Опытная эксплуатация</a:t>
              </a:r>
              <a:endParaRPr lang="ru-RU" sz="1400" b="1" i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213B4018-B77E-A8B2-CCF6-90BE14D91CB9}"/>
                </a:ext>
              </a:extLst>
            </p:cNvPr>
            <p:cNvSpPr/>
            <p:nvPr/>
          </p:nvSpPr>
          <p:spPr>
            <a:xfrm>
              <a:off x="6322850" y="1379473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ED3833"/>
                  </a:solidFill>
                </a:rPr>
                <a:t>840 000 </a:t>
              </a:r>
              <a:r>
                <a:rPr lang="ru-RU" sz="2800" b="1" dirty="0">
                  <a:solidFill>
                    <a:srgbClr val="ED3833"/>
                  </a:solidFill>
                </a:rPr>
                <a:t>руб.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CDBCA2DD-77A9-0F87-AB34-B5A2982DEFC1}"/>
              </a:ext>
            </a:extLst>
          </p:cNvPr>
          <p:cNvGrpSpPr/>
          <p:nvPr/>
        </p:nvGrpSpPr>
        <p:grpSpPr>
          <a:xfrm>
            <a:off x="2374087" y="3625931"/>
            <a:ext cx="8853076" cy="864108"/>
            <a:chOff x="2374087" y="3513048"/>
            <a:chExt cx="8853076" cy="864108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1484DBC0-A515-E909-32CE-310F30819404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ятиугольник 16">
              <a:extLst>
                <a:ext uri="{FF2B5EF4-FFF2-40B4-BE49-F238E27FC236}">
                  <a16:creationId xmlns:a16="http://schemas.microsoft.com/office/drawing/2014/main" xmlns="" id="{F7A9306E-D2E3-E2B7-407F-87F122588D71}"/>
                </a:ext>
              </a:extLst>
            </p:cNvPr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2</a:t>
              </a: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(3 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A270FF3B-6090-CA24-95B7-AB468FA94EB6}"/>
                </a:ext>
              </a:extLst>
            </p:cNvPr>
            <p:cNvSpPr/>
            <p:nvPr/>
          </p:nvSpPr>
          <p:spPr>
            <a:xfrm>
              <a:off x="3538797" y="3575770"/>
              <a:ext cx="430523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Сертификация (отсутствие незадекларированных возможностей)</a:t>
              </a:r>
              <a:endParaRPr lang="ru-RU" sz="1400" b="1" dirty="0">
                <a:solidFill>
                  <a:srgbClr val="0D0D0D"/>
                </a:solidFill>
                <a:latin typeface="+mj-lt"/>
              </a:endParaRPr>
            </a:p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Вывод </a:t>
              </a: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продукта на рынок.</a:t>
              </a: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9BE086EC-1BB4-496C-C6E9-082E1910EB4A}"/>
                </a:ext>
              </a:extLst>
            </p:cNvPr>
            <p:cNvSpPr/>
            <p:nvPr/>
          </p:nvSpPr>
          <p:spPr>
            <a:xfrm>
              <a:off x="8145776" y="367352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ED3833"/>
                  </a:solidFill>
                </a:rPr>
                <a:t>1 200 000 </a:t>
              </a:r>
              <a:r>
                <a:rPr lang="ru-RU" sz="2800" b="1" dirty="0">
                  <a:solidFill>
                    <a:srgbClr val="ED3833"/>
                  </a:solidFill>
                </a:rPr>
                <a:t>руб.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185C2D87-643A-0764-02DF-2C656599751E}"/>
              </a:ext>
            </a:extLst>
          </p:cNvPr>
          <p:cNvGrpSpPr/>
          <p:nvPr/>
        </p:nvGrpSpPr>
        <p:grpSpPr>
          <a:xfrm>
            <a:off x="3346716" y="4659391"/>
            <a:ext cx="8853076" cy="864108"/>
            <a:chOff x="2374087" y="3513048"/>
            <a:chExt cx="8853076" cy="86410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xmlns="" id="{2BA18FFD-FC79-6AAF-0234-242BB3BC1C86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ятиугольник 21">
              <a:extLst>
                <a:ext uri="{FF2B5EF4-FFF2-40B4-BE49-F238E27FC236}">
                  <a16:creationId xmlns:a16="http://schemas.microsoft.com/office/drawing/2014/main" xmlns="" id="{B1D36661-CED6-D9F0-1F64-805ED4CA057A}"/>
                </a:ext>
              </a:extLst>
            </p:cNvPr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3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(36 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4F73B7F6-E560-6998-5140-F62459EFA60F}"/>
                </a:ext>
              </a:extLst>
            </p:cNvPr>
            <p:cNvSpPr/>
            <p:nvPr/>
          </p:nvSpPr>
          <p:spPr>
            <a:xfrm>
              <a:off x="3538797" y="3689073"/>
              <a:ext cx="43052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Увеличение продаж продукта</a:t>
              </a:r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.</a:t>
              </a:r>
              <a:endParaRPr lang="ru-RU" sz="1400" b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xmlns="" id="{F87662C6-F8F1-CDCC-CE24-CFAD50E6325B}"/>
                </a:ext>
              </a:extLst>
            </p:cNvPr>
            <p:cNvSpPr/>
            <p:nvPr/>
          </p:nvSpPr>
          <p:spPr>
            <a:xfrm>
              <a:off x="8145776" y="368349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ED3833"/>
                  </a:solidFill>
                </a:rPr>
                <a:t>2 000 000 </a:t>
              </a:r>
              <a:r>
                <a:rPr lang="ru-RU" sz="2800" b="1" dirty="0">
                  <a:solidFill>
                    <a:srgbClr val="ED3833"/>
                  </a:solidFill>
                </a:rPr>
                <a:t>руб.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xmlns="" id="{74B9901A-5362-AC01-CD76-C76788E9C7D0}"/>
              </a:ext>
            </a:extLst>
          </p:cNvPr>
          <p:cNvGrpSpPr/>
          <p:nvPr/>
        </p:nvGrpSpPr>
        <p:grpSpPr>
          <a:xfrm>
            <a:off x="5367018" y="5692850"/>
            <a:ext cx="6284982" cy="615553"/>
            <a:chOff x="5367018" y="5680150"/>
            <a:chExt cx="6284982" cy="615553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xmlns="" id="{BC9AB968-3819-664A-4B38-7FB96E69796D}"/>
                </a:ext>
              </a:extLst>
            </p:cNvPr>
            <p:cNvSpPr/>
            <p:nvPr/>
          </p:nvSpPr>
          <p:spPr>
            <a:xfrm>
              <a:off x="5367018" y="5680150"/>
              <a:ext cx="6284982" cy="615553"/>
            </a:xfrm>
            <a:prstGeom prst="rect">
              <a:avLst/>
            </a:prstGeom>
            <a:solidFill>
              <a:srgbClr val="ED3833"/>
            </a:solidFill>
          </p:spPr>
          <p:txBody>
            <a:bodyPr wrap="square">
              <a:spAutoFit/>
            </a:bodyPr>
            <a:lstStyle/>
            <a:p>
              <a:pPr marL="177800"/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ИТОГО</a:t>
              </a:r>
              <a:endParaRPr lang="en-US" sz="2000" b="1" dirty="0">
                <a:solidFill>
                  <a:schemeClr val="bg1"/>
                </a:solidFill>
                <a:latin typeface="+mj-lt"/>
              </a:endParaRPr>
            </a:p>
            <a:p>
              <a:pPr marL="177800"/>
              <a:r>
                <a:rPr lang="ru-RU" sz="1400" b="1" dirty="0">
                  <a:solidFill>
                    <a:schemeClr val="bg1"/>
                  </a:solidFill>
                  <a:latin typeface="+mj-lt"/>
                </a:rPr>
                <a:t>бюджет проекта: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xmlns="" id="{49D9F780-A5CD-F4AD-FECF-141139271B25}"/>
                </a:ext>
              </a:extLst>
            </p:cNvPr>
            <p:cNvSpPr/>
            <p:nvPr/>
          </p:nvSpPr>
          <p:spPr>
            <a:xfrm>
              <a:off x="9363848" y="5772483"/>
              <a:ext cx="1885453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200" b="1" dirty="0" smtClean="0">
                  <a:solidFill>
                    <a:schemeClr val="bg1"/>
                  </a:solidFill>
                  <a:latin typeface="+mj-lt"/>
                </a:rPr>
                <a:t>9 080 000 </a:t>
              </a:r>
              <a:r>
                <a:rPr lang="ru-RU" sz="2200" b="1" dirty="0">
                  <a:solidFill>
                    <a:schemeClr val="bg1"/>
                  </a:solidFill>
                  <a:latin typeface="+mj-lt"/>
                </a:rPr>
                <a:t>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273368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11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Команда проекта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633338"/>
              </p:ext>
            </p:extLst>
          </p:nvPr>
        </p:nvGraphicFramePr>
        <p:xfrm>
          <a:off x="130456" y="3572594"/>
          <a:ext cx="11843672" cy="22462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55849"/>
                <a:gridCol w="3087431"/>
                <a:gridCol w="3354722"/>
                <a:gridCol w="2845670"/>
              </a:tblGrid>
              <a:tr h="874607"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                </a:t>
                      </a:r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Незнанова</a:t>
                      </a:r>
                      <a:r>
                        <a:rPr lang="ru-RU" sz="14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    </a:t>
                      </a:r>
                    </a:p>
                    <a:p>
                      <a:pPr algn="just"/>
                      <a:r>
                        <a:rPr lang="ru-RU" sz="14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      Олеся Александровна</a:t>
                      </a:r>
                    </a:p>
                    <a:p>
                      <a:pPr algn="just"/>
                      <a:endParaRPr lang="ru-RU" sz="1600" baseline="0" dirty="0" smtClean="0"/>
                    </a:p>
                    <a:p>
                      <a:pPr algn="just"/>
                      <a:r>
                        <a:rPr lang="ru-RU" sz="1200" baseline="0" dirty="0" smtClean="0"/>
                        <a:t>       </a:t>
                      </a:r>
                      <a:r>
                        <a:rPr lang="ru-RU" sz="1200" b="1" i="0" baseline="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2-го курса </a:t>
                      </a:r>
                      <a:r>
                        <a:rPr lang="ru-RU" sz="1200" b="1" i="1" baseline="0" dirty="0" smtClean="0">
                          <a:solidFill>
                            <a:srgbClr val="FD493D"/>
                          </a:solidFill>
                          <a:latin typeface="+mj-lt"/>
                        </a:rPr>
                        <a:t>АмГУ</a:t>
                      </a:r>
                      <a:endParaRPr lang="ru-RU" sz="1200" b="1" i="1" dirty="0">
                        <a:solidFill>
                          <a:srgbClr val="FD493D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                </a:t>
                      </a:r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Чуй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Кирилл </a:t>
                      </a:r>
                    </a:p>
                    <a:p>
                      <a:pPr algn="just"/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                        Олегович</a:t>
                      </a:r>
                    </a:p>
                    <a:p>
                      <a:pPr algn="just"/>
                      <a:endParaRPr lang="ru-RU" sz="1600" dirty="0" smtClean="0"/>
                    </a:p>
                    <a:p>
                      <a:pPr algn="just"/>
                      <a:r>
                        <a:rPr lang="ru-RU" sz="1200" b="1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                Студент 2-го курса</a:t>
                      </a:r>
                      <a:r>
                        <a:rPr lang="ru-RU" sz="1200" b="1" baseline="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ru-RU" sz="1200" b="1" i="1" baseline="0" dirty="0" smtClean="0">
                          <a:solidFill>
                            <a:srgbClr val="FF2F2D"/>
                          </a:solidFill>
                          <a:latin typeface="+mj-lt"/>
                        </a:rPr>
                        <a:t>АмГУ</a:t>
                      </a:r>
                      <a:endParaRPr lang="ru-RU" sz="1200" b="1" i="1" dirty="0">
                        <a:solidFill>
                          <a:srgbClr val="FF2F2D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                        </a:t>
                      </a:r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Фомин Денис </a:t>
                      </a:r>
                    </a:p>
                    <a:p>
                      <a:pPr algn="just"/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                           Васильевич</a:t>
                      </a:r>
                    </a:p>
                    <a:p>
                      <a:pPr algn="just"/>
                      <a:endParaRPr lang="ru-RU" sz="14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Руководитель, старший</a:t>
                      </a:r>
                      <a:r>
                        <a:rPr lang="ru-RU" sz="1400" b="1" baseline="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преподаватель </a:t>
                      </a:r>
                      <a:r>
                        <a:rPr lang="ru-RU" sz="1400" b="1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кафедры</a:t>
                      </a:r>
                      <a:r>
                        <a:rPr lang="ru-RU" sz="1400" b="1" baseline="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«Информационной безопасности» </a:t>
                      </a:r>
                      <a:r>
                        <a:rPr lang="ru-RU" sz="1400" b="1" i="1" dirty="0" smtClean="0">
                          <a:solidFill>
                            <a:srgbClr val="FD493D"/>
                          </a:solidFill>
                          <a:latin typeface="+mj-lt"/>
                        </a:rPr>
                        <a:t>АмГУ</a:t>
                      </a:r>
                      <a:endParaRPr lang="ru-RU" sz="1400" b="1" i="1" dirty="0">
                        <a:solidFill>
                          <a:srgbClr val="FD493D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             </a:t>
                      </a:r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Мунгалова Ксения </a:t>
                      </a:r>
                    </a:p>
                    <a:p>
                      <a:pPr algn="just"/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                  Евгеньевна</a:t>
                      </a:r>
                    </a:p>
                    <a:p>
                      <a:pPr algn="just"/>
                      <a:endParaRPr lang="ru-RU" sz="14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  <a:p>
                      <a:pPr algn="just"/>
                      <a:r>
                        <a:rPr lang="ru-RU" sz="1200" b="1" i="0" u="none" strike="noStrike" cap="none" spc="0" baseline="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              Студент 2-го курса </a:t>
                      </a:r>
                      <a:r>
                        <a:rPr lang="ru-RU" sz="1200" b="1" i="1" u="none" strike="noStrike" cap="none" spc="0" baseline="0" dirty="0" smtClean="0">
                          <a:solidFill>
                            <a:srgbClr val="FF2F2D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АмГУ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87460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093" y="1273727"/>
            <a:ext cx="2895019" cy="20038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9" t="28933" r="35541" b="33867"/>
          <a:stretch/>
        </p:blipFill>
        <p:spPr>
          <a:xfrm>
            <a:off x="9633817" y="1021418"/>
            <a:ext cx="1919476" cy="23801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76" t="44932" r="33052" b="25201"/>
          <a:stretch/>
        </p:blipFill>
        <p:spPr>
          <a:xfrm>
            <a:off x="535484" y="975644"/>
            <a:ext cx="1884037" cy="24621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9" t="50267" r="54723" b="16400"/>
          <a:stretch/>
        </p:blipFill>
        <p:spPr>
          <a:xfrm>
            <a:off x="3329963" y="991570"/>
            <a:ext cx="1699238" cy="248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80291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12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Текущее состояние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A263B35-0EBB-AB0B-00BA-E7ABFB56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66" y="0"/>
            <a:ext cx="637692" cy="729446"/>
          </a:xfrm>
          <a:prstGeom prst="rect">
            <a:avLst/>
          </a:prstGeom>
        </p:spPr>
      </p:pic>
      <p:sp>
        <p:nvSpPr>
          <p:cNvPr id="5" name="Текст 2">
            <a:extLst>
              <a:ext uri="{FF2B5EF4-FFF2-40B4-BE49-F238E27FC236}">
                <a16:creationId xmlns:a16="http://schemas.microsoft.com/office/drawing/2014/main" xmlns="" id="{B009003B-9423-BDAA-065A-55D740C0E9A8}"/>
              </a:ext>
            </a:extLst>
          </p:cNvPr>
          <p:cNvSpPr txBox="1"/>
          <p:nvPr/>
        </p:nvSpPr>
        <p:spPr>
          <a:xfrm>
            <a:off x="993679" y="1997842"/>
            <a:ext cx="10372013" cy="2862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 smtClean="0"/>
              <a:t>Наш проект принимал участие:</a:t>
            </a:r>
          </a:p>
          <a:p>
            <a:pPr algn="ctr"/>
            <a:r>
              <a:rPr lang="ru-RU" dirty="0" smtClean="0"/>
              <a:t>1) </a:t>
            </a:r>
            <a:r>
              <a:rPr lang="ru-RU" dirty="0" err="1" smtClean="0"/>
              <a:t>АмурТехно</a:t>
            </a:r>
            <a:r>
              <a:rPr lang="ru-RU" dirty="0" smtClean="0"/>
              <a:t> форум, 2023 (12-14 октября)</a:t>
            </a:r>
          </a:p>
          <a:p>
            <a:pPr algn="ctr"/>
            <a:r>
              <a:rPr lang="ru-RU" dirty="0" smtClean="0"/>
              <a:t>2) Конкурс грантов студенческих проектов Амурского Государственного Университета (идёт конкурсный отбор)</a:t>
            </a:r>
          </a:p>
        </p:txBody>
      </p:sp>
    </p:spTree>
    <p:extLst>
      <p:ext uri="{BB962C8B-B14F-4D97-AF65-F5344CB8AC3E}">
        <p14:creationId xmlns:p14="http://schemas.microsoft.com/office/powerpoint/2010/main" val="218134396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Прямоугольник 7"/>
          <p:cNvSpPr/>
          <p:nvPr/>
        </p:nvSpPr>
        <p:spPr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57" name="Прямоугольник 10"/>
          <p:cNvSpPr/>
          <p:nvPr/>
        </p:nvSpPr>
        <p:spPr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58" name="Прямоугольник 13"/>
          <p:cNvSpPr/>
          <p:nvPr/>
        </p:nvSpPr>
        <p:spPr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359" name="Прямоугольник 9"/>
          <p:cNvSpPr/>
          <p:nvPr/>
        </p:nvSpPr>
        <p:spPr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360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33918"/>
            <a:ext cx="3417973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0" y="1788748"/>
            <a:ext cx="3896248" cy="5131928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Текст 2"/>
          <p:cNvSpPr txBox="1"/>
          <p:nvPr/>
        </p:nvSpPr>
        <p:spPr>
          <a:xfrm>
            <a:off x="532008" y="995119"/>
            <a:ext cx="4831214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lnSpcReduction="10000"/>
          </a:bodyPr>
          <a:lstStyle/>
          <a:p>
            <a:pPr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/>
              <a:t>СПАСИБО</a:t>
            </a:r>
            <a:r>
              <a:rPr sz="7200"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72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r>
              <a:rPr lang="ru-RU" dirty="0"/>
              <a:t> ЛИДЕРА ПРОЕКТА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 smtClean="0"/>
              <a:t>914</a:t>
            </a:r>
            <a:r>
              <a:rPr dirty="0" smtClean="0"/>
              <a:t> </a:t>
            </a:r>
            <a:r>
              <a:rPr lang="ru-RU" dirty="0" smtClean="0"/>
              <a:t>566</a:t>
            </a:r>
            <a:r>
              <a:rPr dirty="0" smtClean="0"/>
              <a:t> </a:t>
            </a:r>
            <a:r>
              <a:rPr lang="ru-RU" dirty="0" smtClean="0"/>
              <a:t>78</a:t>
            </a:r>
            <a:r>
              <a:rPr dirty="0" smtClean="0"/>
              <a:t> </a:t>
            </a:r>
            <a:r>
              <a:rPr lang="ru-RU" dirty="0"/>
              <a:t>5</a:t>
            </a:r>
            <a:r>
              <a:rPr dirty="0" smtClean="0"/>
              <a:t>8 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300" dirty="0" smtClean="0">
                <a:sym typeface="Gilroy-Light"/>
                <a:hlinkClick r:id="rId4"/>
              </a:rPr>
              <a:t>obfuskatorilkoda@mail.ru</a:t>
            </a:r>
            <a:endParaRPr lang="ru-RU" sz="2300" dirty="0" smtClean="0">
              <a:sym typeface="Gilroy-Light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https://pt.2035.university/project/obfuskator-il-koda</a:t>
            </a:r>
            <a:endParaRPr dirty="0"/>
          </a:p>
        </p:txBody>
      </p:sp>
      <p:grpSp>
        <p:nvGrpSpPr>
          <p:cNvPr id="2" name="Прямоугольник 16">
            <a:extLst>
              <a:ext uri="{FF2B5EF4-FFF2-40B4-BE49-F238E27FC236}">
                <a16:creationId xmlns:a16="http://schemas.microsoft.com/office/drawing/2014/main" xmlns="" id="{EF1E5DF7-D35F-4514-0D39-D5804AEB16CF}"/>
              </a:ext>
            </a:extLst>
          </p:cNvPr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3" name="Прямоугольник">
              <a:extLst>
                <a:ext uri="{FF2B5EF4-FFF2-40B4-BE49-F238E27FC236}">
                  <a16:creationId xmlns:a16="http://schemas.microsoft.com/office/drawing/2014/main" xmlns="" id="{40476E7E-868E-9ABF-AACE-B90D611DC417}"/>
                </a:ext>
              </a:extLst>
            </p:cNvPr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4" name="Текст">
              <a:extLst>
                <a:ext uri="{FF2B5EF4-FFF2-40B4-BE49-F238E27FC236}">
                  <a16:creationId xmlns:a16="http://schemas.microsoft.com/office/drawing/2014/main" xmlns="" id="{18F39FB4-A7DF-9FF4-8CED-1509D4AB7913}"/>
                </a:ext>
              </a:extLst>
            </p:cNvPr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t>13</a:t>
              </a:fld>
              <a:endParaRPr/>
            </a:p>
          </p:txBody>
        </p: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18150</TotalTime>
  <Words>519</Words>
  <Application>Microsoft Office PowerPoint</Application>
  <PresentationFormat>Широкоэкранный</PresentationFormat>
  <Paragraphs>154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6" baseType="lpstr">
      <vt:lpstr>Arial</vt:lpstr>
      <vt:lpstr>Calibri</vt:lpstr>
      <vt:lpstr>Calibri Light</vt:lpstr>
      <vt:lpstr>Gilroy-Bold</vt:lpstr>
      <vt:lpstr>Gilroy-ExtraBold</vt:lpstr>
      <vt:lpstr>Gilroy-Light</vt:lpstr>
      <vt:lpstr>Gilroy-Medium</vt:lpstr>
      <vt:lpstr>Helvetica</vt:lpstr>
      <vt:lpstr>Helvetica Neue</vt:lpstr>
      <vt:lpstr>Times New Roman</vt:lpstr>
      <vt:lpstr>Webdings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Учетная запись Майкрософт</cp:lastModifiedBy>
  <cp:revision>144</cp:revision>
  <dcterms:modified xsi:type="dcterms:W3CDTF">2023-11-17T07:54:11Z</dcterms:modified>
</cp:coreProperties>
</file>