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8"/>
  </p:notesMasterIdLst>
  <p:sldIdLst>
    <p:sldId id="256" r:id="rId2"/>
    <p:sldId id="265" r:id="rId3"/>
    <p:sldId id="258" r:id="rId4"/>
    <p:sldId id="263" r:id="rId5"/>
    <p:sldId id="257" r:id="rId6"/>
    <p:sldId id="259" r:id="rId7"/>
    <p:sldId id="272" r:id="rId8"/>
    <p:sldId id="271" r:id="rId9"/>
    <p:sldId id="268" r:id="rId10"/>
    <p:sldId id="269" r:id="rId11"/>
    <p:sldId id="274" r:id="rId12"/>
    <p:sldId id="273" r:id="rId13"/>
    <p:sldId id="266" r:id="rId14"/>
    <p:sldId id="267" r:id="rId15"/>
    <p:sldId id="262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9"/>
    <p:restoredTop sz="94382"/>
  </p:normalViewPr>
  <p:slideViewPr>
    <p:cSldViewPr snapToGrid="0">
      <p:cViewPr varScale="1">
        <p:scale>
          <a:sx n="93" d="100"/>
          <a:sy n="93" d="100"/>
        </p:scale>
        <p:origin x="224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PowerPoint]ОАК гепатит мыши'!$D$4</c:f>
              <c:strCache>
                <c:ptCount val="1"/>
                <c:pt idx="0">
                  <c:v>Группа 1 (контроль)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мыши'!$D$11:$D$14</c:f>
                <c:numCache>
                  <c:formatCode>General</c:formatCode>
                  <c:ptCount val="4"/>
                  <c:pt idx="0">
                    <c:v>0.56457506144001812</c:v>
                  </c:pt>
                  <c:pt idx="1">
                    <c:v>0.56522561866921861</c:v>
                  </c:pt>
                  <c:pt idx="2">
                    <c:v>0.54334611436910185</c:v>
                  </c:pt>
                  <c:pt idx="3">
                    <c:v>0.33277620107213174</c:v>
                  </c:pt>
                </c:numCache>
              </c:numRef>
            </c:plus>
            <c:minus>
              <c:numRef>
                <c:f>'[Диаграмма в Microsoft PowerPoint]ОАК гепатит мыши'!$D$11:$D$14</c:f>
                <c:numCache>
                  <c:formatCode>General</c:formatCode>
                  <c:ptCount val="4"/>
                  <c:pt idx="0">
                    <c:v>0.56457506144001812</c:v>
                  </c:pt>
                  <c:pt idx="1">
                    <c:v>0.56522561866921861</c:v>
                  </c:pt>
                  <c:pt idx="2">
                    <c:v>0.54334611436910185</c:v>
                  </c:pt>
                  <c:pt idx="3">
                    <c:v>0.33277620107213174</c:v>
                  </c:pt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мыши'!$D$5:$D$9</c:f>
              <c:numCache>
                <c:formatCode>General</c:formatCode>
                <c:ptCount val="5"/>
                <c:pt idx="0" formatCode="0.00">
                  <c:v>9.6999999999999993</c:v>
                </c:pt>
                <c:pt idx="1">
                  <c:v>5.6</c:v>
                </c:pt>
                <c:pt idx="2">
                  <c:v>13.2</c:v>
                </c:pt>
                <c:pt idx="3" formatCode="0.00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4-B044-A9A0-EA006EE916F2}"/>
            </c:ext>
          </c:extLst>
        </c:ser>
        <c:ser>
          <c:idx val="1"/>
          <c:order val="1"/>
          <c:tx>
            <c:strRef>
              <c:f>'[Диаграмма в Microsoft PowerPoint]ОАК гепатит мыши'!$E$4</c:f>
              <c:strCache>
                <c:ptCount val="1"/>
                <c:pt idx="0">
                  <c:v>Группа 2 (терапевтическая дозка)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мыши'!$E$11:$E$14</c:f>
                <c:numCache>
                  <c:formatCode>General</c:formatCode>
                  <c:ptCount val="4"/>
                  <c:pt idx="0">
                    <c:v>1.7319033063367071</c:v>
                  </c:pt>
                  <c:pt idx="1">
                    <c:v>1.51065434911498</c:v>
                  </c:pt>
                  <c:pt idx="2">
                    <c:v>0.70092907094798251</c:v>
                  </c:pt>
                  <c:pt idx="3">
                    <c:v>0.79068107508653596</c:v>
                  </c:pt>
                </c:numCache>
              </c:numRef>
            </c:plus>
            <c:minus>
              <c:numRef>
                <c:f>'[Диаграмма в Microsoft PowerPoint]ОАК гепатит мыши'!$E$11:$E$14</c:f>
                <c:numCache>
                  <c:formatCode>General</c:formatCode>
                  <c:ptCount val="4"/>
                  <c:pt idx="0">
                    <c:v>1.7319033063367071</c:v>
                  </c:pt>
                  <c:pt idx="1">
                    <c:v>1.51065434911498</c:v>
                  </c:pt>
                  <c:pt idx="2">
                    <c:v>0.70092907094798251</c:v>
                  </c:pt>
                  <c:pt idx="3">
                    <c:v>0.79068107508653596</c:v>
                  </c:pt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мыши'!$E$5:$E$9</c:f>
              <c:numCache>
                <c:formatCode>General</c:formatCode>
                <c:ptCount val="5"/>
                <c:pt idx="0" formatCode="0.00">
                  <c:v>11.5</c:v>
                </c:pt>
                <c:pt idx="1">
                  <c:v>5.8</c:v>
                </c:pt>
                <c:pt idx="2">
                  <c:v>15.1</c:v>
                </c:pt>
                <c:pt idx="3" formatCode="0.00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4-B044-A9A0-EA006EE916F2}"/>
            </c:ext>
          </c:extLst>
        </c:ser>
        <c:ser>
          <c:idx val="2"/>
          <c:order val="2"/>
          <c:tx>
            <c:strRef>
              <c:f>'[Диаграмма в Microsoft PowerPoint]ОАК гепатит мыши'!$F$4</c:f>
              <c:strCache>
                <c:ptCount val="1"/>
                <c:pt idx="0">
                  <c:v>Группа 3 (двукратно увеличеная доза)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мыши'!$F$11:$F$14</c:f>
                <c:numCache>
                  <c:formatCode>General</c:formatCode>
                  <c:ptCount val="4"/>
                  <c:pt idx="0">
                    <c:v>1.9937838398382053</c:v>
                  </c:pt>
                  <c:pt idx="1">
                    <c:v>1.0899788988783243</c:v>
                  </c:pt>
                  <c:pt idx="2">
                    <c:v>0.91873499987754892</c:v>
                  </c:pt>
                  <c:pt idx="3">
                    <c:v>0.59914438994285801</c:v>
                  </c:pt>
                </c:numCache>
              </c:numRef>
            </c:plus>
            <c:minus>
              <c:numRef>
                <c:f>'[Диаграмма в Microsoft PowerPoint]ОАК гепатит мыши'!$F$11:$F$14</c:f>
                <c:numCache>
                  <c:formatCode>General</c:formatCode>
                  <c:ptCount val="4"/>
                  <c:pt idx="0">
                    <c:v>1.9937838398382053</c:v>
                  </c:pt>
                  <c:pt idx="1">
                    <c:v>1.0899788988783243</c:v>
                  </c:pt>
                  <c:pt idx="2">
                    <c:v>0.91873499987754892</c:v>
                  </c:pt>
                  <c:pt idx="3">
                    <c:v>0.59914438994285801</c:v>
                  </c:pt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мыши'!$F$5:$F$9</c:f>
              <c:numCache>
                <c:formatCode>General</c:formatCode>
                <c:ptCount val="5"/>
                <c:pt idx="0" formatCode="0.00">
                  <c:v>9.3000000000000007</c:v>
                </c:pt>
                <c:pt idx="1">
                  <c:v>5.0999999999999996</c:v>
                </c:pt>
                <c:pt idx="2">
                  <c:v>12.8</c:v>
                </c:pt>
                <c:pt idx="3" formatCode="0.0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64-B044-A9A0-EA006EE916F2}"/>
            </c:ext>
          </c:extLst>
        </c:ser>
        <c:ser>
          <c:idx val="3"/>
          <c:order val="3"/>
          <c:tx>
            <c:strRef>
              <c:f>'[Диаграмма в Microsoft PowerPoint]ОАК гепатит мыши'!$G$4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мыши'!$G$10:$G$13</c:f>
                <c:numCache>
                  <c:formatCode>General</c:formatCode>
                  <c:ptCount val="4"/>
                </c:numCache>
              </c:numRef>
            </c:plus>
            <c:minus>
              <c:numRef>
                <c:f>'[Диаграмма в Microsoft PowerPoint]ОАК гепатит мыши'!$G$10:$G$13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мыши'!$G$5:$G$8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F564-B044-A9A0-EA006EE916F2}"/>
            </c:ext>
          </c:extLst>
        </c:ser>
        <c:ser>
          <c:idx val="4"/>
          <c:order val="4"/>
          <c:tx>
            <c:strRef>
              <c:f>'[Диаграмма в Microsoft PowerPoint]ОАК гепатит мыши'!$H$4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мыши'!$H$10:$H$13</c:f>
                <c:numCache>
                  <c:formatCode>General</c:formatCode>
                  <c:ptCount val="4"/>
                </c:numCache>
              </c:numRef>
            </c:plus>
            <c:minus>
              <c:numRef>
                <c:f>'[Диаграмма в Microsoft PowerPoint]ОАК гепатит мыши'!$H$10:$H$13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мыши'!$H$5:$H$8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F564-B044-A9A0-EA006EE916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002496"/>
        <c:axId val="209083008"/>
      </c:barChart>
      <c:catAx>
        <c:axId val="20900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9083008"/>
        <c:crosses val="autoZero"/>
        <c:auto val="1"/>
        <c:lblAlgn val="ctr"/>
        <c:lblOffset val="100"/>
        <c:noMultiLvlLbl val="0"/>
      </c:catAx>
      <c:valAx>
        <c:axId val="20908300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09002496"/>
        <c:crosses val="autoZero"/>
        <c:crossBetween val="between"/>
      </c:valAx>
    </c:plotArea>
    <c:legend>
      <c:legendPos val="b"/>
      <c:legendEntry>
        <c:idx val="3"/>
        <c:delete val="1"/>
      </c:legendEntry>
      <c:legendEntry>
        <c:idx val="4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PowerPoint]ОАК гепатит мыши'!$D$4</c:f>
              <c:strCache>
                <c:ptCount val="1"/>
                <c:pt idx="0">
                  <c:v>Группа 1 (контроль)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мыши'!$D$11:$D$14</c:f>
                <c:numCache>
                  <c:formatCode>General</c:formatCode>
                  <c:ptCount val="4"/>
                  <c:pt idx="0">
                    <c:v>0.56457506144001812</c:v>
                  </c:pt>
                  <c:pt idx="1">
                    <c:v>0.56522561866921861</c:v>
                  </c:pt>
                  <c:pt idx="2">
                    <c:v>0.54334611436910185</c:v>
                  </c:pt>
                  <c:pt idx="3">
                    <c:v>0.33277620107213174</c:v>
                  </c:pt>
                </c:numCache>
              </c:numRef>
            </c:plus>
            <c:minus>
              <c:numRef>
                <c:f>'[Диаграмма в Microsoft PowerPoint]ОАК гепатит мыши'!$D$11:$D$14</c:f>
                <c:numCache>
                  <c:formatCode>General</c:formatCode>
                  <c:ptCount val="4"/>
                  <c:pt idx="0">
                    <c:v>0.56457506144001812</c:v>
                  </c:pt>
                  <c:pt idx="1">
                    <c:v>0.56522561866921861</c:v>
                  </c:pt>
                  <c:pt idx="2">
                    <c:v>0.54334611436910185</c:v>
                  </c:pt>
                  <c:pt idx="3">
                    <c:v>0.33277620107213174</c:v>
                  </c:pt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мыши'!$D$5:$D$9</c:f>
              <c:numCache>
                <c:formatCode>General</c:formatCode>
                <c:ptCount val="5"/>
                <c:pt idx="0" formatCode="0.00">
                  <c:v>8.9</c:v>
                </c:pt>
                <c:pt idx="1">
                  <c:v>6.1</c:v>
                </c:pt>
                <c:pt idx="2">
                  <c:v>14.1</c:v>
                </c:pt>
                <c:pt idx="3" formatCode="0.00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C3-8247-A837-3399B770F52A}"/>
            </c:ext>
          </c:extLst>
        </c:ser>
        <c:ser>
          <c:idx val="1"/>
          <c:order val="1"/>
          <c:tx>
            <c:strRef>
              <c:f>'[Диаграмма в Microsoft PowerPoint]ОАК гепатит мыши'!$E$4</c:f>
              <c:strCache>
                <c:ptCount val="1"/>
                <c:pt idx="0">
                  <c:v>Группа 2 (терапевтическая дозка)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мыши'!$E$11:$E$14</c:f>
                <c:numCache>
                  <c:formatCode>General</c:formatCode>
                  <c:ptCount val="4"/>
                  <c:pt idx="0">
                    <c:v>1.7319033063367071</c:v>
                  </c:pt>
                  <c:pt idx="1">
                    <c:v>1.51065434911498</c:v>
                  </c:pt>
                  <c:pt idx="2">
                    <c:v>0.70092907094798251</c:v>
                  </c:pt>
                  <c:pt idx="3">
                    <c:v>0.79068107508653596</c:v>
                  </c:pt>
                </c:numCache>
              </c:numRef>
            </c:plus>
            <c:minus>
              <c:numRef>
                <c:f>'[Диаграмма в Microsoft PowerPoint]ОАК гепатит мыши'!$E$11:$E$14</c:f>
                <c:numCache>
                  <c:formatCode>General</c:formatCode>
                  <c:ptCount val="4"/>
                  <c:pt idx="0">
                    <c:v>1.7319033063367071</c:v>
                  </c:pt>
                  <c:pt idx="1">
                    <c:v>1.51065434911498</c:v>
                  </c:pt>
                  <c:pt idx="2">
                    <c:v>0.70092907094798251</c:v>
                  </c:pt>
                  <c:pt idx="3">
                    <c:v>0.79068107508653596</c:v>
                  </c:pt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мыши'!$E$5:$E$9</c:f>
              <c:numCache>
                <c:formatCode>General</c:formatCode>
                <c:ptCount val="5"/>
                <c:pt idx="0" formatCode="0.00">
                  <c:v>9.6</c:v>
                </c:pt>
                <c:pt idx="1">
                  <c:v>6.7</c:v>
                </c:pt>
                <c:pt idx="2">
                  <c:v>14.8</c:v>
                </c:pt>
                <c:pt idx="3" formatCode="0.00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C3-8247-A837-3399B770F52A}"/>
            </c:ext>
          </c:extLst>
        </c:ser>
        <c:ser>
          <c:idx val="2"/>
          <c:order val="2"/>
          <c:tx>
            <c:strRef>
              <c:f>'[Диаграмма в Microsoft PowerPoint]ОАК гепатит мыши'!$F$4</c:f>
              <c:strCache>
                <c:ptCount val="1"/>
                <c:pt idx="0">
                  <c:v>Группа 3 (двукратно увеличеная доза)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мыши'!$F$11:$F$14</c:f>
                <c:numCache>
                  <c:formatCode>General</c:formatCode>
                  <c:ptCount val="4"/>
                  <c:pt idx="0">
                    <c:v>1.9937838398382053</c:v>
                  </c:pt>
                  <c:pt idx="1">
                    <c:v>1.0899788988783243</c:v>
                  </c:pt>
                  <c:pt idx="2">
                    <c:v>0.91873499987754892</c:v>
                  </c:pt>
                  <c:pt idx="3">
                    <c:v>0.59914438994285801</c:v>
                  </c:pt>
                </c:numCache>
              </c:numRef>
            </c:plus>
            <c:minus>
              <c:numRef>
                <c:f>'[Диаграмма в Microsoft PowerPoint]ОАК гепатит мыши'!$F$11:$F$14</c:f>
                <c:numCache>
                  <c:formatCode>General</c:formatCode>
                  <c:ptCount val="4"/>
                  <c:pt idx="0">
                    <c:v>1.9937838398382053</c:v>
                  </c:pt>
                  <c:pt idx="1">
                    <c:v>1.0899788988783243</c:v>
                  </c:pt>
                  <c:pt idx="2">
                    <c:v>0.91873499987754892</c:v>
                  </c:pt>
                  <c:pt idx="3">
                    <c:v>0.59914438994285801</c:v>
                  </c:pt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мыши'!$F$5:$F$9</c:f>
              <c:numCache>
                <c:formatCode>General</c:formatCode>
                <c:ptCount val="5"/>
                <c:pt idx="0" formatCode="0.00">
                  <c:v>8.8000000000000007</c:v>
                </c:pt>
                <c:pt idx="1">
                  <c:v>6.3</c:v>
                </c:pt>
                <c:pt idx="2">
                  <c:v>12.4</c:v>
                </c:pt>
                <c:pt idx="3" formatCode="0.00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C3-8247-A837-3399B770F52A}"/>
            </c:ext>
          </c:extLst>
        </c:ser>
        <c:ser>
          <c:idx val="3"/>
          <c:order val="3"/>
          <c:tx>
            <c:strRef>
              <c:f>'[Диаграмма в Microsoft PowerPoint]ОАК гепатит мыши'!$G$4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мыши'!$G$10:$G$13</c:f>
                <c:numCache>
                  <c:formatCode>General</c:formatCode>
                  <c:ptCount val="4"/>
                </c:numCache>
              </c:numRef>
            </c:plus>
            <c:minus>
              <c:numRef>
                <c:f>'[Диаграмма в Microsoft PowerPoint]ОАК гепатит мыши'!$G$10:$G$13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мыши'!$G$5:$G$8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E5C3-8247-A837-3399B770F52A}"/>
            </c:ext>
          </c:extLst>
        </c:ser>
        <c:ser>
          <c:idx val="4"/>
          <c:order val="4"/>
          <c:tx>
            <c:strRef>
              <c:f>'[Диаграмма в Microsoft PowerPoint]ОАК гепатит мыши'!$H$4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'[Диаграмма в Microsoft PowerPoint]ОАК гепатит мыши'!$H$10:$H$13</c:f>
                <c:numCache>
                  <c:formatCode>General</c:formatCode>
                  <c:ptCount val="4"/>
                </c:numCache>
              </c:numRef>
            </c:plus>
            <c:minus>
              <c:numRef>
                <c:f>'[Диаграмма в Microsoft PowerPoint]ОАК гепатит мыши'!$H$10:$H$13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'[Диаграмма в Microsoft PowerPoint]ОАК гепатит мыши'!$C$5:$C$9</c:f>
              <c:strCache>
                <c:ptCount val="4"/>
                <c:pt idx="0">
                  <c:v>WBC, x109/L</c:v>
                </c:pt>
                <c:pt idx="1">
                  <c:v>RBC, 1012/L</c:v>
                </c:pt>
                <c:pt idx="2">
                  <c:v>HGB, gr/dL</c:v>
                </c:pt>
                <c:pt idx="3">
                  <c:v>PLT, x107/L</c:v>
                </c:pt>
              </c:strCache>
            </c:strRef>
          </c:cat>
          <c:val>
            <c:numRef>
              <c:f>'[Диаграмма в Microsoft PowerPoint]ОАК гепатит мыши'!$H$5:$H$8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E5C3-8247-A837-3399B770F5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002496"/>
        <c:axId val="209083008"/>
      </c:barChart>
      <c:catAx>
        <c:axId val="20900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9083008"/>
        <c:crosses val="autoZero"/>
        <c:auto val="1"/>
        <c:lblAlgn val="ctr"/>
        <c:lblOffset val="100"/>
        <c:noMultiLvlLbl val="0"/>
      </c:catAx>
      <c:valAx>
        <c:axId val="20908300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09002496"/>
        <c:crosses val="autoZero"/>
        <c:crossBetween val="between"/>
      </c:valAx>
    </c:plotArea>
    <c:legend>
      <c:legendPos val="b"/>
      <c:legendEntry>
        <c:idx val="3"/>
        <c:delete val="1"/>
      </c:legendEntry>
      <c:legendEntry>
        <c:idx val="4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B63A0-F936-5B4E-8C7E-A4E0BDDCD63E}" type="datetimeFigureOut">
              <a:rPr lang="ru-RU" smtClean="0"/>
              <a:t>10.06.2021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F2767-643F-D540-9EED-66FAEDEB4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45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6223-4EB3-D946-83F2-46CDE801D01F}" type="datetime1">
              <a:rPr lang="ru-RU" smtClean="0"/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8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7CBDF-16BF-D14A-9EE4-D50589A6ACCA}" type="datetime1">
              <a:rPr lang="ru-RU" smtClean="0"/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4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7F3A-C376-2648-8EB8-6DB37CCFD1A9}" type="datetime1">
              <a:rPr lang="ru-RU" smtClean="0"/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0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E4D3-5A15-4C44-B2F5-195723FF37D9}" type="datetime1">
              <a:rPr lang="ru-RU" smtClean="0"/>
              <a:t>10.06.2021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01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F7A2-226B-A243-A31E-0A7CDE15AA10}" type="datetime1">
              <a:rPr lang="ru-RU" smtClean="0"/>
              <a:t>10.06.2021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14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E973-F937-9444-9E81-EBBEFF1FD69D}" type="datetime1">
              <a:rPr lang="ru-RU" smtClean="0"/>
              <a:t>10.06.2021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B813-7F2B-1B44-8790-E538CB88B186}" type="datetime1">
              <a:rPr lang="ru-RU" smtClean="0"/>
              <a:t>10.06.2021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21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E63E9-1415-634C-84D5-C665DE441883}" type="datetime1">
              <a:rPr lang="ru-RU" smtClean="0"/>
              <a:t>10.06.2021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5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07484-8FFF-A347-A2D1-E136081A69E8}" type="datetime1">
              <a:rPr lang="ru-RU" smtClean="0"/>
              <a:t>10.06.2021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3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0CB-A9CE-0D44-B81E-8F1F80425E1E}" type="datetime1">
              <a:rPr lang="ru-RU" smtClean="0"/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2808-58A2-BA40-82CC-D3184685BD33}" type="datetime1">
              <a:rPr lang="ru-RU" smtClean="0"/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07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663F6-6D06-8D41-9F52-86DB7269A09A}" type="datetime1">
              <a:rPr lang="ru-RU" smtClean="0"/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5F3CA-511F-419A-8786-33D99574C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61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5" y="1666681"/>
            <a:ext cx="8673254" cy="164630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ЭкоЛеденец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7317" y="5875282"/>
            <a:ext cx="7732749" cy="532179"/>
          </a:xfrm>
        </p:spPr>
        <p:txBody>
          <a:bodyPr>
            <a:normAutofit fontScale="62500" lnSpcReduction="2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 2021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81A65-A431-4546-BAF2-7F33DC22B1EC}"/>
              </a:ext>
            </a:extLst>
          </p:cNvPr>
          <p:cNvSpPr txBox="1"/>
          <p:nvPr/>
        </p:nvSpPr>
        <p:spPr>
          <a:xfrm>
            <a:off x="4203864" y="636473"/>
            <a:ext cx="6377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МИНИСТЕРСТВО СЕЛЬСКОГО ХОЗЯЙСТВА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ФГБОУ ВО Саратовский государственный аграрный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университет им. Н.И. Вавилова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08AD1-ED13-A44C-BCB2-1A10AE1DB311}"/>
              </a:ext>
            </a:extLst>
          </p:cNvPr>
          <p:cNvSpPr txBox="1"/>
          <p:nvPr/>
        </p:nvSpPr>
        <p:spPr>
          <a:xfrm>
            <a:off x="5507421" y="4122102"/>
            <a:ext cx="5932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Разработали: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 Е.С. С-ВТ-305, Иванова Ю.А. Б-БТ-301,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Месянжина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И.М. Б-БТ-301,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Корниенко А.А. Б-БТ-101,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Сёмина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В.А. Б-БТ-101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 к. х. н. Древко Я.Б.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2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081FEA-6766-294A-A17F-FF12C84B9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218" y="365125"/>
            <a:ext cx="7945582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Участники команды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7753C8-36AA-124A-A08F-B006D6A2B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>
                <a:solidFill>
                  <a:schemeClr val="tx1"/>
                </a:solidFill>
              </a:r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B38014-FE2A-C249-A5C8-42E85DC22F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2" t="31912" r="19689"/>
          <a:stretch/>
        </p:blipFill>
        <p:spPr>
          <a:xfrm>
            <a:off x="9491253" y="1801010"/>
            <a:ext cx="1862547" cy="22575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19C6D3-3071-A44E-AD5B-F014A48485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342" y="3506937"/>
            <a:ext cx="1597595" cy="21301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9D25F8-E12C-9C47-8CB7-B0374727B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76" y="2027551"/>
            <a:ext cx="1412437" cy="20804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65E246-295C-C34A-9F75-2A9B27CB07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30" y="3866841"/>
            <a:ext cx="1845185" cy="19888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FA0FFCB-D338-0343-A490-B780660FBD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2" t="12241" r="13197" b="7314"/>
          <a:stretch/>
        </p:blipFill>
        <p:spPr>
          <a:xfrm>
            <a:off x="5136413" y="1801010"/>
            <a:ext cx="2028682" cy="20658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D89854-8D6B-064B-AAEE-77280CC1CE7B}"/>
              </a:ext>
            </a:extLst>
          </p:cNvPr>
          <p:cNvSpPr txBox="1"/>
          <p:nvPr/>
        </p:nvSpPr>
        <p:spPr>
          <a:xfrm>
            <a:off x="5566726" y="4054732"/>
            <a:ext cx="127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Козлов Е.С.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9A09FB-DAAB-A44E-98E4-F75795E22592}"/>
              </a:ext>
            </a:extLst>
          </p:cNvPr>
          <p:cNvSpPr txBox="1"/>
          <p:nvPr/>
        </p:nvSpPr>
        <p:spPr>
          <a:xfrm>
            <a:off x="1203047" y="420266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Месянжина</a:t>
            </a:r>
            <a:r>
              <a:rPr lang="ru-RU" dirty="0"/>
              <a:t> И.М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59F0E6-7349-644F-8620-4852F68C7BE7}"/>
              </a:ext>
            </a:extLst>
          </p:cNvPr>
          <p:cNvSpPr txBox="1"/>
          <p:nvPr/>
        </p:nvSpPr>
        <p:spPr>
          <a:xfrm>
            <a:off x="9751750" y="4168855"/>
            <a:ext cx="152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Иванова Ю.А,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B425E9-D71B-134E-8011-9ABA3C1CC298}"/>
              </a:ext>
            </a:extLst>
          </p:cNvPr>
          <p:cNvSpPr txBox="1"/>
          <p:nvPr/>
        </p:nvSpPr>
        <p:spPr>
          <a:xfrm>
            <a:off x="3163520" y="5855663"/>
            <a:ext cx="1753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Корниенко А.А.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73673D-C48E-2646-90CD-F93D77E8BE24}"/>
              </a:ext>
            </a:extLst>
          </p:cNvPr>
          <p:cNvSpPr txBox="1"/>
          <p:nvPr/>
        </p:nvSpPr>
        <p:spPr>
          <a:xfrm>
            <a:off x="7895500" y="5987019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Сёмина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753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7034" y="2078183"/>
            <a:ext cx="6900112" cy="42781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БАД «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ЭкоЛеденец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 содержанием соли и экстракта 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Aloe </a:t>
            </a:r>
            <a:r>
              <a:rPr lang="en-A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arborescens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позволяет нормализовать содержание соли в организме КРС и предупредить многие заболевания за счет экстракта алоэ.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 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Aloe </a:t>
            </a:r>
            <a:r>
              <a:rPr lang="en-A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arborescens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содержит так называемые биогенные стимуляторы, которые при введении в организм больного или ослабленного животного повышают его защитные функции, возбуждают нервную систему, ускоряют регенерацию раневого процесса. Под его влиянием улучшается работа органов пищеварения, восстанавливается общее состояние.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Соль — это незаменимая кормовая добавка в рационе крупного рогатого скота (КРС). Коровам дают соль для поддержания нормальной здоровой жизнедеятельности и для предотвращения ряда серьёзных проблем со здоровьем.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соли зависит состояние здоровья скота. Дефицит и переизбыток соли ведёт к ухудшению самочувствия и к заболеванию скота.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6BAFAC-4BF6-6547-8B0D-95C812ADA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>
                <a:solidFill>
                  <a:schemeClr val="tx1"/>
                </a:solidFill>
              </a:r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0F5001-C543-734D-9811-032E708D7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0" t="9178"/>
          <a:stretch/>
        </p:blipFill>
        <p:spPr>
          <a:xfrm>
            <a:off x="8610600" y="2078183"/>
            <a:ext cx="2995534" cy="32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5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3FDA8-4571-8942-9ABE-86B2F1C9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834" y="522514"/>
            <a:ext cx="8289966" cy="116817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93930F-B73B-174E-B369-3934D807C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2268187"/>
            <a:ext cx="7373257" cy="363793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за счет наличие в БАД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ЭкоЛеденец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макро и микроэлементов он способствует нормализации солевого и минерального баланса, а высушенный экстракт алоэ способствует профилактики заболеваний желудочно-кишечного тракта, улучшает белковый обмен, обладает противовоспалительным действием и повышает защитную функцию организма животных.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202396-3DAB-DE48-9727-2A905929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>
                <a:solidFill>
                  <a:schemeClr val="tx1"/>
                </a:solidFill>
              </a:rPr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15208C-3AA3-394D-8912-BE7A0C22BA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020988"/>
            <a:ext cx="3568393" cy="200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9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800357" cy="388077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 оптимизировать рецептуру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ЭкоЛеденец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подбор сырья и оптимальных концентраций.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Разработать методику производства биологически активной добавки для крупно рогатого скота «Эко Леденец»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23" y="2252029"/>
            <a:ext cx="4233324" cy="3174994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04D249-2CC7-D84D-99E4-591E0FE6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>
                <a:solidFill>
                  <a:schemeClr val="tx1"/>
                </a:solidFill>
              </a:rPr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8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9465" y="443345"/>
            <a:ext cx="6756432" cy="13208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Материалы и методы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73184"/>
            <a:ext cx="7202714" cy="400377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проводилась на базе 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 молекулярного дизайна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микробиологии, биотехнологии и химии, ЦКП 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Молекулярная биология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болезни животных и ВСЭ.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Поставка алоэ производилась из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УНПК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Агроцентр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Саратовского ГАУ им. Н.И. Вавилова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разработки методики сырьём были выбраны компоненты: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 алоэ.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разработана методика, при которой было решено перевести экстракт алоэ из жидкого в твёрдое состояние путём роторного испарения для дальнейшего смешения с солями в сухом виде. Далее сухую смесь всех компонентов подвергли прессованию. 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полученного образца 7</a:t>
            </a:r>
            <a:r>
              <a:rPr lang="en-A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7E8D55-C773-C64F-812A-D994CE99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>
                <a:solidFill>
                  <a:schemeClr val="tx1"/>
                </a:solidFill>
              </a:rPr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D6FED0-8EF5-1743-A673-1B7BD5282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461" y="2242333"/>
            <a:ext cx="2726872" cy="36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9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A2D45-916A-2542-B7D2-5A380D93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142" y="365125"/>
            <a:ext cx="8668657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УФ-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спектрофотметрия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5942D7-87A0-4449-AC99-990BB1FAC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7771"/>
            <a:ext cx="10515600" cy="595086"/>
          </a:xfrm>
        </p:spPr>
        <p:txBody>
          <a:bodyPr/>
          <a:lstStyle/>
          <a:p>
            <a:r>
              <a:rPr lang="ru-RU" dirty="0"/>
              <a:t>Исследование проводилось на </a:t>
            </a:r>
            <a:r>
              <a:rPr lang="ru-RU" dirty="0" err="1"/>
              <a:t>спекрофотометре</a:t>
            </a:r>
            <a:r>
              <a:rPr lang="ru-RU" dirty="0"/>
              <a:t> </a:t>
            </a:r>
            <a:r>
              <a:rPr lang="ru-RU" dirty="0" err="1"/>
              <a:t>Шимазу</a:t>
            </a:r>
            <a:r>
              <a:rPr lang="ru-RU" dirty="0"/>
              <a:t> </a:t>
            </a:r>
            <a:r>
              <a:rPr lang="en-AU" dirty="0"/>
              <a:t>UV 1280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ADD737-9674-DC4B-BAD5-955A8061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7</a:t>
            </a:fld>
            <a:endParaRPr lang="ru-RU"/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A8A8FED4-CEE0-A247-8641-2A50F54998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" b="11464"/>
          <a:stretch/>
        </p:blipFill>
        <p:spPr bwMode="auto">
          <a:xfrm>
            <a:off x="7547429" y="2902857"/>
            <a:ext cx="2818719" cy="310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4BE7F3-E55D-A340-B896-64628B94E4E0}"/>
              </a:ext>
            </a:extLst>
          </p:cNvPr>
          <p:cNvSpPr txBox="1"/>
          <p:nvPr/>
        </p:nvSpPr>
        <p:spPr>
          <a:xfrm>
            <a:off x="1222704" y="3062514"/>
            <a:ext cx="54421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 результате данного исследования было выявлено что, разработанная нами биологически-активная добавка обладает</a:t>
            </a:r>
            <a:r>
              <a:rPr lang="en-AU" sz="2800" dirty="0"/>
              <a:t> </a:t>
            </a:r>
            <a:r>
              <a:rPr lang="ru-RU" sz="2800" dirty="0"/>
              <a:t>стабильностью</a:t>
            </a:r>
          </a:p>
        </p:txBody>
      </p:sp>
    </p:spTree>
    <p:extLst>
      <p:ext uri="{BB962C8B-B14F-4D97-AF65-F5344CB8AC3E}">
        <p14:creationId xmlns:p14="http://schemas.microsoft.com/office/powerpoint/2010/main" val="171329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CFE9A-ADAE-A540-97BD-7A4BCEFBA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142" y="365125"/>
            <a:ext cx="8668657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УФ-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спектрофотметрия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9805D8-B9BD-EB4C-9997-42C5C90A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8</a:t>
            </a:fld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603EB99-0969-174D-86B3-723762DE6E9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39" y="2292802"/>
            <a:ext cx="4890484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2A7F2B-2708-A842-A86C-AC40568998C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7599" y="2292802"/>
            <a:ext cx="4769349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C40C40-35BC-F642-90C0-6D8DE781360B}"/>
              </a:ext>
            </a:extLst>
          </p:cNvPr>
          <p:cNvSpPr txBox="1"/>
          <p:nvPr/>
        </p:nvSpPr>
        <p:spPr>
          <a:xfrm>
            <a:off x="2090057" y="5987019"/>
            <a:ext cx="2044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БАД </a:t>
            </a:r>
            <a:r>
              <a:rPr lang="en-AU" dirty="0"/>
              <a:t>“</a:t>
            </a:r>
            <a:r>
              <a:rPr lang="ru-RU" dirty="0" err="1"/>
              <a:t>ЭкоЛеденец</a:t>
            </a:r>
            <a:r>
              <a:rPr lang="en-AU" dirty="0"/>
              <a:t>”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759CD-E476-8047-BD5A-A495C15517F9}"/>
              </a:ext>
            </a:extLst>
          </p:cNvPr>
          <p:cNvSpPr txBox="1"/>
          <p:nvPr/>
        </p:nvSpPr>
        <p:spPr>
          <a:xfrm>
            <a:off x="7214398" y="5987019"/>
            <a:ext cx="2735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Экстракт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arborescens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546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009B5-F459-4E47-8762-372FAEA7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0" y="365125"/>
            <a:ext cx="8712200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острой токсичности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8DCFF3-F64B-474C-8872-18B50B440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171"/>
            <a:ext cx="6767286" cy="39707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биологически активной добавки «Леденец на основе алоэ древовидного» </a:t>
            </a:r>
            <a:r>
              <a:rPr lang="ru-RU" dirty="0" err="1"/>
              <a:t>среднесмертельную</a:t>
            </a:r>
            <a:r>
              <a:rPr lang="ru-RU" dirty="0"/>
              <a:t> дозу установить не удалось, так как максимально возможные дозы для внутрижелудочного введения не привели к гибели ни одного животного.</a:t>
            </a:r>
          </a:p>
          <a:p>
            <a:r>
              <a:rPr lang="ru-RU" dirty="0"/>
              <a:t>Согласно общепринятой гигиенической классификации ГОСТ 12.1.007-76, БАД относится к 4 классу опасности (вещества малоопасные).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8B8538-97DD-CF41-AFAB-345D1C3D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9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2742A0-6F3F-024B-9741-0E99C786A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648291"/>
            <a:ext cx="2062843" cy="275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8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048AD-5C60-9448-9EC5-1CA758C96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628" y="365125"/>
            <a:ext cx="8683171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переносимости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BE41A-770C-0748-BEE5-5DAF5140D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94" y="2213648"/>
            <a:ext cx="5872566" cy="3619743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Изучена переносимость БАД 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ЭкоЛеденец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применении его на кроликах (порода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шиншила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возраст 3-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месяца на начало эксперимента) в терапевтической дозе и в двукратно увеличенной дозе при его оральном введении в течении 30 дней.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3BD509-AAA7-1E44-B0D4-829E3CF4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10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971168-1344-CB48-A824-2AC166156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796" y="2032000"/>
            <a:ext cx="2857500" cy="381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6E3A57-12BB-0049-A50D-FE728BB78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75" y="4023519"/>
            <a:ext cx="3244204" cy="216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9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A3555-1D7B-8C4D-837D-2641CC11F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702" y="365125"/>
            <a:ext cx="8626098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биохимического исследования крови у кроликов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41ECD9-BC10-0442-936C-4A2D7EEB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24B20477-377C-E444-A038-18EC349ADD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73943"/>
              </p:ext>
            </p:extLst>
          </p:nvPr>
        </p:nvGraphicFramePr>
        <p:xfrm>
          <a:off x="1720312" y="4153545"/>
          <a:ext cx="8632557" cy="19837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9379">
                  <a:extLst>
                    <a:ext uri="{9D8B030D-6E8A-4147-A177-3AD203B41FA5}">
                      <a16:colId xmlns:a16="http://schemas.microsoft.com/office/drawing/2014/main" val="1779886473"/>
                    </a:ext>
                  </a:extLst>
                </a:gridCol>
                <a:gridCol w="1492310">
                  <a:extLst>
                    <a:ext uri="{9D8B030D-6E8A-4147-A177-3AD203B41FA5}">
                      <a16:colId xmlns:a16="http://schemas.microsoft.com/office/drawing/2014/main" val="685070352"/>
                    </a:ext>
                  </a:extLst>
                </a:gridCol>
                <a:gridCol w="1596483">
                  <a:extLst>
                    <a:ext uri="{9D8B030D-6E8A-4147-A177-3AD203B41FA5}">
                      <a16:colId xmlns:a16="http://schemas.microsoft.com/office/drawing/2014/main" val="3820785582"/>
                    </a:ext>
                  </a:extLst>
                </a:gridCol>
                <a:gridCol w="1034200">
                  <a:extLst>
                    <a:ext uri="{9D8B030D-6E8A-4147-A177-3AD203B41FA5}">
                      <a16:colId xmlns:a16="http://schemas.microsoft.com/office/drawing/2014/main" val="57095390"/>
                    </a:ext>
                  </a:extLst>
                </a:gridCol>
                <a:gridCol w="1064322">
                  <a:extLst>
                    <a:ext uri="{9D8B030D-6E8A-4147-A177-3AD203B41FA5}">
                      <a16:colId xmlns:a16="http://schemas.microsoft.com/office/drawing/2014/main" val="1813374539"/>
                    </a:ext>
                  </a:extLst>
                </a:gridCol>
                <a:gridCol w="1135863">
                  <a:extLst>
                    <a:ext uri="{9D8B030D-6E8A-4147-A177-3AD203B41FA5}">
                      <a16:colId xmlns:a16="http://schemas.microsoft.com/office/drawing/2014/main" val="564830463"/>
                    </a:ext>
                  </a:extLst>
                </a:gridCol>
              </a:tblGrid>
              <a:tr h="390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 изм.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контроль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Терапевтическая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Двухкартная доза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064223"/>
                  </a:ext>
                </a:extLst>
              </a:tr>
              <a:tr h="218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АЛТ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Е/л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25-60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5</a:t>
                      </a:r>
                      <a:r>
                        <a:rPr lang="ru-RU" sz="1200">
                          <a:effectLst/>
                        </a:rPr>
                        <a:t>8,2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450523"/>
                  </a:ext>
                </a:extLst>
              </a:tr>
              <a:tr h="217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АСТ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r>
                        <a:rPr lang="en-AU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5-31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2,8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4,9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5,2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052566"/>
                  </a:ext>
                </a:extLst>
              </a:tr>
              <a:tr h="256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Мочевина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Ммоль/л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2,3-6,6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5</a:t>
                      </a:r>
                      <a:r>
                        <a:rPr lang="ru-RU" sz="1200">
                          <a:effectLst/>
                        </a:rPr>
                        <a:t>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6</a:t>
                      </a:r>
                      <a:r>
                        <a:rPr lang="ru-RU" sz="1200">
                          <a:effectLst/>
                        </a:rPr>
                        <a:t>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380690"/>
                  </a:ext>
                </a:extLst>
              </a:tr>
              <a:tr h="245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Креатинин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Ммоль</a:t>
                      </a:r>
                      <a:r>
                        <a:rPr lang="en-AU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44,2-141,4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en-AU" sz="1200">
                          <a:effectLst/>
                        </a:rPr>
                        <a:t>3</a:t>
                      </a:r>
                      <a:r>
                        <a:rPr lang="ru-RU" sz="1200">
                          <a:effectLst/>
                        </a:rPr>
                        <a:t>1,8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629127"/>
                  </a:ext>
                </a:extLst>
              </a:tr>
              <a:tr h="1952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Общ. Белок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54-75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6</a:t>
                      </a: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7</a:t>
                      </a:r>
                      <a:r>
                        <a:rPr lang="ru-RU" sz="1200">
                          <a:effectLst/>
                        </a:rPr>
                        <a:t>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6</a:t>
                      </a:r>
                      <a:r>
                        <a:rPr lang="ru-RU" sz="1200">
                          <a:effectLst/>
                        </a:rPr>
                        <a:t>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62833"/>
                  </a:ext>
                </a:extLst>
              </a:tr>
              <a:tr h="201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Альбумин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27-46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29</a:t>
                      </a:r>
                      <a:r>
                        <a:rPr lang="ru-RU" sz="1200">
                          <a:effectLst/>
                        </a:rPr>
                        <a:t>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28</a:t>
                      </a:r>
                      <a:r>
                        <a:rPr lang="ru-RU" sz="1200">
                          <a:effectLst/>
                        </a:rPr>
                        <a:t>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969119"/>
                  </a:ext>
                </a:extLst>
              </a:tr>
              <a:tr h="259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Глюкоза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Ммоль </a:t>
                      </a:r>
                      <a:r>
                        <a:rPr lang="en-AU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6,1-15,9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88348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90CE582B-BF30-0844-BDC0-BA075FB83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297873"/>
              </p:ext>
            </p:extLst>
          </p:nvPr>
        </p:nvGraphicFramePr>
        <p:xfrm>
          <a:off x="1720312" y="1997236"/>
          <a:ext cx="8632557" cy="1937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9378">
                  <a:extLst>
                    <a:ext uri="{9D8B030D-6E8A-4147-A177-3AD203B41FA5}">
                      <a16:colId xmlns:a16="http://schemas.microsoft.com/office/drawing/2014/main" val="3209857265"/>
                    </a:ext>
                  </a:extLst>
                </a:gridCol>
                <a:gridCol w="1492311">
                  <a:extLst>
                    <a:ext uri="{9D8B030D-6E8A-4147-A177-3AD203B41FA5}">
                      <a16:colId xmlns:a16="http://schemas.microsoft.com/office/drawing/2014/main" val="835162558"/>
                    </a:ext>
                  </a:extLst>
                </a:gridCol>
                <a:gridCol w="1596484">
                  <a:extLst>
                    <a:ext uri="{9D8B030D-6E8A-4147-A177-3AD203B41FA5}">
                      <a16:colId xmlns:a16="http://schemas.microsoft.com/office/drawing/2014/main" val="4146006816"/>
                    </a:ext>
                  </a:extLst>
                </a:gridCol>
                <a:gridCol w="1034199">
                  <a:extLst>
                    <a:ext uri="{9D8B030D-6E8A-4147-A177-3AD203B41FA5}">
                      <a16:colId xmlns:a16="http://schemas.microsoft.com/office/drawing/2014/main" val="1997704511"/>
                    </a:ext>
                  </a:extLst>
                </a:gridCol>
                <a:gridCol w="1064322">
                  <a:extLst>
                    <a:ext uri="{9D8B030D-6E8A-4147-A177-3AD203B41FA5}">
                      <a16:colId xmlns:a16="http://schemas.microsoft.com/office/drawing/2014/main" val="2469993261"/>
                    </a:ext>
                  </a:extLst>
                </a:gridCol>
                <a:gridCol w="1135863">
                  <a:extLst>
                    <a:ext uri="{9D8B030D-6E8A-4147-A177-3AD203B41FA5}">
                      <a16:colId xmlns:a16="http://schemas.microsoft.com/office/drawing/2014/main" val="310699923"/>
                    </a:ext>
                  </a:extLst>
                </a:gridCol>
              </a:tblGrid>
              <a:tr h="3983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 изм.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контроль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Терапевтическая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Двухкартная доза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494979"/>
                  </a:ext>
                </a:extLst>
              </a:tr>
              <a:tr h="2078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АЛТ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25-60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517440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АСТ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r>
                        <a:rPr lang="en-AU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5-31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5,8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3,6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2,1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424211"/>
                  </a:ext>
                </a:extLst>
              </a:tr>
              <a:tr h="244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Мочевина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Ммоль/л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2,3-6,6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227421"/>
                  </a:ext>
                </a:extLst>
              </a:tr>
              <a:tr h="2337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Креатинин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Ммоль</a:t>
                      </a:r>
                      <a:r>
                        <a:rPr lang="en-AU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44,2-141,4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128,3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818328"/>
                  </a:ext>
                </a:extLst>
              </a:tr>
              <a:tr h="199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Общ. Белок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54-75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6</a:t>
                      </a:r>
                      <a:r>
                        <a:rPr lang="ru-RU" sz="1200">
                          <a:effectLst/>
                        </a:rPr>
                        <a:t>6,2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7</a:t>
                      </a:r>
                      <a:r>
                        <a:rPr lang="ru-RU" sz="1200">
                          <a:effectLst/>
                        </a:rPr>
                        <a:t>1,4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6</a:t>
                      </a:r>
                      <a:r>
                        <a:rPr lang="ru-RU" sz="1200">
                          <a:effectLst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242465"/>
                  </a:ext>
                </a:extLst>
              </a:tr>
              <a:tr h="199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Альбумин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Г/л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27-46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867475"/>
                  </a:ext>
                </a:extLst>
              </a:tr>
              <a:tr h="2477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Глюкоза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Ммоль </a:t>
                      </a:r>
                      <a:r>
                        <a:rPr lang="en-AU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6,1-15,9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661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67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A968-C6D0-3E48-AA81-A270BF95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216" y="557939"/>
            <a:ext cx="8765583" cy="113274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Результаты гематологического</a:t>
            </a:r>
            <a:r>
              <a:rPr lang="en-A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исследования крови у кроликов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770951-95A3-1C41-8C37-C2545F00B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860852"/>
              </p:ext>
            </p:extLst>
          </p:nvPr>
        </p:nvGraphicFramePr>
        <p:xfrm>
          <a:off x="1379349" y="2030278"/>
          <a:ext cx="9066509" cy="2138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854045"/>
              </p:ext>
            </p:extLst>
          </p:nvPr>
        </p:nvGraphicFramePr>
        <p:xfrm>
          <a:off x="1379349" y="4169044"/>
          <a:ext cx="9066509" cy="221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281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3A2EB-1E81-CC44-84F6-11A07DE63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514" y="537029"/>
            <a:ext cx="8799286" cy="115365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Оценка стоимости продукта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E195869-4A1E-AD45-BB66-C77FE16EA4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629382"/>
              </p:ext>
            </p:extLst>
          </p:nvPr>
        </p:nvGraphicFramePr>
        <p:xfrm>
          <a:off x="1654628" y="2278740"/>
          <a:ext cx="8810172" cy="396888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583543">
                  <a:extLst>
                    <a:ext uri="{9D8B030D-6E8A-4147-A177-3AD203B41FA5}">
                      <a16:colId xmlns:a16="http://schemas.microsoft.com/office/drawing/2014/main" val="1097570785"/>
                    </a:ext>
                  </a:extLst>
                </a:gridCol>
                <a:gridCol w="2148115">
                  <a:extLst>
                    <a:ext uri="{9D8B030D-6E8A-4147-A177-3AD203B41FA5}">
                      <a16:colId xmlns:a16="http://schemas.microsoft.com/office/drawing/2014/main" val="3784546812"/>
                    </a:ext>
                  </a:extLst>
                </a:gridCol>
                <a:gridCol w="2920288">
                  <a:extLst>
                    <a:ext uri="{9D8B030D-6E8A-4147-A177-3AD203B41FA5}">
                      <a16:colId xmlns:a16="http://schemas.microsoft.com/office/drawing/2014/main" val="861258640"/>
                    </a:ext>
                  </a:extLst>
                </a:gridCol>
                <a:gridCol w="1158226">
                  <a:extLst>
                    <a:ext uri="{9D8B030D-6E8A-4147-A177-3AD203B41FA5}">
                      <a16:colId xmlns:a16="http://schemas.microsoft.com/office/drawing/2014/main" val="3584038849"/>
                    </a:ext>
                  </a:extLst>
                </a:gridCol>
              </a:tblGrid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Эколеденец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891486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руб</a:t>
                      </a:r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/г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цена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за кг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921659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NaCl</a:t>
                      </a:r>
                      <a:endParaRPr lang="en-A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0,025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61300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u="none" strike="noStrike">
                          <a:solidFill>
                            <a:schemeClr val="bg1"/>
                          </a:solidFill>
                          <a:effectLst/>
                        </a:rPr>
                        <a:t>RCl</a:t>
                      </a:r>
                      <a:endParaRPr lang="en-A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0,02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1,8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054413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KI</a:t>
                      </a:r>
                      <a:endParaRPr lang="en-A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0,3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461303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Сок Алоэ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0,5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507344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Вода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0,014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3130759"/>
                  </a:ext>
                </a:extLst>
              </a:tr>
              <a:tr h="49611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54,1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37,6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067336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008600-2DF3-6A48-84C1-7C6B2672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7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E3724-3592-5041-8285-73FB755A6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0" y="508000"/>
            <a:ext cx="8813800" cy="1182688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5096F6-2A30-7645-9123-3C04FF81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/>
              <a:t>14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D4CC3E-FFD3-D84B-94FC-4BE469FE7A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47"/>
          <a:stretch/>
        </p:blipFill>
        <p:spPr>
          <a:xfrm>
            <a:off x="3753004" y="1991520"/>
            <a:ext cx="1432739" cy="1371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8EE63B-2FFD-994D-8A37-88D2DE2A6429}"/>
              </a:ext>
            </a:extLst>
          </p:cNvPr>
          <p:cNvSpPr txBox="1"/>
          <p:nvPr/>
        </p:nvSpPr>
        <p:spPr>
          <a:xfrm>
            <a:off x="6460444" y="2719723"/>
            <a:ext cx="5447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Лизунец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Лимисол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-Ф".ПРЕМИУМ    - 280 руб. 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761B1B-19FF-3D49-AB23-99149FCD64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004" y="4107543"/>
            <a:ext cx="1557564" cy="15575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2CECFB-04B0-394A-9DDD-24AF7ED6885F}"/>
              </a:ext>
            </a:extLst>
          </p:cNvPr>
          <p:cNvSpPr txBox="1"/>
          <p:nvPr/>
        </p:nvSpPr>
        <p:spPr>
          <a:xfrm>
            <a:off x="6460444" y="4538037"/>
            <a:ext cx="3901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Фелуцен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лизунец.       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270 -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67C66A5-3A15-AE46-9F83-4FC66F3B8363}"/>
              </a:ext>
            </a:extLst>
          </p:cNvPr>
          <p:cNvSpPr/>
          <p:nvPr/>
        </p:nvSpPr>
        <p:spPr>
          <a:xfrm>
            <a:off x="467170" y="4587546"/>
            <a:ext cx="2583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C0E31"/>
                </a:solidFill>
                <a:latin typeface="Rubik"/>
              </a:rPr>
              <a:t>ЭкоЛединец</a:t>
            </a:r>
            <a:r>
              <a:rPr lang="ru-RU" dirty="0">
                <a:solidFill>
                  <a:srgbClr val="0C0E31"/>
                </a:solidFill>
                <a:latin typeface="Rubik"/>
              </a:rPr>
              <a:t> – 37,6 руб.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4BF87E-1612-474C-BBA3-2CE08B9F2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" t="6505" r="5930" b="5438"/>
          <a:stretch/>
        </p:blipFill>
        <p:spPr bwMode="auto">
          <a:xfrm>
            <a:off x="979413" y="2919778"/>
            <a:ext cx="1432739" cy="137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2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292D4-2811-E34E-B1D7-19A64F81F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952" y="365125"/>
            <a:ext cx="8491847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574126-6FD5-4341-A603-2936F3A3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6945"/>
            <a:ext cx="10515600" cy="360001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исследований будет создан продукт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ЭкоЛеденец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который нормализует содержание соли и минералов в организме КРС и носит профилактический характер для многих заболеваний пищеварительной системы за счёт содержания в нём алоэ.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ЭкоЛедениц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будет востребован на рынке РФ за счет своей низкой себестоимости, высоких потребительских и терапевтических качеств.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Аналогов нашего продукта на основе экстракта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arborescens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 найдено не было.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исследований мы можем рекомендовать клинические исследования на жвачных животных помимо крупно-рогатого скота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B8323A-3DB3-3346-BAA3-9C13B88EE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5F3CA-511F-419A-8786-33D99574C5DA}" type="slidenum">
              <a:rPr lang="ru-RU" smtClean="0">
                <a:solidFill>
                  <a:schemeClr val="tx1"/>
                </a:solidFill>
              </a:rPr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9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ECF823C-3996-8840-9475-59BCC28CEBA1}"/>
              </a:ext>
            </a:extLst>
          </p:cNvPr>
          <p:cNvSpPr/>
          <p:nvPr/>
        </p:nvSpPr>
        <p:spPr>
          <a:xfrm>
            <a:off x="2564309" y="2529275"/>
            <a:ext cx="7178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7204FB-3ED1-BE46-B49C-49BB01920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407" y="3452605"/>
            <a:ext cx="2892436" cy="26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4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EEB89E88-DAD1-1740-A085-796422CB5B1B}" vid="{0676E906-9E92-5142-9D69-00851C4395C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3381</TotalTime>
  <Words>861</Words>
  <Application>Microsoft Macintosh PowerPoint</Application>
  <PresentationFormat>Широкоэкранный</PresentationFormat>
  <Paragraphs>188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Rubik</vt:lpstr>
      <vt:lpstr>Times New Roman</vt:lpstr>
      <vt:lpstr>Тема1</vt:lpstr>
      <vt:lpstr>«ЭкоЛеденец»</vt:lpstr>
      <vt:lpstr>Участники команды</vt:lpstr>
      <vt:lpstr>Актуальность</vt:lpstr>
      <vt:lpstr>Актуальность</vt:lpstr>
      <vt:lpstr>Цель и задачи проекта</vt:lpstr>
      <vt:lpstr>Материалы и методы</vt:lpstr>
      <vt:lpstr>УФ-спектрофотметрия</vt:lpstr>
      <vt:lpstr>УФ-спектрофотметрия</vt:lpstr>
      <vt:lpstr>Исследования острой токсичности</vt:lpstr>
      <vt:lpstr>Исследования переносимости </vt:lpstr>
      <vt:lpstr>Результаты биохимического исследования крови у кроликов</vt:lpstr>
      <vt:lpstr>Результаты гематологического исследования крови у кроликов</vt:lpstr>
      <vt:lpstr>Оценка стоимости продукта</vt:lpstr>
      <vt:lpstr>Аналоги</vt:lpstr>
      <vt:lpstr>Вывод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«Эко Леденец»</dc:title>
  <dc:creator>Пользователь Windows</dc:creator>
  <cp:lastModifiedBy>Microsoft Office User</cp:lastModifiedBy>
  <cp:revision>41</cp:revision>
  <dcterms:created xsi:type="dcterms:W3CDTF">2021-04-11T17:03:36Z</dcterms:created>
  <dcterms:modified xsi:type="dcterms:W3CDTF">2021-06-10T18:05:30Z</dcterms:modified>
</cp:coreProperties>
</file>