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ilBhdJ/0JkD/i7hJY9hsqC7EQv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31D8274-9193-45BC-986A-3439BC4AE9F6}">
  <a:tblStyle styleId="{431D8274-9193-45BC-986A-3439BC4AE9F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4E6"/>
          </a:solidFill>
        </a:fill>
      </a:tcStyle>
    </a:wholeTbl>
    <a:band1H>
      <a:tcTxStyle/>
      <a:tcStyle>
        <a:fill>
          <a:solidFill>
            <a:srgbClr val="FFE8CA"/>
          </a:solidFill>
        </a:fill>
      </a:tcStyle>
    </a:band1H>
    <a:band2H>
      <a:tcTxStyle/>
    </a:band2H>
    <a:band1V>
      <a:tcTxStyle/>
      <a:tcStyle>
        <a:fill>
          <a:solidFill>
            <a:srgbClr val="FFE8C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4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4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" name="Google Shape;22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Google Shape;24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6" name="Google Shape;25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95" name="Google Shape;29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6" name="Google Shape;36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Relationship Id="rId6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68461" y="-48062"/>
            <a:ext cx="3223539" cy="6906062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518926" y="2263154"/>
            <a:ext cx="8422310" cy="23316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6" name="Google Shape;166;p1"/>
          <p:cNvSpPr txBox="1"/>
          <p:nvPr/>
        </p:nvSpPr>
        <p:spPr>
          <a:xfrm>
            <a:off x="510459" y="3024660"/>
            <a:ext cx="9071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Онлайн платформа «ФИПС 2.0» для сопровождения сделок в области интеллектуальной собственности на основе технологии блокчейн </a:t>
            </a:r>
            <a:endParaRPr/>
          </a:p>
        </p:txBody>
      </p:sp>
      <p:pic>
        <p:nvPicPr>
          <p:cNvPr id="167" name="Google Shape;16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81983" y="540433"/>
            <a:ext cx="532017" cy="61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26632" y="3571903"/>
            <a:ext cx="784087" cy="904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73149" y="5551248"/>
            <a:ext cx="379617" cy="438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"/>
          <p:cNvPicPr preferRelativeResize="0"/>
          <p:nvPr/>
        </p:nvPicPr>
        <p:blipFill rotWithShape="1">
          <a:blip r:embed="rId6">
            <a:alphaModFix/>
          </a:blip>
          <a:srcRect b="22843" l="0" r="14687" t="0"/>
          <a:stretch/>
        </p:blipFill>
        <p:spPr>
          <a:xfrm>
            <a:off x="9364027" y="4594847"/>
            <a:ext cx="2855198" cy="2263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"/>
          <p:cNvPicPr preferRelativeResize="0"/>
          <p:nvPr/>
        </p:nvPicPr>
        <p:blipFill rotWithShape="1">
          <a:blip r:embed="rId7">
            <a:alphaModFix/>
          </a:blip>
          <a:srcRect b="0" l="0" r="33681" t="12630"/>
          <a:stretch/>
        </p:blipFill>
        <p:spPr>
          <a:xfrm>
            <a:off x="9999703" y="-48062"/>
            <a:ext cx="2219522" cy="4418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"/>
          <p:cNvPicPr preferRelativeResize="0"/>
          <p:nvPr/>
        </p:nvPicPr>
        <p:blipFill rotWithShape="1">
          <a:blip r:embed="rId4">
            <a:alphaModFix/>
          </a:blip>
          <a:srcRect b="0" l="0" r="0" t="1235"/>
          <a:stretch/>
        </p:blipFill>
        <p:spPr>
          <a:xfrm rot="5400000">
            <a:off x="4484229" y="-872584"/>
            <a:ext cx="3223539" cy="121920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9" name="Google Shape;179;p2"/>
          <p:cNvSpPr txBox="1"/>
          <p:nvPr/>
        </p:nvSpPr>
        <p:spPr>
          <a:xfrm>
            <a:off x="990600" y="1574613"/>
            <a:ext cx="978497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	Длительный срок проверки и регистрации объектов ИС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Срок регистрации изобретения и выдачи патента составляет двадцать два месяца;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Срок выдачи дубликата патента составляет два месяца и три недели;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публикация сведений о заявке осуществляется по истечении восемнадцати месяцев с даты подачи заявки.</a:t>
            </a:r>
            <a:endParaRPr/>
          </a:p>
          <a:p>
            <a:pPr indent="-178435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Секундомер со сплошной заливкой" id="181" name="Google Shape;18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0600" y="1472961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861311">
            <a:off x="1713962" y="6421428"/>
            <a:ext cx="756723" cy="873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7375723">
            <a:off x="10726839" y="5162897"/>
            <a:ext cx="751166" cy="866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"/>
          <p:cNvPicPr preferRelativeResize="0"/>
          <p:nvPr/>
        </p:nvPicPr>
        <p:blipFill rotWithShape="1">
          <a:blip r:embed="rId7">
            <a:alphaModFix/>
          </a:blip>
          <a:srcRect b="61075" l="0" r="16978" t="0"/>
          <a:stretch/>
        </p:blipFill>
        <p:spPr>
          <a:xfrm>
            <a:off x="7658411" y="4995059"/>
            <a:ext cx="4533590" cy="1862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"/>
          <p:cNvPicPr preferRelativeResize="0"/>
          <p:nvPr/>
        </p:nvPicPr>
        <p:blipFill rotWithShape="1">
          <a:blip r:embed="rId8">
            <a:alphaModFix/>
          </a:blip>
          <a:srcRect b="47090" l="45134" r="0" t="0"/>
          <a:stretch/>
        </p:blipFill>
        <p:spPr>
          <a:xfrm>
            <a:off x="-33821" y="3768173"/>
            <a:ext cx="2120170" cy="3089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"/>
          <p:cNvPicPr preferRelativeResize="0"/>
          <p:nvPr/>
        </p:nvPicPr>
        <p:blipFill rotWithShape="1">
          <a:blip r:embed="rId4">
            <a:alphaModFix/>
          </a:blip>
          <a:srcRect b="0" l="0" r="0" t="1235"/>
          <a:stretch/>
        </p:blipFill>
        <p:spPr>
          <a:xfrm rot="5400000">
            <a:off x="4484229" y="-872584"/>
            <a:ext cx="3223539" cy="1219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3861311">
            <a:off x="1713962" y="6421428"/>
            <a:ext cx="756723" cy="873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375723">
            <a:off x="10726839" y="5162897"/>
            <a:ext cx="751166" cy="866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"/>
          <p:cNvPicPr preferRelativeResize="0"/>
          <p:nvPr/>
        </p:nvPicPr>
        <p:blipFill rotWithShape="1">
          <a:blip r:embed="rId6">
            <a:alphaModFix/>
          </a:blip>
          <a:srcRect b="61075" l="0" r="16978" t="0"/>
          <a:stretch/>
        </p:blipFill>
        <p:spPr>
          <a:xfrm>
            <a:off x="7658411" y="4995059"/>
            <a:ext cx="4533590" cy="1862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"/>
          <p:cNvPicPr preferRelativeResize="0"/>
          <p:nvPr/>
        </p:nvPicPr>
        <p:blipFill rotWithShape="1">
          <a:blip r:embed="rId7">
            <a:alphaModFix/>
          </a:blip>
          <a:srcRect b="47090" l="45134" r="0" t="0"/>
          <a:stretch/>
        </p:blipFill>
        <p:spPr>
          <a:xfrm>
            <a:off x="-33821" y="3793573"/>
            <a:ext cx="2120170" cy="308982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97" name="Google Shape;197;p3"/>
          <p:cNvSpPr txBox="1"/>
          <p:nvPr/>
        </p:nvSpPr>
        <p:spPr>
          <a:xfrm>
            <a:off x="990600" y="1574613"/>
            <a:ext cx="978497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	Взаимодействие с Роспатентом не переведено в электронный вид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Скидка 30% на оплату гос.пошлины действует автоматически при оплате через портал «Госуслуг»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8" name="Google Shape;198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Документ со сплошной заливкой" id="199" name="Google Shape;199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90600" y="147296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206" name="Google Shape;206;p4"/>
          <p:cNvSpPr txBox="1"/>
          <p:nvPr/>
        </p:nvSpPr>
        <p:spPr>
          <a:xfrm>
            <a:off x="990600" y="1284514"/>
            <a:ext cx="10515600" cy="5044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Добавления записей о патентовании в блокчейн.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7" name="Google Shape;207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8" name="Google Shape;208;p4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025153"/>
            <a:ext cx="12192000" cy="2832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"/>
          <p:cNvPicPr preferRelativeResize="0"/>
          <p:nvPr/>
        </p:nvPicPr>
        <p:blipFill rotWithShape="1">
          <a:blip r:embed="rId5">
            <a:alphaModFix/>
          </a:blip>
          <a:srcRect b="1916" l="1045" r="361" t="910"/>
          <a:stretch/>
        </p:blipFill>
        <p:spPr>
          <a:xfrm>
            <a:off x="905435" y="1971433"/>
            <a:ext cx="8466844" cy="4729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4"/>
          <p:cNvPicPr preferRelativeResize="0"/>
          <p:nvPr/>
        </p:nvPicPr>
        <p:blipFill rotWithShape="1">
          <a:blip r:embed="rId6">
            <a:alphaModFix amt="85000"/>
          </a:blip>
          <a:srcRect b="0" l="0" r="0" t="0"/>
          <a:stretch/>
        </p:blipFill>
        <p:spPr>
          <a:xfrm rot="-2350659">
            <a:off x="9253074" y="3548630"/>
            <a:ext cx="4880904" cy="4277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025153"/>
            <a:ext cx="12192000" cy="2832847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 ДЛЯ ПОТРЕБИТЕЛЯ</a:t>
            </a:r>
            <a:endParaRPr/>
          </a:p>
        </p:txBody>
      </p:sp>
      <p:sp>
        <p:nvSpPr>
          <p:cNvPr id="219" name="Google Shape;219;p5"/>
          <p:cNvSpPr txBox="1"/>
          <p:nvPr/>
        </p:nvSpPr>
        <p:spPr>
          <a:xfrm>
            <a:off x="990600" y="1604685"/>
            <a:ext cx="10744199" cy="47246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Программа развития ФГБУ «Федеральный институт  промышленной собственности»  на 2020-2024 гг. </a:t>
            </a:r>
            <a:endParaRPr/>
          </a:p>
        </p:txBody>
      </p:sp>
      <p:cxnSp>
        <p:nvCxnSpPr>
          <p:cNvPr id="220" name="Google Shape;220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21" name="Google Shape;221;p5"/>
          <p:cNvSpPr txBox="1"/>
          <p:nvPr/>
        </p:nvSpPr>
        <p:spPr>
          <a:xfrm>
            <a:off x="2531783" y="4934221"/>
            <a:ext cx="8826499" cy="8720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Создание и внедрение новых платформенных решений и цифровых сервисов для пользователей (цифровая трансформация ФИПС).</a:t>
            </a:r>
            <a:endParaRPr/>
          </a:p>
        </p:txBody>
      </p:sp>
      <p:pic>
        <p:nvPicPr>
          <p:cNvPr descr="Открытая книга со сплошной заливкой" id="222" name="Google Shape;22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0600" y="3030213"/>
            <a:ext cx="1402976" cy="1402976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5"/>
          <p:cNvSpPr txBox="1"/>
          <p:nvPr/>
        </p:nvSpPr>
        <p:spPr>
          <a:xfrm>
            <a:off x="2531783" y="3025251"/>
            <a:ext cx="9143999" cy="1287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Создание инновационной среды, обеспечивающей защиту интересов российских разработчиков, комфортные условия предоставления государственных услуг для правообладателей и бизнеса и стимулирование патентования.</a:t>
            </a:r>
            <a:endParaRPr/>
          </a:p>
        </p:txBody>
      </p:sp>
      <p:pic>
        <p:nvPicPr>
          <p:cNvPr descr="Открытая книга со сплошной заливкой" id="224" name="Google Shape;224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8989" y="4711045"/>
            <a:ext cx="1402976" cy="140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310726">
            <a:off x="10837531" y="5338164"/>
            <a:ext cx="2818756" cy="2470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6"/>
          <p:cNvPicPr preferRelativeResize="0"/>
          <p:nvPr/>
        </p:nvPicPr>
        <p:blipFill rotWithShape="1">
          <a:blip r:embed="rId4">
            <a:alphaModFix/>
          </a:blip>
          <a:srcRect b="0" l="0" r="0" t="1235"/>
          <a:stretch/>
        </p:blipFill>
        <p:spPr>
          <a:xfrm rot="5400000">
            <a:off x="4484229" y="-847819"/>
            <a:ext cx="3223539" cy="1219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3861311">
            <a:off x="1713962" y="6421428"/>
            <a:ext cx="756723" cy="873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375723">
            <a:off x="11130617" y="1708398"/>
            <a:ext cx="751166" cy="866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6"/>
          <p:cNvPicPr preferRelativeResize="0"/>
          <p:nvPr/>
        </p:nvPicPr>
        <p:blipFill rotWithShape="1">
          <a:blip r:embed="rId6">
            <a:alphaModFix/>
          </a:blip>
          <a:srcRect b="47090" l="45134" r="0" t="0"/>
          <a:stretch/>
        </p:blipFill>
        <p:spPr>
          <a:xfrm>
            <a:off x="-33821" y="3768173"/>
            <a:ext cx="2120170" cy="3089827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236" name="Google Shape;236;p6"/>
          <p:cNvSpPr txBox="1"/>
          <p:nvPr/>
        </p:nvSpPr>
        <p:spPr>
          <a:xfrm>
            <a:off x="838198" y="1478135"/>
            <a:ext cx="10515600" cy="50149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Требования потребителей к характеристикам продукта:</a:t>
            </a:r>
            <a:endParaRPr/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Безопасность;</a:t>
            </a:r>
            <a:endParaRPr/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Прозрачность;</a:t>
            </a:r>
            <a:endParaRPr/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Эффективность;</a:t>
            </a:r>
            <a:endParaRPr/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Гибкость;</a:t>
            </a:r>
            <a:endParaRPr/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Надёжность.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7" name="Google Shape;237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8" name="Google Shape;238;p6"/>
          <p:cNvSpPr txBox="1"/>
          <p:nvPr/>
        </p:nvSpPr>
        <p:spPr>
          <a:xfrm>
            <a:off x="5232089" y="4554961"/>
            <a:ext cx="6591611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Эксплуатационные свойства: </a:t>
            </a:r>
            <a:endParaRPr/>
          </a:p>
          <a:p>
            <a:pPr indent="-342900" lvl="0" marL="342900" marR="0" rtl="0" algn="r"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Масштабируемость;</a:t>
            </a:r>
            <a:endParaRPr/>
          </a:p>
          <a:p>
            <a:pPr indent="-342900" lvl="0" marL="342900" marR="0" rtl="0" algn="r"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Доступность;</a:t>
            </a:r>
            <a:endParaRPr/>
          </a:p>
          <a:p>
            <a:pPr indent="-342900" lvl="0" marL="342900" marR="0" rtl="0" algn="r"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Надёжность;</a:t>
            </a:r>
            <a:endParaRPr/>
          </a:p>
          <a:p>
            <a:pPr indent="-342900" lvl="0" marL="342900" marR="0" rtl="0" algn="r"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Совместимость</a:t>
            </a:r>
            <a:endParaRPr/>
          </a:p>
        </p:txBody>
      </p:sp>
      <p:pic>
        <p:nvPicPr>
          <p:cNvPr id="239" name="Google Shape;239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7901711">
            <a:off x="9916204" y="808055"/>
            <a:ext cx="5484722" cy="4807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7"/>
          <p:cNvPicPr preferRelativeResize="0"/>
          <p:nvPr/>
        </p:nvPicPr>
        <p:blipFill rotWithShape="1">
          <a:blip r:embed="rId4">
            <a:alphaModFix/>
          </a:blip>
          <a:srcRect b="0" l="0" r="0" t="1235"/>
          <a:stretch/>
        </p:blipFill>
        <p:spPr>
          <a:xfrm rot="5400000">
            <a:off x="4484229" y="-847819"/>
            <a:ext cx="3223539" cy="1219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3861311">
            <a:off x="1713962" y="6421428"/>
            <a:ext cx="756723" cy="873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375723">
            <a:off x="11130617" y="1708398"/>
            <a:ext cx="751166" cy="866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7"/>
          <p:cNvPicPr preferRelativeResize="0"/>
          <p:nvPr/>
        </p:nvPicPr>
        <p:blipFill rotWithShape="1">
          <a:blip r:embed="rId6">
            <a:alphaModFix/>
          </a:blip>
          <a:srcRect b="47090" l="45134" r="0" t="0"/>
          <a:stretch/>
        </p:blipFill>
        <p:spPr>
          <a:xfrm>
            <a:off x="-33821" y="3768173"/>
            <a:ext cx="2120170" cy="3089827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250" name="Google Shape;250;p7"/>
          <p:cNvSpPr txBox="1"/>
          <p:nvPr/>
        </p:nvSpPr>
        <p:spPr>
          <a:xfrm>
            <a:off x="838198" y="1478135"/>
            <a:ext cx="10515600" cy="50149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Функциональные свойства: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1. Загрузка и хранение информации о правах на ИС;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2. Поиска патентов по ключевым словам и тегам;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3. Автоматический расчет роялти к уплате;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4.  Управление патентными соглашениями.</a:t>
            </a:r>
            <a:endParaRPr/>
          </a:p>
        </p:txBody>
      </p:sp>
      <p:cxnSp>
        <p:nvCxnSpPr>
          <p:cNvPr id="251" name="Google Shape;251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52" name="Google Shape;252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7901711">
            <a:off x="9916204" y="808055"/>
            <a:ext cx="5484722" cy="4807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8"/>
          <p:cNvPicPr preferRelativeResize="0"/>
          <p:nvPr/>
        </p:nvPicPr>
        <p:blipFill rotWithShape="1">
          <a:blip r:embed="rId4">
            <a:alphaModFix/>
          </a:blip>
          <a:srcRect b="0" l="0" r="0" t="1235"/>
          <a:stretch/>
        </p:blipFill>
        <p:spPr>
          <a:xfrm rot="5400000">
            <a:off x="4484229" y="-863059"/>
            <a:ext cx="3223539" cy="1219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3861311">
            <a:off x="1713962" y="6421428"/>
            <a:ext cx="756723" cy="873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375723">
            <a:off x="10726839" y="5162897"/>
            <a:ext cx="751166" cy="866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6">
            <a:alphaModFix/>
          </a:blip>
          <a:srcRect b="61075" l="0" r="16978" t="0"/>
          <a:stretch/>
        </p:blipFill>
        <p:spPr>
          <a:xfrm>
            <a:off x="7658411" y="4995059"/>
            <a:ext cx="4533590" cy="1862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7">
            <a:alphaModFix/>
          </a:blip>
          <a:srcRect b="47090" l="45134" r="0" t="0"/>
          <a:stretch/>
        </p:blipFill>
        <p:spPr>
          <a:xfrm>
            <a:off x="-33821" y="3768173"/>
            <a:ext cx="2120170" cy="308982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264" name="Google Shape;264;p8"/>
          <p:cNvSpPr txBox="1"/>
          <p:nvPr/>
        </p:nvSpPr>
        <p:spPr>
          <a:xfrm>
            <a:off x="990600" y="1812558"/>
            <a:ext cx="9022245" cy="4862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Пользовательский сценарий: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1. Регистрация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2. Загрузка патентного соглашения / Поиск патентных соглашений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3. Использование патентного соглашения в своих интересах, выплачивая роялти изобретателю.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4. Управление патентными соглашениями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5. Автоматический расчет роялти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8. Мониторинг и отчетность</a:t>
            </a:r>
            <a:endParaRPr/>
          </a:p>
        </p:txBody>
      </p:sp>
      <p:cxnSp>
        <p:nvCxnSpPr>
          <p:cNvPr id="265" name="Google Shape;265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9"/>
          <p:cNvPicPr preferRelativeResize="0"/>
          <p:nvPr/>
        </p:nvPicPr>
        <p:blipFill rotWithShape="1">
          <a:blip r:embed="rId4">
            <a:alphaModFix/>
          </a:blip>
          <a:srcRect b="0" l="0" r="0" t="1235"/>
          <a:stretch/>
        </p:blipFill>
        <p:spPr>
          <a:xfrm rot="5400000">
            <a:off x="4484229" y="-842104"/>
            <a:ext cx="3223539" cy="1219200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73" name="Google Shape;273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74" name="Google Shape;274;p9"/>
          <p:cNvSpPr txBox="1"/>
          <p:nvPr/>
        </p:nvSpPr>
        <p:spPr>
          <a:xfrm>
            <a:off x="990600" y="2329328"/>
            <a:ext cx="6762218" cy="324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 регистрации патентов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F00"/>
              </a:buClr>
              <a:buSzPts val="2800"/>
              <a:buFont typeface="Noto Sans Symbols"/>
              <a:buChar char="▪"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PAM мировой 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F00"/>
              </a:buClr>
              <a:buSzPts val="2800"/>
              <a:buFont typeface="Noto Sans Symbols"/>
              <a:buChar char="▪"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 российский 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F00"/>
              </a:buClr>
              <a:buSzPts val="2800"/>
              <a:buFont typeface="Noto Sans Symbols"/>
              <a:buChar char="▪"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 потенциальный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F00"/>
              </a:buClr>
              <a:buSzPts val="2800"/>
              <a:buFont typeface="Noto Sans Symbols"/>
              <a:buChar char="▪"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 достижимый</a:t>
            </a:r>
            <a:endParaRPr/>
          </a:p>
        </p:txBody>
      </p:sp>
      <p:sp>
        <p:nvSpPr>
          <p:cNvPr id="275" name="Google Shape;275;p9"/>
          <p:cNvSpPr/>
          <p:nvPr/>
        </p:nvSpPr>
        <p:spPr>
          <a:xfrm>
            <a:off x="6380391" y="1482090"/>
            <a:ext cx="4726057" cy="5177475"/>
          </a:xfrm>
          <a:prstGeom prst="ellipse">
            <a:avLst/>
          </a:prstGeom>
          <a:solidFill>
            <a:srgbClr val="FFF2CC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9"/>
          <p:cNvSpPr/>
          <p:nvPr/>
        </p:nvSpPr>
        <p:spPr>
          <a:xfrm>
            <a:off x="6699439" y="2229808"/>
            <a:ext cx="4148592" cy="4429758"/>
          </a:xfrm>
          <a:prstGeom prst="ellipse">
            <a:avLst/>
          </a:prstGeom>
          <a:solidFill>
            <a:srgbClr val="FEE599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7232839" y="3443928"/>
            <a:ext cx="3207688" cy="3215637"/>
          </a:xfrm>
          <a:prstGeom prst="ellipse">
            <a:avLst/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9"/>
          <p:cNvSpPr/>
          <p:nvPr/>
        </p:nvSpPr>
        <p:spPr>
          <a:xfrm>
            <a:off x="7872918" y="4810448"/>
            <a:ext cx="1850886" cy="1849117"/>
          </a:xfrm>
          <a:prstGeom prst="ellipse">
            <a:avLst/>
          </a:prstGeom>
          <a:solidFill>
            <a:srgbClr val="FFCC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9"/>
          <p:cNvSpPr txBox="1"/>
          <p:nvPr/>
        </p:nvSpPr>
        <p:spPr>
          <a:xfrm>
            <a:off x="8051361" y="5411840"/>
            <a:ext cx="161768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157,5 млн руб.</a:t>
            </a:r>
            <a:endParaRPr/>
          </a:p>
        </p:txBody>
      </p:sp>
      <p:sp>
        <p:nvSpPr>
          <p:cNvPr id="280" name="Google Shape;280;p9"/>
          <p:cNvSpPr txBox="1"/>
          <p:nvPr/>
        </p:nvSpPr>
        <p:spPr>
          <a:xfrm>
            <a:off x="8173512" y="3880223"/>
            <a:ext cx="144295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630 млн руб.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9"/>
          <p:cNvSpPr txBox="1"/>
          <p:nvPr/>
        </p:nvSpPr>
        <p:spPr>
          <a:xfrm>
            <a:off x="7990863" y="2519368"/>
            <a:ext cx="173868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1,050 млрд руб.</a:t>
            </a:r>
            <a:endParaRPr/>
          </a:p>
        </p:txBody>
      </p:sp>
      <p:sp>
        <p:nvSpPr>
          <p:cNvPr id="282" name="Google Shape;282;p9"/>
          <p:cNvSpPr txBox="1"/>
          <p:nvPr/>
        </p:nvSpPr>
        <p:spPr>
          <a:xfrm>
            <a:off x="8027286" y="1513050"/>
            <a:ext cx="15639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510 млрд руб.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10"/>
          <p:cNvPicPr preferRelativeResize="0"/>
          <p:nvPr/>
        </p:nvPicPr>
        <p:blipFill rotWithShape="1">
          <a:blip r:embed="rId4">
            <a:alphaModFix/>
          </a:blip>
          <a:srcRect b="0" l="0" r="0" t="1235"/>
          <a:stretch/>
        </p:blipFill>
        <p:spPr>
          <a:xfrm rot="5400000">
            <a:off x="4484230" y="-824075"/>
            <a:ext cx="3223539" cy="12192001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90" name="Google Shape;290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91" name="Google Shape;291;p10"/>
          <p:cNvGraphicFramePr/>
          <p:nvPr/>
        </p:nvGraphicFramePr>
        <p:xfrm>
          <a:off x="803273" y="15860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{431D8274-9193-45BC-986A-3439BC4AE9F6}</a:tableStyleId>
              </a:tblPr>
              <a:tblGrid>
                <a:gridCol w="2721025"/>
                <a:gridCol w="1447750"/>
                <a:gridCol w="1771650"/>
                <a:gridCol w="1352550"/>
                <a:gridCol w="1642100"/>
                <a:gridCol w="2085350"/>
              </a:tblGrid>
              <a:tr h="734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Критерии  /конкуренты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fips.ru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rospatent.gov.ru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lens.org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espacenet.com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FIPS 2.0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</a:tr>
              <a:tr h="734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Тех. решение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API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API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Концепция MetaRecord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API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Блокчейн, смарт-контракты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1267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Возможность получения роялти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-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-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-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-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734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Визуальная составляющая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Веб сайт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ИС «Поисковая платформа» - вебсайт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Веб сайт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Веб сайт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Платформа - Приложение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734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Наличие доп. услуг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-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-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11"/>
          <p:cNvPicPr preferRelativeResize="0"/>
          <p:nvPr/>
        </p:nvPicPr>
        <p:blipFill rotWithShape="1">
          <a:blip r:embed="rId4">
            <a:alphaModFix/>
          </a:blip>
          <a:srcRect b="0" l="0" r="0" t="1235"/>
          <a:stretch/>
        </p:blipFill>
        <p:spPr>
          <a:xfrm rot="5400000">
            <a:off x="4484229" y="-872584"/>
            <a:ext cx="3223539" cy="1219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3861311">
            <a:off x="1713962" y="6421428"/>
            <a:ext cx="756723" cy="873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375723">
            <a:off x="10726839" y="5162897"/>
            <a:ext cx="751166" cy="866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1"/>
          <p:cNvPicPr preferRelativeResize="0"/>
          <p:nvPr/>
        </p:nvPicPr>
        <p:blipFill rotWithShape="1">
          <a:blip r:embed="rId6">
            <a:alphaModFix/>
          </a:blip>
          <a:srcRect b="61075" l="0" r="16978" t="0"/>
          <a:stretch/>
        </p:blipFill>
        <p:spPr>
          <a:xfrm>
            <a:off x="7658411" y="4995059"/>
            <a:ext cx="4533590" cy="1862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1"/>
          <p:cNvPicPr preferRelativeResize="0"/>
          <p:nvPr/>
        </p:nvPicPr>
        <p:blipFill rotWithShape="1">
          <a:blip r:embed="rId7">
            <a:alphaModFix/>
          </a:blip>
          <a:srcRect b="47090" l="45134" r="0" t="0"/>
          <a:stretch/>
        </p:blipFill>
        <p:spPr>
          <a:xfrm>
            <a:off x="-33821" y="3768173"/>
            <a:ext cx="2120170" cy="3089827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cxnSp>
        <p:nvCxnSpPr>
          <p:cNvPr id="303" name="Google Shape;303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04" name="Google Shape;304;p11"/>
          <p:cNvSpPr txBox="1"/>
          <p:nvPr/>
        </p:nvSpPr>
        <p:spPr>
          <a:xfrm>
            <a:off x="1069944" y="1887820"/>
            <a:ext cx="100521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Себестоимость = Общие расходы + Зарплата + Прочее = 15 150 000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5" name="Google Shape;305;p11"/>
          <p:cNvGraphicFramePr/>
          <p:nvPr/>
        </p:nvGraphicFramePr>
        <p:xfrm>
          <a:off x="2178840" y="284230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{431D8274-9193-45BC-986A-3439BC4AE9F6}</a:tableStyleId>
              </a:tblPr>
              <a:tblGrid>
                <a:gridCol w="5371000"/>
                <a:gridCol w="2375375"/>
              </a:tblGrid>
              <a:tr h="289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/>
                        <a:t>Стоимость проекта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/>
                        <a:t>Персонал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800" u="none" strike="noStrike">
                          <a:solidFill>
                            <a:srgbClr val="000000"/>
                          </a:solidFill>
                        </a:rPr>
                        <a:t>13 527 798</a:t>
                      </a:r>
                      <a:endParaRPr b="0" i="0" sz="2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/>
                        <a:t>Ресурсы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800" u="none" strike="noStrike">
                          <a:solidFill>
                            <a:srgbClr val="000000"/>
                          </a:solidFill>
                        </a:rPr>
                        <a:t>3 420 000</a:t>
                      </a:r>
                      <a:endParaRPr b="0" i="0" sz="2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/>
                        <a:t>Непредвиденные расходы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800" u="none" strike="noStrike">
                          <a:solidFill>
                            <a:srgbClr val="000000"/>
                          </a:solidFill>
                        </a:rPr>
                        <a:t>120 000</a:t>
                      </a:r>
                      <a:endParaRPr b="0" i="0" sz="2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800"/>
                        <a:t>ИТОГО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/>
                        <a:t>15 147 798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2"/>
          <p:cNvSpPr/>
          <p:nvPr/>
        </p:nvSpPr>
        <p:spPr>
          <a:xfrm>
            <a:off x="7224101" y="1802001"/>
            <a:ext cx="2276938" cy="1420559"/>
          </a:xfrm>
          <a:prstGeom prst="roundRect">
            <a:avLst>
              <a:gd fmla="val 16667" name="adj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2"/>
          <p:cNvSpPr/>
          <p:nvPr/>
        </p:nvSpPr>
        <p:spPr>
          <a:xfrm>
            <a:off x="9697799" y="2289490"/>
            <a:ext cx="1716578" cy="390062"/>
          </a:xfrm>
          <a:prstGeom prst="roundRect">
            <a:avLst>
              <a:gd fmla="val 16667" name="adj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2"/>
          <p:cNvSpPr/>
          <p:nvPr/>
        </p:nvSpPr>
        <p:spPr>
          <a:xfrm>
            <a:off x="4706755" y="1779826"/>
            <a:ext cx="1733019" cy="659726"/>
          </a:xfrm>
          <a:prstGeom prst="roundRect">
            <a:avLst>
              <a:gd fmla="val 16667" name="adj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2"/>
          <p:cNvSpPr/>
          <p:nvPr/>
        </p:nvSpPr>
        <p:spPr>
          <a:xfrm>
            <a:off x="2224320" y="2232872"/>
            <a:ext cx="2335769" cy="604709"/>
          </a:xfrm>
          <a:prstGeom prst="roundRect">
            <a:avLst>
              <a:gd fmla="val 16667" name="adj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2"/>
          <p:cNvSpPr/>
          <p:nvPr/>
        </p:nvSpPr>
        <p:spPr>
          <a:xfrm>
            <a:off x="88688" y="2230094"/>
            <a:ext cx="1949668" cy="646331"/>
          </a:xfrm>
          <a:prstGeom prst="roundRect">
            <a:avLst>
              <a:gd fmla="val 16667" name="adj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5" name="Google Shape;315;p12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16" name="Google Shape;316;p12"/>
          <p:cNvSpPr txBox="1"/>
          <p:nvPr/>
        </p:nvSpPr>
        <p:spPr>
          <a:xfrm>
            <a:off x="61289" y="2231942"/>
            <a:ext cx="208141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Анализ и проектирование</a:t>
            </a:r>
            <a:endParaRPr/>
          </a:p>
        </p:txBody>
      </p:sp>
      <p:sp>
        <p:nvSpPr>
          <p:cNvPr id="317" name="Google Shape;317;p12"/>
          <p:cNvSpPr txBox="1"/>
          <p:nvPr/>
        </p:nvSpPr>
        <p:spPr>
          <a:xfrm>
            <a:off x="2213466" y="2254137"/>
            <a:ext cx="237218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Разработка блокчейн-структуры</a:t>
            </a:r>
            <a:endParaRPr/>
          </a:p>
        </p:txBody>
      </p:sp>
      <p:sp>
        <p:nvSpPr>
          <p:cNvPr id="318" name="Google Shape;318;p12"/>
          <p:cNvSpPr txBox="1"/>
          <p:nvPr/>
        </p:nvSpPr>
        <p:spPr>
          <a:xfrm>
            <a:off x="4810302" y="1776097"/>
            <a:ext cx="161272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Разработка интерфейса</a:t>
            </a:r>
            <a:endParaRPr/>
          </a:p>
        </p:txBody>
      </p:sp>
      <p:sp>
        <p:nvSpPr>
          <p:cNvPr id="319" name="Google Shape;319;p12"/>
          <p:cNvSpPr txBox="1"/>
          <p:nvPr/>
        </p:nvSpPr>
        <p:spPr>
          <a:xfrm>
            <a:off x="9728623" y="2310220"/>
            <a:ext cx="16857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Тестирование </a:t>
            </a:r>
            <a:endParaRPr/>
          </a:p>
        </p:txBody>
      </p:sp>
      <p:cxnSp>
        <p:nvCxnSpPr>
          <p:cNvPr id="320" name="Google Shape;320;p12"/>
          <p:cNvCxnSpPr>
            <a:stCxn id="316" idx="3"/>
            <a:endCxn id="317" idx="1"/>
          </p:cNvCxnSpPr>
          <p:nvPr/>
        </p:nvCxnSpPr>
        <p:spPr>
          <a:xfrm>
            <a:off x="2142699" y="2555108"/>
            <a:ext cx="70800" cy="222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1" name="Google Shape;321;p12"/>
          <p:cNvCxnSpPr>
            <a:stCxn id="317" idx="3"/>
            <a:endCxn id="318" idx="1"/>
          </p:cNvCxnSpPr>
          <p:nvPr/>
        </p:nvCxnSpPr>
        <p:spPr>
          <a:xfrm flipH="1" rot="10800000">
            <a:off x="4585648" y="2099403"/>
            <a:ext cx="224700" cy="4779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2" name="Google Shape;322;p12"/>
          <p:cNvCxnSpPr>
            <a:stCxn id="323" idx="3"/>
          </p:cNvCxnSpPr>
          <p:nvPr/>
        </p:nvCxnSpPr>
        <p:spPr>
          <a:xfrm flipH="1" rot="10800000">
            <a:off x="7010620" y="2479656"/>
            <a:ext cx="229800" cy="4029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24" name="Google Shape;324;p12"/>
          <p:cNvSpPr txBox="1"/>
          <p:nvPr/>
        </p:nvSpPr>
        <p:spPr>
          <a:xfrm>
            <a:off x="795903" y="3504079"/>
            <a:ext cx="7793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мес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2"/>
          <p:cNvSpPr txBox="1"/>
          <p:nvPr/>
        </p:nvSpPr>
        <p:spPr>
          <a:xfrm>
            <a:off x="5708273" y="6021758"/>
            <a:ext cx="7793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мес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2"/>
          <p:cNvSpPr txBox="1"/>
          <p:nvPr/>
        </p:nvSpPr>
        <p:spPr>
          <a:xfrm>
            <a:off x="5706309" y="3538378"/>
            <a:ext cx="7793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мес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2"/>
          <p:cNvSpPr txBox="1"/>
          <p:nvPr/>
        </p:nvSpPr>
        <p:spPr>
          <a:xfrm>
            <a:off x="9209981" y="3539797"/>
            <a:ext cx="7793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мес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2"/>
          <p:cNvSpPr txBox="1"/>
          <p:nvPr/>
        </p:nvSpPr>
        <p:spPr>
          <a:xfrm>
            <a:off x="7268034" y="1905454"/>
            <a:ext cx="215638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Разработка системы управления ролями и правами </a:t>
            </a:r>
            <a:endParaRPr/>
          </a:p>
        </p:txBody>
      </p:sp>
      <p:cxnSp>
        <p:nvCxnSpPr>
          <p:cNvPr id="329" name="Google Shape;329;p12"/>
          <p:cNvCxnSpPr>
            <a:stCxn id="318" idx="3"/>
          </p:cNvCxnSpPr>
          <p:nvPr/>
        </p:nvCxnSpPr>
        <p:spPr>
          <a:xfrm>
            <a:off x="6423022" y="2099263"/>
            <a:ext cx="817500" cy="380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30" name="Google Shape;330;p12"/>
          <p:cNvCxnSpPr>
            <a:stCxn id="328" idx="3"/>
          </p:cNvCxnSpPr>
          <p:nvPr/>
        </p:nvCxnSpPr>
        <p:spPr>
          <a:xfrm flipH="1" rot="10800000">
            <a:off x="9424420" y="2479819"/>
            <a:ext cx="290100" cy="258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31" name="Google Shape;331;p12"/>
          <p:cNvSpPr/>
          <p:nvPr/>
        </p:nvSpPr>
        <p:spPr>
          <a:xfrm>
            <a:off x="158426" y="3638354"/>
            <a:ext cx="136458" cy="136458"/>
          </a:xfrm>
          <a:prstGeom prst="ellipse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2"/>
          <p:cNvSpPr/>
          <p:nvPr/>
        </p:nvSpPr>
        <p:spPr>
          <a:xfrm>
            <a:off x="2226737" y="3659291"/>
            <a:ext cx="136458" cy="136458"/>
          </a:xfrm>
          <a:prstGeom prst="ellipse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2"/>
          <p:cNvSpPr/>
          <p:nvPr/>
        </p:nvSpPr>
        <p:spPr>
          <a:xfrm>
            <a:off x="4715216" y="3676872"/>
            <a:ext cx="136458" cy="136458"/>
          </a:xfrm>
          <a:prstGeom prst="ellipse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2"/>
          <p:cNvSpPr/>
          <p:nvPr/>
        </p:nvSpPr>
        <p:spPr>
          <a:xfrm>
            <a:off x="7099902" y="3670433"/>
            <a:ext cx="136458" cy="136458"/>
          </a:xfrm>
          <a:prstGeom prst="ellipse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2"/>
          <p:cNvSpPr/>
          <p:nvPr/>
        </p:nvSpPr>
        <p:spPr>
          <a:xfrm>
            <a:off x="11520797" y="2341746"/>
            <a:ext cx="631904" cy="30184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2"/>
          <p:cNvSpPr/>
          <p:nvPr/>
        </p:nvSpPr>
        <p:spPr>
          <a:xfrm>
            <a:off x="158426" y="5100296"/>
            <a:ext cx="631904" cy="30184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2"/>
          <p:cNvSpPr/>
          <p:nvPr/>
        </p:nvSpPr>
        <p:spPr>
          <a:xfrm>
            <a:off x="10414675" y="5080841"/>
            <a:ext cx="1441044" cy="369324"/>
          </a:xfrm>
          <a:prstGeom prst="roundRect">
            <a:avLst>
              <a:gd fmla="val 16667" name="adj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2"/>
          <p:cNvSpPr/>
          <p:nvPr/>
        </p:nvSpPr>
        <p:spPr>
          <a:xfrm>
            <a:off x="6964836" y="5063282"/>
            <a:ext cx="3078372" cy="418334"/>
          </a:xfrm>
          <a:prstGeom prst="roundRect">
            <a:avLst>
              <a:gd fmla="val 16667" name="adj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2"/>
          <p:cNvSpPr/>
          <p:nvPr/>
        </p:nvSpPr>
        <p:spPr>
          <a:xfrm>
            <a:off x="5356021" y="5063533"/>
            <a:ext cx="1316215" cy="408272"/>
          </a:xfrm>
          <a:prstGeom prst="roundRect">
            <a:avLst>
              <a:gd fmla="val 16667" name="adj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2"/>
          <p:cNvSpPr/>
          <p:nvPr/>
        </p:nvSpPr>
        <p:spPr>
          <a:xfrm>
            <a:off x="2895393" y="4916629"/>
            <a:ext cx="2161311" cy="712584"/>
          </a:xfrm>
          <a:prstGeom prst="roundRect">
            <a:avLst>
              <a:gd fmla="val 16667" name="adj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2"/>
          <p:cNvSpPr/>
          <p:nvPr/>
        </p:nvSpPr>
        <p:spPr>
          <a:xfrm>
            <a:off x="866755" y="4924782"/>
            <a:ext cx="1725070" cy="704431"/>
          </a:xfrm>
          <a:prstGeom prst="roundRect">
            <a:avLst>
              <a:gd fmla="val 16667" name="adj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2"/>
          <p:cNvSpPr txBox="1"/>
          <p:nvPr/>
        </p:nvSpPr>
        <p:spPr>
          <a:xfrm>
            <a:off x="5475260" y="5083003"/>
            <a:ext cx="10978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Релиз</a:t>
            </a:r>
            <a:endParaRPr/>
          </a:p>
        </p:txBody>
      </p:sp>
      <p:sp>
        <p:nvSpPr>
          <p:cNvPr id="343" name="Google Shape;343;p12"/>
          <p:cNvSpPr txBox="1"/>
          <p:nvPr/>
        </p:nvSpPr>
        <p:spPr>
          <a:xfrm>
            <a:off x="856617" y="4924782"/>
            <a:ext cx="173520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Анализ тестирования</a:t>
            </a:r>
            <a:endParaRPr/>
          </a:p>
        </p:txBody>
      </p:sp>
      <p:sp>
        <p:nvSpPr>
          <p:cNvPr id="344" name="Google Shape;344;p12"/>
          <p:cNvSpPr txBox="1"/>
          <p:nvPr/>
        </p:nvSpPr>
        <p:spPr>
          <a:xfrm>
            <a:off x="2843889" y="4906173"/>
            <a:ext cx="230843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Подготовка к релизу платформы</a:t>
            </a:r>
            <a:endParaRPr/>
          </a:p>
        </p:txBody>
      </p:sp>
      <p:sp>
        <p:nvSpPr>
          <p:cNvPr id="345" name="Google Shape;345;p12"/>
          <p:cNvSpPr txBox="1"/>
          <p:nvPr/>
        </p:nvSpPr>
        <p:spPr>
          <a:xfrm>
            <a:off x="6975623" y="5072331"/>
            <a:ext cx="3078372" cy="377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Расширение функционала</a:t>
            </a:r>
            <a:endParaRPr/>
          </a:p>
        </p:txBody>
      </p:sp>
      <p:sp>
        <p:nvSpPr>
          <p:cNvPr id="346" name="Google Shape;346;p12"/>
          <p:cNvSpPr txBox="1"/>
          <p:nvPr/>
        </p:nvSpPr>
        <p:spPr>
          <a:xfrm>
            <a:off x="10425462" y="5063282"/>
            <a:ext cx="143025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Поддержка</a:t>
            </a:r>
            <a:endParaRPr/>
          </a:p>
        </p:txBody>
      </p:sp>
      <p:cxnSp>
        <p:nvCxnSpPr>
          <p:cNvPr id="347" name="Google Shape;347;p12"/>
          <p:cNvCxnSpPr>
            <a:stCxn id="343" idx="3"/>
          </p:cNvCxnSpPr>
          <p:nvPr/>
        </p:nvCxnSpPr>
        <p:spPr>
          <a:xfrm>
            <a:off x="2591826" y="5247948"/>
            <a:ext cx="345900" cy="177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48" name="Google Shape;348;p12"/>
          <p:cNvCxnSpPr>
            <a:endCxn id="339" idx="1"/>
          </p:cNvCxnSpPr>
          <p:nvPr/>
        </p:nvCxnSpPr>
        <p:spPr>
          <a:xfrm>
            <a:off x="4916221" y="5267669"/>
            <a:ext cx="4398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49" name="Google Shape;349;p12"/>
          <p:cNvCxnSpPr>
            <a:stCxn id="345" idx="3"/>
            <a:endCxn id="346" idx="1"/>
          </p:cNvCxnSpPr>
          <p:nvPr/>
        </p:nvCxnSpPr>
        <p:spPr>
          <a:xfrm flipH="1" rot="10800000">
            <a:off x="10053995" y="5248052"/>
            <a:ext cx="371400" cy="132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50" name="Google Shape;350;p12"/>
          <p:cNvCxnSpPr>
            <a:stCxn id="339" idx="3"/>
            <a:endCxn id="345" idx="1"/>
          </p:cNvCxnSpPr>
          <p:nvPr/>
        </p:nvCxnSpPr>
        <p:spPr>
          <a:xfrm flipH="1" rot="10800000">
            <a:off x="6672236" y="5261369"/>
            <a:ext cx="303300" cy="63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51" name="Google Shape;351;p12"/>
          <p:cNvSpPr txBox="1"/>
          <p:nvPr/>
        </p:nvSpPr>
        <p:spPr>
          <a:xfrm>
            <a:off x="-5367" y="3076713"/>
            <a:ext cx="77930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Начало проекта</a:t>
            </a:r>
            <a:endParaRPr/>
          </a:p>
        </p:txBody>
      </p:sp>
      <p:sp>
        <p:nvSpPr>
          <p:cNvPr id="352" name="Google Shape;352;p12"/>
          <p:cNvSpPr/>
          <p:nvPr/>
        </p:nvSpPr>
        <p:spPr>
          <a:xfrm>
            <a:off x="579537" y="6143411"/>
            <a:ext cx="136458" cy="136458"/>
          </a:xfrm>
          <a:prstGeom prst="ellipse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2"/>
          <p:cNvSpPr/>
          <p:nvPr/>
        </p:nvSpPr>
        <p:spPr>
          <a:xfrm>
            <a:off x="5097153" y="6154139"/>
            <a:ext cx="136458" cy="136458"/>
          </a:xfrm>
          <a:prstGeom prst="ellipse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2"/>
          <p:cNvSpPr/>
          <p:nvPr/>
        </p:nvSpPr>
        <p:spPr>
          <a:xfrm>
            <a:off x="6913398" y="6138195"/>
            <a:ext cx="136458" cy="136458"/>
          </a:xfrm>
          <a:prstGeom prst="ellipse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2"/>
          <p:cNvSpPr/>
          <p:nvPr/>
        </p:nvSpPr>
        <p:spPr>
          <a:xfrm>
            <a:off x="10178685" y="6154139"/>
            <a:ext cx="136458" cy="136458"/>
          </a:xfrm>
          <a:prstGeom prst="ellipse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2"/>
          <p:cNvSpPr txBox="1"/>
          <p:nvPr/>
        </p:nvSpPr>
        <p:spPr>
          <a:xfrm>
            <a:off x="2158306" y="6026974"/>
            <a:ext cx="7793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мес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2"/>
          <p:cNvSpPr txBox="1"/>
          <p:nvPr/>
        </p:nvSpPr>
        <p:spPr>
          <a:xfrm>
            <a:off x="3270335" y="3539797"/>
            <a:ext cx="7793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мес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2"/>
          <p:cNvSpPr txBox="1"/>
          <p:nvPr/>
        </p:nvSpPr>
        <p:spPr>
          <a:xfrm>
            <a:off x="9634102" y="5642957"/>
            <a:ext cx="12015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Окончание проекта</a:t>
            </a:r>
            <a:endParaRPr/>
          </a:p>
        </p:txBody>
      </p:sp>
      <p:sp>
        <p:nvSpPr>
          <p:cNvPr id="359" name="Google Shape;359;p12"/>
          <p:cNvSpPr/>
          <p:nvPr/>
        </p:nvSpPr>
        <p:spPr>
          <a:xfrm>
            <a:off x="803275" y="568662"/>
            <a:ext cx="3135593" cy="4676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ДОРОЖНАЯ КАРТА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2"/>
          <p:cNvSpPr/>
          <p:nvPr/>
        </p:nvSpPr>
        <p:spPr>
          <a:xfrm>
            <a:off x="11348109" y="3654815"/>
            <a:ext cx="136458" cy="136458"/>
          </a:xfrm>
          <a:prstGeom prst="ellipse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2"/>
          <p:cNvSpPr txBox="1"/>
          <p:nvPr/>
        </p:nvSpPr>
        <p:spPr>
          <a:xfrm>
            <a:off x="8056893" y="6026974"/>
            <a:ext cx="7793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мес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2"/>
          <p:cNvSpPr/>
          <p:nvPr/>
        </p:nvSpPr>
        <p:spPr>
          <a:xfrm>
            <a:off x="5309386" y="2566188"/>
            <a:ext cx="1701234" cy="632735"/>
          </a:xfrm>
          <a:prstGeom prst="roundRect">
            <a:avLst>
              <a:gd fmla="val 16667" name="adj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2"/>
          <p:cNvSpPr txBox="1"/>
          <p:nvPr/>
        </p:nvSpPr>
        <p:spPr>
          <a:xfrm>
            <a:off x="5413730" y="2585279"/>
            <a:ext cx="157149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Разработка приложения</a:t>
            </a:r>
            <a:endParaRPr/>
          </a:p>
        </p:txBody>
      </p:sp>
      <p:cxnSp>
        <p:nvCxnSpPr>
          <p:cNvPr id="363" name="Google Shape;363;p12"/>
          <p:cNvCxnSpPr>
            <a:stCxn id="317" idx="3"/>
            <a:endCxn id="323" idx="1"/>
          </p:cNvCxnSpPr>
          <p:nvPr/>
        </p:nvCxnSpPr>
        <p:spPr>
          <a:xfrm>
            <a:off x="4585648" y="2577303"/>
            <a:ext cx="723600" cy="305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13"/>
          <p:cNvPicPr preferRelativeResize="0"/>
          <p:nvPr/>
        </p:nvPicPr>
        <p:blipFill rotWithShape="1">
          <a:blip r:embed="rId4">
            <a:alphaModFix/>
          </a:blip>
          <a:srcRect b="0" l="0" r="0" t="1235"/>
          <a:stretch/>
        </p:blipFill>
        <p:spPr>
          <a:xfrm rot="5400000">
            <a:off x="4484230" y="-827036"/>
            <a:ext cx="3223539" cy="12192001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1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cxnSp>
        <p:nvCxnSpPr>
          <p:cNvPr id="371" name="Google Shape;371;p1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72" name="Google Shape;372;p13"/>
          <p:cNvSpPr/>
          <p:nvPr/>
        </p:nvSpPr>
        <p:spPr>
          <a:xfrm>
            <a:off x="3783370" y="3333853"/>
            <a:ext cx="1951316" cy="2028632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3"/>
          <p:cNvSpPr/>
          <p:nvPr/>
        </p:nvSpPr>
        <p:spPr>
          <a:xfrm>
            <a:off x="9541066" y="3329200"/>
            <a:ext cx="1951316" cy="2028632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3"/>
          <p:cNvSpPr/>
          <p:nvPr/>
        </p:nvSpPr>
        <p:spPr>
          <a:xfrm rot="-2041161">
            <a:off x="2676412" y="5780337"/>
            <a:ext cx="780982" cy="811927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3"/>
          <p:cNvSpPr/>
          <p:nvPr/>
        </p:nvSpPr>
        <p:spPr>
          <a:xfrm rot="-2041161">
            <a:off x="2922230" y="5766766"/>
            <a:ext cx="780982" cy="811927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3"/>
          <p:cNvSpPr/>
          <p:nvPr/>
        </p:nvSpPr>
        <p:spPr>
          <a:xfrm rot="-2041161">
            <a:off x="3228494" y="5773552"/>
            <a:ext cx="780982" cy="811927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3"/>
          <p:cNvSpPr/>
          <p:nvPr/>
        </p:nvSpPr>
        <p:spPr>
          <a:xfrm rot="-2041161">
            <a:off x="3548534" y="5787123"/>
            <a:ext cx="780982" cy="811927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3"/>
          <p:cNvSpPr txBox="1"/>
          <p:nvPr/>
        </p:nvSpPr>
        <p:spPr>
          <a:xfrm>
            <a:off x="331011" y="3696395"/>
            <a:ext cx="29108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Руководитель</a:t>
            </a:r>
            <a:endParaRPr/>
          </a:p>
        </p:txBody>
      </p:sp>
      <p:sp>
        <p:nvSpPr>
          <p:cNvPr id="379" name="Google Shape;379;p13"/>
          <p:cNvSpPr txBox="1"/>
          <p:nvPr/>
        </p:nvSpPr>
        <p:spPr>
          <a:xfrm>
            <a:off x="7347076" y="-1617256"/>
            <a:ext cx="117805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мышление Дизайнер Ст.Разработчик Маркетолог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3"/>
          <p:cNvSpPr txBox="1"/>
          <p:nvPr/>
        </p:nvSpPr>
        <p:spPr>
          <a:xfrm>
            <a:off x="-107139" y="4112371"/>
            <a:ext cx="378714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Управление командой, планирование и управление проектом, системное и стратегическое мышление</a:t>
            </a:r>
            <a:endParaRPr/>
          </a:p>
        </p:txBody>
      </p:sp>
      <p:sp>
        <p:nvSpPr>
          <p:cNvPr id="381" name="Google Shape;381;p13"/>
          <p:cNvSpPr txBox="1"/>
          <p:nvPr/>
        </p:nvSpPr>
        <p:spPr>
          <a:xfrm>
            <a:off x="3208154" y="1653135"/>
            <a:ext cx="29108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Старший разработчик</a:t>
            </a:r>
            <a:endParaRPr/>
          </a:p>
        </p:txBody>
      </p:sp>
      <p:sp>
        <p:nvSpPr>
          <p:cNvPr id="382" name="Google Shape;382;p13"/>
          <p:cNvSpPr txBox="1"/>
          <p:nvPr/>
        </p:nvSpPr>
        <p:spPr>
          <a:xfrm>
            <a:off x="2807314" y="2022424"/>
            <a:ext cx="367730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Архитектурное проектирование,</a:t>
            </a:r>
            <a:endParaRPr/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опыт разработки, управление командой, знания в области БД, защиты данных</a:t>
            </a:r>
            <a:endParaRPr/>
          </a:p>
        </p:txBody>
      </p:sp>
      <p:sp>
        <p:nvSpPr>
          <p:cNvPr id="383" name="Google Shape;383;p13"/>
          <p:cNvSpPr txBox="1"/>
          <p:nvPr/>
        </p:nvSpPr>
        <p:spPr>
          <a:xfrm>
            <a:off x="6202991" y="3703343"/>
            <a:ext cx="29108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Дизайнер</a:t>
            </a:r>
            <a:endParaRPr/>
          </a:p>
        </p:txBody>
      </p:sp>
      <p:sp>
        <p:nvSpPr>
          <p:cNvPr id="384" name="Google Shape;384;p13"/>
          <p:cNvSpPr txBox="1"/>
          <p:nvPr/>
        </p:nvSpPr>
        <p:spPr>
          <a:xfrm>
            <a:off x="5730917" y="4112371"/>
            <a:ext cx="378714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Пользовательский опыт (UX), владение инструментами дизайна, креативное мышление</a:t>
            </a:r>
            <a:endParaRPr/>
          </a:p>
        </p:txBody>
      </p:sp>
      <p:sp>
        <p:nvSpPr>
          <p:cNvPr id="385" name="Google Shape;385;p13"/>
          <p:cNvSpPr txBox="1"/>
          <p:nvPr/>
        </p:nvSpPr>
        <p:spPr>
          <a:xfrm>
            <a:off x="8910516" y="1653135"/>
            <a:ext cx="29108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Маркетолог</a:t>
            </a:r>
            <a:endParaRPr/>
          </a:p>
        </p:txBody>
      </p:sp>
      <p:sp>
        <p:nvSpPr>
          <p:cNvPr id="386" name="Google Shape;386;p13"/>
          <p:cNvSpPr txBox="1"/>
          <p:nvPr/>
        </p:nvSpPr>
        <p:spPr>
          <a:xfrm>
            <a:off x="8695467" y="2066938"/>
            <a:ext cx="331167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Анализ рынка и ЦА, управление брендом, коммуникации и PR, страт. планирование</a:t>
            </a:r>
            <a:endParaRPr/>
          </a:p>
        </p:txBody>
      </p:sp>
      <p:sp>
        <p:nvSpPr>
          <p:cNvPr id="387" name="Google Shape;387;p13"/>
          <p:cNvSpPr txBox="1"/>
          <p:nvPr/>
        </p:nvSpPr>
        <p:spPr>
          <a:xfrm>
            <a:off x="4012630" y="6045253"/>
            <a:ext cx="29108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Разработчики (4)</a:t>
            </a:r>
            <a:endParaRPr/>
          </a:p>
        </p:txBody>
      </p:sp>
      <p:sp>
        <p:nvSpPr>
          <p:cNvPr id="388" name="Google Shape;388;p13"/>
          <p:cNvSpPr txBox="1"/>
          <p:nvPr/>
        </p:nvSpPr>
        <p:spPr>
          <a:xfrm>
            <a:off x="4297414" y="6345839"/>
            <a:ext cx="64194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Программирование и разработка, фронтенд-разработка</a:t>
            </a:r>
            <a:endParaRPr/>
          </a:p>
        </p:txBody>
      </p:sp>
      <p:sp>
        <p:nvSpPr>
          <p:cNvPr id="389" name="Google Shape;389;p13"/>
          <p:cNvSpPr/>
          <p:nvPr/>
        </p:nvSpPr>
        <p:spPr>
          <a:xfrm>
            <a:off x="735370" y="1505053"/>
            <a:ext cx="1951200" cy="2028600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3"/>
          <p:cNvSpPr/>
          <p:nvPr/>
        </p:nvSpPr>
        <p:spPr>
          <a:xfrm>
            <a:off x="6755170" y="1505053"/>
            <a:ext cx="1951200" cy="2028600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4"/>
          <p:cNvSpPr txBox="1"/>
          <p:nvPr/>
        </p:nvSpPr>
        <p:spPr>
          <a:xfrm>
            <a:off x="710849" y="2004844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