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0" r:id="rId3"/>
    <p:sldId id="257" r:id="rId4"/>
    <p:sldId id="258" r:id="rId5"/>
    <p:sldId id="262" r:id="rId6"/>
    <p:sldId id="263" r:id="rId7"/>
    <p:sldId id="265" r:id="rId8"/>
    <p:sldId id="264" r:id="rId9"/>
    <p:sldId id="259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EBADB-33F6-4D0E-966D-94B92FF49D1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3B12CB-A689-4B09-B84A-BA69A6E5EEC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D64AE64A-1FA6-4574-8A2E-6445DA39C4FF}" type="parTrans" cxnId="{F18EF136-A585-428C-B06A-9E31AEBF55A6}">
      <dgm:prSet/>
      <dgm:spPr/>
      <dgm:t>
        <a:bodyPr/>
        <a:lstStyle/>
        <a:p>
          <a:endParaRPr lang="ru-RU"/>
        </a:p>
      </dgm:t>
    </dgm:pt>
    <dgm:pt modelId="{A87DF4EB-E136-4423-B943-27994B3C2CD2}" type="sibTrans" cxnId="{F18EF136-A585-428C-B06A-9E31AEBF55A6}">
      <dgm:prSet/>
      <dgm:spPr/>
      <dgm:t>
        <a:bodyPr/>
        <a:lstStyle/>
        <a:p>
          <a:endParaRPr lang="ru-RU"/>
        </a:p>
      </dgm:t>
    </dgm:pt>
    <dgm:pt modelId="{7F08B71C-6890-4158-A250-467585C481EC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7DEFDAF0-8368-4B0D-96E4-7DEE1D2A3391}" type="parTrans" cxnId="{931C9ADB-F6F3-4C8F-B0B8-36807160D578}">
      <dgm:prSet/>
      <dgm:spPr/>
      <dgm:t>
        <a:bodyPr/>
        <a:lstStyle/>
        <a:p>
          <a:endParaRPr lang="ru-RU"/>
        </a:p>
      </dgm:t>
    </dgm:pt>
    <dgm:pt modelId="{ED74E653-472D-4719-981E-8E26844F68AC}" type="sibTrans" cxnId="{931C9ADB-F6F3-4C8F-B0B8-36807160D578}">
      <dgm:prSet/>
      <dgm:spPr/>
      <dgm:t>
        <a:bodyPr/>
        <a:lstStyle/>
        <a:p>
          <a:endParaRPr lang="ru-RU"/>
        </a:p>
      </dgm:t>
    </dgm:pt>
    <dgm:pt modelId="{C989980B-4227-4607-969E-426937193968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45ECDB9C-BBF8-4B4D-87B0-D6D9D4622704}" type="parTrans" cxnId="{33BED27A-9317-406E-AA7F-F46E6F9CD53A}">
      <dgm:prSet/>
      <dgm:spPr/>
      <dgm:t>
        <a:bodyPr/>
        <a:lstStyle/>
        <a:p>
          <a:endParaRPr lang="ru-RU"/>
        </a:p>
      </dgm:t>
    </dgm:pt>
    <dgm:pt modelId="{7488E0D9-FDCD-461A-B914-964DE642509A}" type="sibTrans" cxnId="{33BED27A-9317-406E-AA7F-F46E6F9CD53A}">
      <dgm:prSet/>
      <dgm:spPr/>
      <dgm:t>
        <a:bodyPr/>
        <a:lstStyle/>
        <a:p>
          <a:endParaRPr lang="ru-RU"/>
        </a:p>
      </dgm:t>
    </dgm:pt>
    <dgm:pt modelId="{0B3C0286-A6B0-4A33-98F0-A22EC06CFDEF}" type="pres">
      <dgm:prSet presAssocID="{1D3EBADB-33F6-4D0E-966D-94B92FF49D1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4FD7EC-6DF4-459F-BC56-2789789F8A10}" type="pres">
      <dgm:prSet presAssocID="{DE3B12CB-A689-4B09-B84A-BA69A6E5EEC7}" presName="node" presStyleLbl="node1" presStyleIdx="0" presStyleCnt="3" custScaleY="1300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80D63-6C8E-4E0F-83E2-02E035B61547}" type="pres">
      <dgm:prSet presAssocID="{A87DF4EB-E136-4423-B943-27994B3C2CD2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9B146C3-5AAB-463D-9BD8-2F0CE732CF8E}" type="pres">
      <dgm:prSet presAssocID="{A87DF4EB-E136-4423-B943-27994B3C2CD2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51EFF900-D3A3-4240-AD54-B289D416937A}" type="pres">
      <dgm:prSet presAssocID="{7F08B71C-6890-4158-A250-467585C481EC}" presName="node" presStyleLbl="node1" presStyleIdx="1" presStyleCnt="3" custScaleY="129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72518-A97A-4C92-A56F-5CCF055D2083}" type="pres">
      <dgm:prSet presAssocID="{ED74E653-472D-4719-981E-8E26844F68A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07FBAAE8-106A-41AF-8239-625941815732}" type="pres">
      <dgm:prSet presAssocID="{ED74E653-472D-4719-981E-8E26844F68A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C1AC3965-9F93-4A64-8928-208DA854BFE3}" type="pres">
      <dgm:prSet presAssocID="{C989980B-4227-4607-969E-426937193968}" presName="node" presStyleLbl="node1" presStyleIdx="2" presStyleCnt="3" custScaleY="129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306B2A-580D-486A-B52E-621564FA7FAF}" type="presOf" srcId="{1D3EBADB-33F6-4D0E-966D-94B92FF49D10}" destId="{0B3C0286-A6B0-4A33-98F0-A22EC06CFDEF}" srcOrd="0" destOrd="0" presId="urn:microsoft.com/office/officeart/2005/8/layout/process1"/>
    <dgm:cxn modelId="{39CC77B9-52D1-4957-A1F7-2A956D63700A}" type="presOf" srcId="{7F08B71C-6890-4158-A250-467585C481EC}" destId="{51EFF900-D3A3-4240-AD54-B289D416937A}" srcOrd="0" destOrd="0" presId="urn:microsoft.com/office/officeart/2005/8/layout/process1"/>
    <dgm:cxn modelId="{931C9ADB-F6F3-4C8F-B0B8-36807160D578}" srcId="{1D3EBADB-33F6-4D0E-966D-94B92FF49D10}" destId="{7F08B71C-6890-4158-A250-467585C481EC}" srcOrd="1" destOrd="0" parTransId="{7DEFDAF0-8368-4B0D-96E4-7DEE1D2A3391}" sibTransId="{ED74E653-472D-4719-981E-8E26844F68AC}"/>
    <dgm:cxn modelId="{82259C8C-6426-4E3A-B239-6C8241404085}" type="presOf" srcId="{ED74E653-472D-4719-981E-8E26844F68AC}" destId="{86F72518-A97A-4C92-A56F-5CCF055D2083}" srcOrd="0" destOrd="0" presId="urn:microsoft.com/office/officeart/2005/8/layout/process1"/>
    <dgm:cxn modelId="{33BED27A-9317-406E-AA7F-F46E6F9CD53A}" srcId="{1D3EBADB-33F6-4D0E-966D-94B92FF49D10}" destId="{C989980B-4227-4607-969E-426937193968}" srcOrd="2" destOrd="0" parTransId="{45ECDB9C-BBF8-4B4D-87B0-D6D9D4622704}" sibTransId="{7488E0D9-FDCD-461A-B914-964DE642509A}"/>
    <dgm:cxn modelId="{F18EF136-A585-428C-B06A-9E31AEBF55A6}" srcId="{1D3EBADB-33F6-4D0E-966D-94B92FF49D10}" destId="{DE3B12CB-A689-4B09-B84A-BA69A6E5EEC7}" srcOrd="0" destOrd="0" parTransId="{D64AE64A-1FA6-4574-8A2E-6445DA39C4FF}" sibTransId="{A87DF4EB-E136-4423-B943-27994B3C2CD2}"/>
    <dgm:cxn modelId="{4634BB40-45BF-4272-9CE2-423E6A7395AD}" type="presOf" srcId="{A87DF4EB-E136-4423-B943-27994B3C2CD2}" destId="{7AA80D63-6C8E-4E0F-83E2-02E035B61547}" srcOrd="0" destOrd="0" presId="urn:microsoft.com/office/officeart/2005/8/layout/process1"/>
    <dgm:cxn modelId="{5E9DC573-24D4-410C-B16F-35FCD51B1453}" type="presOf" srcId="{DE3B12CB-A689-4B09-B84A-BA69A6E5EEC7}" destId="{1C4FD7EC-6DF4-459F-BC56-2789789F8A10}" srcOrd="0" destOrd="0" presId="urn:microsoft.com/office/officeart/2005/8/layout/process1"/>
    <dgm:cxn modelId="{04D785EF-8BF3-46C9-B778-B03066611E40}" type="presOf" srcId="{C989980B-4227-4607-969E-426937193968}" destId="{C1AC3965-9F93-4A64-8928-208DA854BFE3}" srcOrd="0" destOrd="0" presId="urn:microsoft.com/office/officeart/2005/8/layout/process1"/>
    <dgm:cxn modelId="{49543F9C-5130-49E9-A8DA-F1C7FF45F4F3}" type="presOf" srcId="{ED74E653-472D-4719-981E-8E26844F68AC}" destId="{07FBAAE8-106A-41AF-8239-625941815732}" srcOrd="1" destOrd="0" presId="urn:microsoft.com/office/officeart/2005/8/layout/process1"/>
    <dgm:cxn modelId="{1D0E4B6E-677D-45E1-AFCA-EF5F8BADED21}" type="presOf" srcId="{A87DF4EB-E136-4423-B943-27994B3C2CD2}" destId="{D9B146C3-5AAB-463D-9BD8-2F0CE732CF8E}" srcOrd="1" destOrd="0" presId="urn:microsoft.com/office/officeart/2005/8/layout/process1"/>
    <dgm:cxn modelId="{66EC800C-6B99-465E-A8CA-90A3FD6DC85D}" type="presParOf" srcId="{0B3C0286-A6B0-4A33-98F0-A22EC06CFDEF}" destId="{1C4FD7EC-6DF4-459F-BC56-2789789F8A10}" srcOrd="0" destOrd="0" presId="urn:microsoft.com/office/officeart/2005/8/layout/process1"/>
    <dgm:cxn modelId="{7D4DF424-8236-4975-9626-FA3E2E5EBDB9}" type="presParOf" srcId="{0B3C0286-A6B0-4A33-98F0-A22EC06CFDEF}" destId="{7AA80D63-6C8E-4E0F-83E2-02E035B61547}" srcOrd="1" destOrd="0" presId="urn:microsoft.com/office/officeart/2005/8/layout/process1"/>
    <dgm:cxn modelId="{E7ED5710-4170-43C9-82B9-21A104812D53}" type="presParOf" srcId="{7AA80D63-6C8E-4E0F-83E2-02E035B61547}" destId="{D9B146C3-5AAB-463D-9BD8-2F0CE732CF8E}" srcOrd="0" destOrd="0" presId="urn:microsoft.com/office/officeart/2005/8/layout/process1"/>
    <dgm:cxn modelId="{F1838CCC-02F0-4BFA-813A-D12728FB31F1}" type="presParOf" srcId="{0B3C0286-A6B0-4A33-98F0-A22EC06CFDEF}" destId="{51EFF900-D3A3-4240-AD54-B289D416937A}" srcOrd="2" destOrd="0" presId="urn:microsoft.com/office/officeart/2005/8/layout/process1"/>
    <dgm:cxn modelId="{99E65379-D34B-4E5F-8ABA-A7BF60518B5F}" type="presParOf" srcId="{0B3C0286-A6B0-4A33-98F0-A22EC06CFDEF}" destId="{86F72518-A97A-4C92-A56F-5CCF055D2083}" srcOrd="3" destOrd="0" presId="urn:microsoft.com/office/officeart/2005/8/layout/process1"/>
    <dgm:cxn modelId="{1B35BC2F-E6B0-4248-B2B3-FD6A191FD52B}" type="presParOf" srcId="{86F72518-A97A-4C92-A56F-5CCF055D2083}" destId="{07FBAAE8-106A-41AF-8239-625941815732}" srcOrd="0" destOrd="0" presId="urn:microsoft.com/office/officeart/2005/8/layout/process1"/>
    <dgm:cxn modelId="{27A7A439-3194-4FAB-8ADD-FF127C2526B3}" type="presParOf" srcId="{0B3C0286-A6B0-4A33-98F0-A22EC06CFDEF}" destId="{C1AC3965-9F93-4A64-8928-208DA854BFE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FD7EC-6DF4-459F-BC56-2789789F8A10}">
      <dsp:nvSpPr>
        <dsp:cNvPr id="0" name=""/>
        <dsp:cNvSpPr/>
      </dsp:nvSpPr>
      <dsp:spPr>
        <a:xfrm>
          <a:off x="8468" y="1721692"/>
          <a:ext cx="2531264" cy="1975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</a:t>
          </a:r>
          <a:endParaRPr lang="ru-RU" sz="6500" kern="1200" dirty="0"/>
        </a:p>
      </dsp:txBody>
      <dsp:txXfrm>
        <a:off x="66322" y="1779546"/>
        <a:ext cx="2415556" cy="1859574"/>
      </dsp:txXfrm>
    </dsp:sp>
    <dsp:sp modelId="{7AA80D63-6C8E-4E0F-83E2-02E035B61547}">
      <dsp:nvSpPr>
        <dsp:cNvPr id="0" name=""/>
        <dsp:cNvSpPr/>
      </dsp:nvSpPr>
      <dsp:spPr>
        <a:xfrm>
          <a:off x="2792860" y="2395456"/>
          <a:ext cx="536628" cy="6277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2792860" y="2521007"/>
        <a:ext cx="375640" cy="376651"/>
      </dsp:txXfrm>
    </dsp:sp>
    <dsp:sp modelId="{51EFF900-D3A3-4240-AD54-B289D416937A}">
      <dsp:nvSpPr>
        <dsp:cNvPr id="0" name=""/>
        <dsp:cNvSpPr/>
      </dsp:nvSpPr>
      <dsp:spPr>
        <a:xfrm>
          <a:off x="3552239" y="1722474"/>
          <a:ext cx="2531264" cy="1973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2</a:t>
          </a:r>
          <a:endParaRPr lang="ru-RU" sz="6500" kern="1200" dirty="0"/>
        </a:p>
      </dsp:txBody>
      <dsp:txXfrm>
        <a:off x="3610047" y="1780282"/>
        <a:ext cx="2415648" cy="1858102"/>
      </dsp:txXfrm>
    </dsp:sp>
    <dsp:sp modelId="{86F72518-A97A-4C92-A56F-5CCF055D2083}">
      <dsp:nvSpPr>
        <dsp:cNvPr id="0" name=""/>
        <dsp:cNvSpPr/>
      </dsp:nvSpPr>
      <dsp:spPr>
        <a:xfrm>
          <a:off x="6336630" y="2395456"/>
          <a:ext cx="536628" cy="6277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336630" y="2521007"/>
        <a:ext cx="375640" cy="376651"/>
      </dsp:txXfrm>
    </dsp:sp>
    <dsp:sp modelId="{C1AC3965-9F93-4A64-8928-208DA854BFE3}">
      <dsp:nvSpPr>
        <dsp:cNvPr id="0" name=""/>
        <dsp:cNvSpPr/>
      </dsp:nvSpPr>
      <dsp:spPr>
        <a:xfrm>
          <a:off x="7096010" y="1722474"/>
          <a:ext cx="2531264" cy="1973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3</a:t>
          </a:r>
          <a:endParaRPr lang="ru-RU" sz="6500" kern="1200" dirty="0"/>
        </a:p>
      </dsp:txBody>
      <dsp:txXfrm>
        <a:off x="7153818" y="1780282"/>
        <a:ext cx="2415648" cy="1858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94619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157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73847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493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712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00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06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9701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645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079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7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03B61B8-39C8-4E6C-890B-04F536F81B2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07785DC-249F-4C5B-9B3E-43D891E492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822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Биопром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3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Целевая аудитория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800869" y="4571919"/>
            <a:ext cx="3017520" cy="823912"/>
          </a:xfrm>
        </p:spPr>
        <p:txBody>
          <a:bodyPr anchor="ctr"/>
          <a:lstStyle/>
          <a:p>
            <a:pPr algn="ctr"/>
            <a:r>
              <a:rPr lang="ru-RU" dirty="0" smtClean="0"/>
              <a:t>Фармацевтика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22523" y="4571919"/>
            <a:ext cx="3277354" cy="823912"/>
          </a:xfrm>
        </p:spPr>
        <p:txBody>
          <a:bodyPr/>
          <a:lstStyle/>
          <a:p>
            <a:pPr algn="ctr"/>
            <a:r>
              <a:rPr lang="ru-RU" dirty="0" smtClean="0"/>
              <a:t>Лакокрасочная промышленность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8187424" y="4571919"/>
            <a:ext cx="331393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30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Пищевая промышленность </a:t>
            </a:r>
            <a:endParaRPr lang="ru-RU" dirty="0"/>
          </a:p>
        </p:txBody>
      </p:sp>
      <p:pic>
        <p:nvPicPr>
          <p:cNvPr id="1026" name="Picture 2" descr="https://avatars.mds.yandex.net/i?id=2a9925cac4cece5453a768683e9a08fcf57b12ac-9065766-images-thumbs&amp;n=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27" y="1826888"/>
            <a:ext cx="2538204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907" y="1826889"/>
            <a:ext cx="3842586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669" y="1826887"/>
            <a:ext cx="3401441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авая фигурная скобка 7"/>
          <p:cNvSpPr/>
          <p:nvPr/>
        </p:nvSpPr>
        <p:spPr>
          <a:xfrm rot="5400000">
            <a:off x="7427991" y="1907747"/>
            <a:ext cx="629035" cy="760520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 rot="5400000">
            <a:off x="2012514" y="4441247"/>
            <a:ext cx="629035" cy="2538204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93275" y="6035077"/>
            <a:ext cx="66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60%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408752" y="6035077"/>
            <a:ext cx="66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4</a:t>
            </a:r>
            <a:r>
              <a:rPr lang="ru-RU" dirty="0" smtClean="0"/>
              <a:t>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61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Проблема </a:t>
            </a:r>
            <a:endParaRPr lang="ru-RU" dirty="0"/>
          </a:p>
        </p:txBody>
      </p:sp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6" y="1428750"/>
            <a:ext cx="4571175" cy="31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3317" y="4709160"/>
            <a:ext cx="3438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Большое количество отходов</a:t>
            </a:r>
            <a:r>
              <a:rPr lang="en-US" dirty="0" smtClean="0"/>
              <a:t> </a:t>
            </a:r>
            <a:r>
              <a:rPr lang="ru-RU" dirty="0" smtClean="0"/>
              <a:t>более 1 млн тонн</a:t>
            </a:r>
            <a:endParaRPr lang="ru-RU" dirty="0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542" y="1428750"/>
            <a:ext cx="3111882" cy="31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33752" y="4709160"/>
            <a:ext cx="280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Импортное МКЦ </a:t>
            </a:r>
          </a:p>
          <a:p>
            <a:pPr algn="ctr"/>
            <a:r>
              <a:rPr lang="ru-RU" smtClean="0"/>
              <a:t>99%</a:t>
            </a:r>
            <a:endParaRPr lang="ru-RU" dirty="0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555" y="1428750"/>
            <a:ext cx="3437445" cy="31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591424" y="4709160"/>
            <a:ext cx="343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Отсутствие производства МКЦ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2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</a:t>
            </a:r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6" y="1956816"/>
            <a:ext cx="5372680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111203" y="3511296"/>
            <a:ext cx="2061682" cy="98755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885" y="1956816"/>
            <a:ext cx="392272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Конкуренты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700916"/>
              </p:ext>
            </p:extLst>
          </p:nvPr>
        </p:nvGraphicFramePr>
        <p:xfrm>
          <a:off x="932688" y="1531619"/>
          <a:ext cx="10479024" cy="4690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9756">
                  <a:extLst>
                    <a:ext uri="{9D8B030D-6E8A-4147-A177-3AD203B41FA5}">
                      <a16:colId xmlns:a16="http://schemas.microsoft.com/office/drawing/2014/main" val="90960252"/>
                    </a:ext>
                  </a:extLst>
                </a:gridCol>
                <a:gridCol w="2619756">
                  <a:extLst>
                    <a:ext uri="{9D8B030D-6E8A-4147-A177-3AD203B41FA5}">
                      <a16:colId xmlns:a16="http://schemas.microsoft.com/office/drawing/2014/main" val="3783931579"/>
                    </a:ext>
                  </a:extLst>
                </a:gridCol>
                <a:gridCol w="2619756">
                  <a:extLst>
                    <a:ext uri="{9D8B030D-6E8A-4147-A177-3AD203B41FA5}">
                      <a16:colId xmlns:a16="http://schemas.microsoft.com/office/drawing/2014/main" val="3019385866"/>
                    </a:ext>
                  </a:extLst>
                </a:gridCol>
                <a:gridCol w="2619756">
                  <a:extLst>
                    <a:ext uri="{9D8B030D-6E8A-4147-A177-3AD203B41FA5}">
                      <a16:colId xmlns:a16="http://schemas.microsoft.com/office/drawing/2014/main" val="3861822287"/>
                    </a:ext>
                  </a:extLst>
                </a:gridCol>
              </a:tblGrid>
              <a:tr h="86410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Биопром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Кристацелл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Импортные</a:t>
                      </a:r>
                      <a:r>
                        <a:rPr lang="ru-RU" baseline="0" dirty="0" smtClean="0"/>
                        <a:t> производители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6137400"/>
                  </a:ext>
                </a:extLst>
              </a:tr>
              <a:tr h="4937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Низкая стоимость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4045729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Отбеленная</a:t>
                      </a:r>
                      <a:r>
                        <a:rPr lang="ru-RU" baseline="0" dirty="0" smtClean="0"/>
                        <a:t> МКЦ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9978243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Небольшие логистические расходы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8634684"/>
                  </a:ext>
                </a:extLst>
              </a:tr>
              <a:tr h="8641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Промышленное производство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0589427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658868" y="2460879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54296" y="3273552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383780" y="2464308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058400" y="3273552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54296" y="4597146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370064" y="4597146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058400" y="5623560"/>
            <a:ext cx="320040" cy="301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383780" y="3273552"/>
            <a:ext cx="320040" cy="301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062972" y="2460879"/>
            <a:ext cx="320040" cy="301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058400" y="4597146"/>
            <a:ext cx="320040" cy="301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654296" y="5623560"/>
            <a:ext cx="320040" cy="301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383780" y="5623560"/>
            <a:ext cx="320040" cy="301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развития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13493370"/>
              </p:ext>
            </p:extLst>
          </p:nvPr>
        </p:nvGraphicFramePr>
        <p:xfrm>
          <a:off x="2032000" y="719666"/>
          <a:ext cx="963574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92020" y="4399603"/>
            <a:ext cx="2119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dirty="0" smtClean="0"/>
              <a:t>02.2025 Доработка технологии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42762" y="4399603"/>
            <a:ext cx="2014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dirty="0" smtClean="0"/>
              <a:t>06.2025  Подача заявки на патент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388348" y="4538102"/>
            <a:ext cx="1835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ru-RU" dirty="0" smtClean="0"/>
              <a:t>2026 год </a:t>
            </a:r>
          </a:p>
          <a:p>
            <a:pPr algn="ctr"/>
            <a:r>
              <a:rPr lang="ru-RU" dirty="0" smtClean="0"/>
              <a:t>Выход на 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04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Бизнес модель</a:t>
            </a:r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3D9222F-DD2A-45A8-90AC-DC0484AA38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t="18666" r="7900" b="9066"/>
          <a:stretch/>
        </p:blipFill>
        <p:spPr>
          <a:xfrm>
            <a:off x="999744" y="1307592"/>
            <a:ext cx="10917936" cy="495604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108960" y="4828032"/>
            <a:ext cx="3090672" cy="347472"/>
          </a:xfrm>
          <a:prstGeom prst="rect">
            <a:avLst/>
          </a:prstGeom>
          <a:solidFill>
            <a:srgbClr val="EF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12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Финансовая модель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28992434"/>
              </p:ext>
            </p:extLst>
          </p:nvPr>
        </p:nvGraphicFramePr>
        <p:xfrm>
          <a:off x="1152144" y="2029968"/>
          <a:ext cx="5202936" cy="3925824"/>
        </p:xfrm>
        <a:graphic>
          <a:graphicData uri="http://schemas.openxmlformats.org/drawingml/2006/table">
            <a:tbl>
              <a:tblPr firstRow="1" lastRow="1" bandRow="1">
                <a:tableStyleId>{073A0DAA-6AF3-43AB-8588-CEC1D06C72B9}</a:tableStyleId>
              </a:tblPr>
              <a:tblGrid>
                <a:gridCol w="5202936">
                  <a:extLst>
                    <a:ext uri="{9D8B030D-6E8A-4147-A177-3AD203B41FA5}">
                      <a16:colId xmlns:a16="http://schemas.microsoft.com/office/drawing/2014/main" val="1332298744"/>
                    </a:ext>
                  </a:extLst>
                </a:gridCol>
              </a:tblGrid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Затраты</a:t>
                      </a:r>
                      <a:r>
                        <a:rPr lang="ru-RU" baseline="0" dirty="0" smtClean="0"/>
                        <a:t> на первоначальном этапе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7405564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Реагенты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3910927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Оборудование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166476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Аренда</a:t>
                      </a:r>
                      <a:r>
                        <a:rPr lang="ru-RU" baseline="0" dirty="0" smtClean="0"/>
                        <a:t> помещения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184929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Заработная плата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0945048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Амортизация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80581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18 053</a:t>
                      </a:r>
                      <a:r>
                        <a:rPr lang="ru-RU" baseline="0" dirty="0" smtClean="0"/>
                        <a:t>  000 рублей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1010364"/>
                  </a:ext>
                </a:extLst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63731" y="2029968"/>
            <a:ext cx="4447786" cy="33009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Ожидаемая выручка </a:t>
            </a:r>
          </a:p>
          <a:p>
            <a:pPr marL="0" indent="0" algn="ctr">
              <a:buNone/>
            </a:pPr>
            <a:r>
              <a:rPr lang="ru-RU" sz="3200" dirty="0" smtClean="0"/>
              <a:t>19 071 000 рублей</a:t>
            </a:r>
            <a:endParaRPr lang="ru-RU" sz="3200" dirty="0"/>
          </a:p>
          <a:p>
            <a:pPr algn="ctr"/>
            <a:endParaRPr lang="ru-RU" sz="3200" dirty="0" smtClean="0"/>
          </a:p>
          <a:p>
            <a:pPr algn="ctr"/>
            <a:r>
              <a:rPr lang="ru-RU" sz="3200" b="1" dirty="0" smtClean="0"/>
              <a:t>Срок окупаемости</a:t>
            </a:r>
          </a:p>
          <a:p>
            <a:pPr marL="0" indent="0" algn="ctr">
              <a:buNone/>
            </a:pPr>
            <a:r>
              <a:rPr lang="ru-RU" sz="3200" dirty="0" smtClean="0"/>
              <a:t>3,5 года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684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8176" y="283464"/>
            <a:ext cx="9601200" cy="1485900"/>
          </a:xfrm>
        </p:spPr>
        <p:txBody>
          <a:bodyPr/>
          <a:lstStyle/>
          <a:p>
            <a:pPr algn="ctr"/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772" y="1533486"/>
            <a:ext cx="2430018" cy="2430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6805" y="4050792"/>
            <a:ext cx="190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Сутайкин</a:t>
            </a:r>
            <a:r>
              <a:rPr lang="ru-RU" dirty="0" smtClean="0"/>
              <a:t> Андрей</a:t>
            </a:r>
          </a:p>
          <a:p>
            <a:pPr algn="ctr"/>
            <a:r>
              <a:rPr lang="ru-RU" dirty="0" smtClean="0"/>
              <a:t> Лидер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91367" y="4023825"/>
            <a:ext cx="2105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Патрушева Ксения </a:t>
            </a:r>
            <a:r>
              <a:rPr lang="ru-RU" dirty="0" smtClean="0"/>
              <a:t>Химик-технолог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77847" y="4030541"/>
            <a:ext cx="2105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Князева Анна Химик-технолог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823296" y="4050792"/>
            <a:ext cx="2105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Селянкин </a:t>
            </a:r>
            <a:r>
              <a:rPr lang="ru-RU" dirty="0" smtClean="0"/>
              <a:t>Михаил Химик-технолог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732" y="1533479"/>
            <a:ext cx="2430019" cy="24300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221" y="1533477"/>
            <a:ext cx="1851938" cy="24300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7260" y="1533478"/>
            <a:ext cx="2334002" cy="243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4470" y="4862322"/>
            <a:ext cx="3184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Сутайкин</a:t>
            </a:r>
            <a:r>
              <a:rPr lang="ru-RU" dirty="0" smtClean="0"/>
              <a:t> Андрей</a:t>
            </a:r>
          </a:p>
          <a:p>
            <a:pPr algn="ctr"/>
            <a:r>
              <a:rPr lang="en-US" dirty="0"/>
              <a:t>Nikaytus02@gmail.com</a:t>
            </a:r>
            <a:endParaRPr lang="ru-RU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792480" y="835307"/>
            <a:ext cx="615696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Запрос на поддержку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040" y="2171700"/>
            <a:ext cx="6156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4000" dirty="0" smtClean="0"/>
              <a:t>Финансовая помощь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4000" dirty="0" smtClean="0"/>
              <a:t>Производственное партнерство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464471" y="188976"/>
            <a:ext cx="28403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 smtClean="0"/>
              <a:t>Биопром</a:t>
            </a:r>
            <a:endParaRPr lang="ru-RU" sz="3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1BCDC2-73BB-47ED-8671-DBD0D7E57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500" t="28656" r="5650" b="33859"/>
          <a:stretch/>
        </p:blipFill>
        <p:spPr>
          <a:xfrm>
            <a:off x="8842248" y="2171700"/>
            <a:ext cx="2542032" cy="25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374</TotalTime>
  <Words>114</Words>
  <Application>Microsoft Office PowerPoint</Application>
  <PresentationFormat>Широкоэкранный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Courier New</vt:lpstr>
      <vt:lpstr>Franklin Gothic Book</vt:lpstr>
      <vt:lpstr>Crop</vt:lpstr>
      <vt:lpstr>Биопром</vt:lpstr>
      <vt:lpstr>Целевая аудитория </vt:lpstr>
      <vt:lpstr>Проблема </vt:lpstr>
      <vt:lpstr>Решение </vt:lpstr>
      <vt:lpstr>Конкуренты </vt:lpstr>
      <vt:lpstr>План развития</vt:lpstr>
      <vt:lpstr>Бизнес модель</vt:lpstr>
      <vt:lpstr>Финансовая модель </vt:lpstr>
      <vt:lpstr>Команда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Биопром</dc:title>
  <dc:creator>Андрей</dc:creator>
  <cp:lastModifiedBy>Андрей</cp:lastModifiedBy>
  <cp:revision>26</cp:revision>
  <dcterms:created xsi:type="dcterms:W3CDTF">2024-10-15T17:27:16Z</dcterms:created>
  <dcterms:modified xsi:type="dcterms:W3CDTF">2024-12-06T10:30:59Z</dcterms:modified>
</cp:coreProperties>
</file>