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8"/>
  </p:notesMasterIdLst>
  <p:sldIdLst>
    <p:sldId id="257" r:id="rId2"/>
    <p:sldId id="271" r:id="rId3"/>
    <p:sldId id="258" r:id="rId4"/>
    <p:sldId id="259" r:id="rId5"/>
    <p:sldId id="260" r:id="rId6"/>
    <p:sldId id="269" r:id="rId7"/>
    <p:sldId id="270" r:id="rId8"/>
    <p:sldId id="261" r:id="rId9"/>
    <p:sldId id="272" r:id="rId10"/>
    <p:sldId id="285" r:id="rId11"/>
    <p:sldId id="273" r:id="rId12"/>
    <p:sldId id="274" r:id="rId13"/>
    <p:sldId id="275" r:id="rId14"/>
    <p:sldId id="277" r:id="rId15"/>
    <p:sldId id="276" r:id="rId16"/>
    <p:sldId id="263" r:id="rId17"/>
    <p:sldId id="278" r:id="rId18"/>
    <p:sldId id="282" r:id="rId19"/>
    <p:sldId id="280" r:id="rId20"/>
    <p:sldId id="262" r:id="rId21"/>
    <p:sldId id="283" r:id="rId22"/>
    <p:sldId id="281" r:id="rId23"/>
    <p:sldId id="284" r:id="rId24"/>
    <p:sldId id="279" r:id="rId25"/>
    <p:sldId id="267" r:id="rId26"/>
    <p:sldId id="287" r:id="rId27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29"/>
      <p:bold r:id="rId30"/>
    </p:embeddedFont>
    <p:embeddedFont>
      <p:font typeface="Bahnschrift Light" panose="020B0502040204020203" pitchFamily="34" charset="0"/>
      <p:regular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Nunito" pitchFamily="2" charset="-52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DEB0B46-BAE2-4C3C-BBBB-5F8CE90AC058}">
          <p14:sldIdLst>
            <p14:sldId id="257"/>
            <p14:sldId id="271"/>
            <p14:sldId id="258"/>
            <p14:sldId id="259"/>
            <p14:sldId id="260"/>
            <p14:sldId id="269"/>
            <p14:sldId id="270"/>
            <p14:sldId id="261"/>
            <p14:sldId id="272"/>
          </p14:sldIdLst>
        </p14:section>
        <p14:section name="Раздел без заголовка" id="{DDE7C759-FC51-4956-9C62-3FDEC0F24D14}">
          <p14:sldIdLst>
            <p14:sldId id="285"/>
            <p14:sldId id="273"/>
            <p14:sldId id="274"/>
            <p14:sldId id="275"/>
            <p14:sldId id="277"/>
            <p14:sldId id="276"/>
            <p14:sldId id="263"/>
            <p14:sldId id="278"/>
            <p14:sldId id="282"/>
            <p14:sldId id="280"/>
            <p14:sldId id="262"/>
            <p14:sldId id="283"/>
            <p14:sldId id="281"/>
            <p14:sldId id="284"/>
            <p14:sldId id="279"/>
            <p14:sldId id="267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9A3"/>
    <a:srgbClr val="FA3254"/>
    <a:srgbClr val="A0FAAF"/>
    <a:srgbClr val="CA6C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370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aseline="0" dirty="0">
                <a:solidFill>
                  <a:schemeClr val="tx1"/>
                </a:solidFill>
              </a:rPr>
              <a:t>1. Какое домашнее животное(</a:t>
            </a:r>
            <a:r>
              <a:rPr lang="ru-RU" sz="1400" baseline="0" dirty="0" err="1">
                <a:solidFill>
                  <a:schemeClr val="tx1"/>
                </a:solidFill>
              </a:rPr>
              <a:t>ые</a:t>
            </a:r>
            <a:r>
              <a:rPr lang="ru-RU" sz="1400" baseline="0" dirty="0">
                <a:solidFill>
                  <a:schemeClr val="tx1"/>
                </a:solidFill>
              </a:rPr>
              <a:t>) у вас есть?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FA2-40A0-8502-B18EB3CC4CC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FA2-40A0-8502-B18EB3CC4CC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FA2-40A0-8502-B18EB3CC4CC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FA2-40A0-8502-B18EB3CC4CCF}"/>
              </c:ext>
            </c:extLst>
          </c:dPt>
          <c:dLbls>
            <c:dLbl>
              <c:idx val="2"/>
              <c:layout>
                <c:manualLayout>
                  <c:x val="-5.0189766702143229E-2"/>
                  <c:y val="0.1384808489783147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A2-40A0-8502-B18EB3CC4C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Собака</c:v>
                </c:pt>
                <c:pt idx="1">
                  <c:v>Кошка</c:v>
                </c:pt>
                <c:pt idx="2">
                  <c:v>Другие (грызуны, птицы и тд)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55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6-42FE-B783-AD7269AF343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u="none" strike="noStrike" kern="1200" baseline="0" dirty="0">
                <a:solidFill>
                  <a:schemeClr val="tx1"/>
                </a:solidFill>
              </a:rPr>
              <a:t>2.Что для вас является наиболее важным при выборе лакомства для питомца?</a:t>
            </a:r>
            <a:endParaRPr lang="ru-RU" sz="14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A41-4F1D-9280-756429E9E92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A41-4F1D-9280-756429E9E92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A41-4F1D-9280-756429E9E92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A41-4F1D-9280-756429E9E92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A41-4F1D-9280-756429E9E926}"/>
              </c:ext>
            </c:extLst>
          </c:dPt>
          <c:dLbls>
            <c:dLbl>
              <c:idx val="4"/>
              <c:layout>
                <c:manualLayout>
                  <c:x val="4.3860718507012529E-2"/>
                  <c:y val="0.1094786997779123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41-4F1D-9280-756429E9E9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Натуральный состав</c:v>
                </c:pt>
                <c:pt idx="1">
                  <c:v>Полезные свойства</c:v>
                </c:pt>
                <c:pt idx="2">
                  <c:v>Привлекательность для питомца</c:v>
                </c:pt>
                <c:pt idx="3">
                  <c:v>Цена</c:v>
                </c:pt>
                <c:pt idx="4">
                  <c:v>Удобство использования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80</c:v>
                </c:pt>
                <c:pt idx="1">
                  <c:v>75</c:v>
                </c:pt>
                <c:pt idx="2">
                  <c:v>70</c:v>
                </c:pt>
                <c:pt idx="3">
                  <c:v>60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A41-4F1D-9280-756429E9E92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444993410893073"/>
          <c:y val="0.25276640419947505"/>
          <c:w val="0.3075184653494491"/>
          <c:h val="0.666107813446396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</a:rPr>
              <a:t>3. Насколько вы готовы переплачивать за лакомство, содержащее пробиотики, которое способствует улучшению пищеварения и иммунитета питомца? (По шкале от 1 до 5, где 1 - совсем не готов, 5 - готов значительно переплачивать)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56B4-4381-8A75-FF020720D27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6B4-4381-8A75-FF020720D27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16F-4D76-8F1C-2AD8A02D647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16F-4D76-8F1C-2AD8A02D647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6B4-4381-8A75-FF020720D27F}"/>
              </c:ext>
            </c:extLst>
          </c:dPt>
          <c:dLbls>
            <c:dLbl>
              <c:idx val="0"/>
              <c:layout>
                <c:manualLayout>
                  <c:x val="-1.9923322468806074E-2"/>
                  <c:y val="0.1036401789165607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B4-4381-8A75-FF020720D27F}"/>
                </c:ext>
              </c:extLst>
            </c:dLbl>
            <c:dLbl>
              <c:idx val="1"/>
              <c:layout>
                <c:manualLayout>
                  <c:x val="-5.0174708201280754E-2"/>
                  <c:y val="7.592909602959854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B4-4381-8A75-FF020720D27F}"/>
                </c:ext>
              </c:extLst>
            </c:dLbl>
            <c:dLbl>
              <c:idx val="4"/>
              <c:layout>
                <c:manualLayout>
                  <c:x val="3.8522043748865115E-2"/>
                  <c:y val="0.1173239825501131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B4-4381-8A75-FF020720D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35</c:v>
                </c:pt>
                <c:pt idx="3">
                  <c:v>30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4-4381-8A75-FF020720D27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solidFill>
                  <a:schemeClr val="tx1"/>
                </a:solidFill>
              </a:rPr>
              <a:t>4. Как часто вы покупаете лакомства для своего(их) питомца(ев)?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4E-4A87-AFF3-9A62108D690E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F4E-4A87-AFF3-9A62108D690E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4E-4A87-AFF3-9A62108D690E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F4E-4A87-AFF3-9A62108D690E}"/>
              </c:ext>
            </c:extLst>
          </c:dPt>
          <c:dLbls>
            <c:dLbl>
              <c:idx val="1"/>
              <c:layout>
                <c:manualLayout>
                  <c:x val="1.956443860116285E-3"/>
                  <c:y val="-0.223663366093707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4E-4A87-AFF3-9A62108D690E}"/>
                </c:ext>
              </c:extLst>
            </c:dLbl>
            <c:dLbl>
              <c:idx val="3"/>
              <c:layout>
                <c:manualLayout>
                  <c:x val="5.9197332526232868E-2"/>
                  <c:y val="0.130305295501739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4E-4A87-AFF3-9A62108D69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Регулярно</c:v>
                </c:pt>
                <c:pt idx="1">
                  <c:v>Несколько раз в месяц</c:v>
                </c:pt>
                <c:pt idx="2">
                  <c:v>Очень редко</c:v>
                </c:pt>
                <c:pt idx="3">
                  <c:v>Практически никогда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45</c:v>
                </c:pt>
                <c:pt idx="2">
                  <c:v>11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E-4A87-AFF3-9A62108D690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24511988018801"/>
          <c:y val="0.36633333796782086"/>
          <c:w val="0.34295874743128318"/>
          <c:h val="0.53434932204263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75BE80-1978-4BEC-BEDA-CC6072EF70E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BC5D9F-F460-484B-B503-F8FBFCB16AC4}">
      <dgm:prSet phldrT="[Текст]"/>
      <dgm:spPr>
        <a:solidFill>
          <a:schemeClr val="tx2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Функциональность</a:t>
          </a:r>
        </a:p>
      </dgm:t>
    </dgm:pt>
    <dgm:pt modelId="{9F24F023-F610-4C5D-B9C2-CD96C204FA50}" type="parTrans" cxnId="{EC213272-2C05-4AAD-BFC7-A6095CD13BD8}">
      <dgm:prSet/>
      <dgm:spPr/>
      <dgm:t>
        <a:bodyPr/>
        <a:lstStyle/>
        <a:p>
          <a:endParaRPr lang="ru-RU"/>
        </a:p>
      </dgm:t>
    </dgm:pt>
    <dgm:pt modelId="{44B8D005-472D-4851-B692-E3D2B6D6BD14}" type="sibTrans" cxnId="{EC213272-2C05-4AAD-BFC7-A6095CD13BD8}">
      <dgm:prSet/>
      <dgm:spPr/>
      <dgm:t>
        <a:bodyPr/>
        <a:lstStyle/>
        <a:p>
          <a:endParaRPr lang="ru-RU"/>
        </a:p>
      </dgm:t>
    </dgm:pt>
    <dgm:pt modelId="{8429DF59-B4F6-45C9-944B-7E4B6FB5484D}">
      <dgm:prSet phldrT="[Текст]"/>
      <dgm:spPr/>
      <dgm:t>
        <a:bodyPr anchor="ctr" anchorCtr="0"/>
        <a:lstStyle/>
        <a:p>
          <a:pPr algn="ctr">
            <a:buNone/>
          </a:pPr>
          <a:r>
            <a:rPr lang="ru-RU" dirty="0"/>
            <a:t>Ежедневная, вкусная доза пребиотиков для стабилизации микрофлоры, повышения иммунитета и улучшения качества шерсти.</a:t>
          </a:r>
        </a:p>
      </dgm:t>
    </dgm:pt>
    <dgm:pt modelId="{33500155-DD85-4512-8E36-E140F7F70979}" type="parTrans" cxnId="{A923D357-A1A8-4C38-A5BB-7331B93C5021}">
      <dgm:prSet/>
      <dgm:spPr/>
      <dgm:t>
        <a:bodyPr/>
        <a:lstStyle/>
        <a:p>
          <a:endParaRPr lang="ru-RU"/>
        </a:p>
      </dgm:t>
    </dgm:pt>
    <dgm:pt modelId="{AA6CE004-4009-4685-8E50-0CEE85277B7C}" type="sibTrans" cxnId="{A923D357-A1A8-4C38-A5BB-7331B93C5021}">
      <dgm:prSet/>
      <dgm:spPr/>
      <dgm:t>
        <a:bodyPr/>
        <a:lstStyle/>
        <a:p>
          <a:endParaRPr lang="ru-RU"/>
        </a:p>
      </dgm:t>
    </dgm:pt>
    <dgm:pt modelId="{48D6D08D-3C7A-4F61-929D-CBB754EEEEA2}">
      <dgm:prSet/>
      <dgm:spPr>
        <a:solidFill>
          <a:schemeClr val="accent2">
            <a:lumMod val="10000"/>
            <a:lumOff val="90000"/>
          </a:schemeClr>
        </a:solidFill>
      </dgm:spPr>
      <dgm:t>
        <a:bodyPr/>
        <a:lstStyle/>
        <a:p>
          <a:r>
            <a:rPr lang="ru-RU" b="0" dirty="0">
              <a:solidFill>
                <a:schemeClr val="tx1"/>
              </a:solidFill>
            </a:rPr>
            <a:t>Гарантия Приема</a:t>
          </a:r>
        </a:p>
      </dgm:t>
    </dgm:pt>
    <dgm:pt modelId="{AC827164-0F52-434C-9EEA-780A6EE73077}" type="parTrans" cxnId="{E4BA3026-9215-4343-8E2B-ACF09BDE55B5}">
      <dgm:prSet/>
      <dgm:spPr/>
      <dgm:t>
        <a:bodyPr/>
        <a:lstStyle/>
        <a:p>
          <a:endParaRPr lang="ru-RU"/>
        </a:p>
      </dgm:t>
    </dgm:pt>
    <dgm:pt modelId="{DDC61A12-DD5E-4F14-B915-370D8E0046EB}" type="sibTrans" cxnId="{E4BA3026-9215-4343-8E2B-ACF09BDE55B5}">
      <dgm:prSet/>
      <dgm:spPr/>
      <dgm:t>
        <a:bodyPr/>
        <a:lstStyle/>
        <a:p>
          <a:endParaRPr lang="ru-RU"/>
        </a:p>
      </dgm:t>
    </dgm:pt>
    <dgm:pt modelId="{3F764837-A902-4560-BB61-D67BA9D7B9C3}">
      <dgm:prSet/>
      <dgm:spPr/>
      <dgm:t>
        <a:bodyPr lIns="144000" anchor="ctr" anchorCtr="0"/>
        <a:lstStyle/>
        <a:p>
          <a:pPr>
            <a:buNone/>
          </a:pPr>
          <a:r>
            <a:rPr lang="ru-RU" dirty="0"/>
            <a:t>Дача лекарств — один из главных стресс-факторов для владельцев. Животные выплевывают горькие таблетки, а попытки скрыть их в сыре или колбасе приводят к нарушению диеты (высокая жирность, лишние калории) и часто заканчиваются неудачей.</a:t>
          </a:r>
        </a:p>
      </dgm:t>
    </dgm:pt>
    <dgm:pt modelId="{FF93EFD4-2B79-4AEC-8420-57D9CCA2E54C}" type="parTrans" cxnId="{4E2B77EB-FEBF-484E-9D9A-4526953E4524}">
      <dgm:prSet/>
      <dgm:spPr/>
      <dgm:t>
        <a:bodyPr/>
        <a:lstStyle/>
        <a:p>
          <a:endParaRPr lang="ru-RU"/>
        </a:p>
      </dgm:t>
    </dgm:pt>
    <dgm:pt modelId="{A63BE2E1-170F-43FD-86CE-74A955FECDCD}" type="sibTrans" cxnId="{4E2B77EB-FEBF-484E-9D9A-4526953E4524}">
      <dgm:prSet/>
      <dgm:spPr/>
      <dgm:t>
        <a:bodyPr/>
        <a:lstStyle/>
        <a:p>
          <a:endParaRPr lang="ru-RU"/>
        </a:p>
      </dgm:t>
    </dgm:pt>
    <dgm:pt modelId="{E6E6034C-C748-4BFE-9ED1-5D406F8F8AC7}" type="pres">
      <dgm:prSet presAssocID="{8A75BE80-1978-4BEC-BEDA-CC6072EF70EE}" presName="Name0" presStyleCnt="0">
        <dgm:presLayoutVars>
          <dgm:dir/>
          <dgm:animLvl val="lvl"/>
          <dgm:resizeHandles/>
        </dgm:presLayoutVars>
      </dgm:prSet>
      <dgm:spPr/>
    </dgm:pt>
    <dgm:pt modelId="{96B76CF1-4837-47D3-8C9B-8161F3926DA1}" type="pres">
      <dgm:prSet presAssocID="{F0BC5D9F-F460-484B-B503-F8FBFCB16AC4}" presName="linNode" presStyleCnt="0"/>
      <dgm:spPr/>
    </dgm:pt>
    <dgm:pt modelId="{21DA8E44-A13C-4B49-954C-B79298556E8D}" type="pres">
      <dgm:prSet presAssocID="{F0BC5D9F-F460-484B-B503-F8FBFCB16AC4}" presName="parentShp" presStyleLbl="node1" presStyleIdx="0" presStyleCnt="2">
        <dgm:presLayoutVars>
          <dgm:bulletEnabled val="1"/>
        </dgm:presLayoutVars>
      </dgm:prSet>
      <dgm:spPr/>
    </dgm:pt>
    <dgm:pt modelId="{D339AAED-E46C-4C44-A647-4A1540CA758D}" type="pres">
      <dgm:prSet presAssocID="{F0BC5D9F-F460-484B-B503-F8FBFCB16AC4}" presName="childShp" presStyleLbl="bgAccFollowNode1" presStyleIdx="0" presStyleCnt="2" custScaleY="85511" custLinFactNeighborY="-766">
        <dgm:presLayoutVars>
          <dgm:bulletEnabled val="1"/>
        </dgm:presLayoutVars>
      </dgm:prSet>
      <dgm:spPr/>
    </dgm:pt>
    <dgm:pt modelId="{B648E42D-6F5D-4D37-8D54-61F1D8DC452E}" type="pres">
      <dgm:prSet presAssocID="{44B8D005-472D-4851-B692-E3D2B6D6BD14}" presName="spacing" presStyleCnt="0"/>
      <dgm:spPr/>
    </dgm:pt>
    <dgm:pt modelId="{9BCA14F1-8AB4-46C4-BE8D-0C2852F2AB12}" type="pres">
      <dgm:prSet presAssocID="{48D6D08D-3C7A-4F61-929D-CBB754EEEEA2}" presName="linNode" presStyleCnt="0"/>
      <dgm:spPr/>
    </dgm:pt>
    <dgm:pt modelId="{E9565A9A-A133-4BE0-AA94-2EDBD6ED7776}" type="pres">
      <dgm:prSet presAssocID="{48D6D08D-3C7A-4F61-929D-CBB754EEEEA2}" presName="parentShp" presStyleLbl="node1" presStyleIdx="1" presStyleCnt="2">
        <dgm:presLayoutVars>
          <dgm:bulletEnabled val="1"/>
        </dgm:presLayoutVars>
      </dgm:prSet>
      <dgm:spPr/>
    </dgm:pt>
    <dgm:pt modelId="{AE885918-A793-4939-8255-F3DEDF0DFD72}" type="pres">
      <dgm:prSet presAssocID="{48D6D08D-3C7A-4F61-929D-CBB754EEEEA2}" presName="childShp" presStyleLbl="bgAccFollowNode1" presStyleIdx="1" presStyleCnt="2" custLinFactNeighborX="374">
        <dgm:presLayoutVars>
          <dgm:bulletEnabled val="1"/>
        </dgm:presLayoutVars>
      </dgm:prSet>
      <dgm:spPr/>
    </dgm:pt>
  </dgm:ptLst>
  <dgm:cxnLst>
    <dgm:cxn modelId="{4F7B9423-19D4-44AA-8FAD-E526C46C4928}" type="presOf" srcId="{48D6D08D-3C7A-4F61-929D-CBB754EEEEA2}" destId="{E9565A9A-A133-4BE0-AA94-2EDBD6ED7776}" srcOrd="0" destOrd="0" presId="urn:microsoft.com/office/officeart/2005/8/layout/vList6"/>
    <dgm:cxn modelId="{E4BA3026-9215-4343-8E2B-ACF09BDE55B5}" srcId="{8A75BE80-1978-4BEC-BEDA-CC6072EF70EE}" destId="{48D6D08D-3C7A-4F61-929D-CBB754EEEEA2}" srcOrd="1" destOrd="0" parTransId="{AC827164-0F52-434C-9EEA-780A6EE73077}" sibTransId="{DDC61A12-DD5E-4F14-B915-370D8E0046EB}"/>
    <dgm:cxn modelId="{530CE22E-0FFC-4E91-9CA5-A54B8C0BFD4A}" type="presOf" srcId="{F0BC5D9F-F460-484B-B503-F8FBFCB16AC4}" destId="{21DA8E44-A13C-4B49-954C-B79298556E8D}" srcOrd="0" destOrd="0" presId="urn:microsoft.com/office/officeart/2005/8/layout/vList6"/>
    <dgm:cxn modelId="{BB4C5A5D-053D-49F8-AE24-BF9EB92C8E07}" type="presOf" srcId="{8A75BE80-1978-4BEC-BEDA-CC6072EF70EE}" destId="{E6E6034C-C748-4BFE-9ED1-5D406F8F8AC7}" srcOrd="0" destOrd="0" presId="urn:microsoft.com/office/officeart/2005/8/layout/vList6"/>
    <dgm:cxn modelId="{EC213272-2C05-4AAD-BFC7-A6095CD13BD8}" srcId="{8A75BE80-1978-4BEC-BEDA-CC6072EF70EE}" destId="{F0BC5D9F-F460-484B-B503-F8FBFCB16AC4}" srcOrd="0" destOrd="0" parTransId="{9F24F023-F610-4C5D-B9C2-CD96C204FA50}" sibTransId="{44B8D005-472D-4851-B692-E3D2B6D6BD14}"/>
    <dgm:cxn modelId="{A923D357-A1A8-4C38-A5BB-7331B93C5021}" srcId="{F0BC5D9F-F460-484B-B503-F8FBFCB16AC4}" destId="{8429DF59-B4F6-45C9-944B-7E4B6FB5484D}" srcOrd="0" destOrd="0" parTransId="{33500155-DD85-4512-8E36-E140F7F70979}" sibTransId="{AA6CE004-4009-4685-8E50-0CEE85277B7C}"/>
    <dgm:cxn modelId="{3BEB6985-4158-49B8-91DC-A010531629F1}" type="presOf" srcId="{3F764837-A902-4560-BB61-D67BA9D7B9C3}" destId="{AE885918-A793-4939-8255-F3DEDF0DFD72}" srcOrd="0" destOrd="0" presId="urn:microsoft.com/office/officeart/2005/8/layout/vList6"/>
    <dgm:cxn modelId="{4E2B77EB-FEBF-484E-9D9A-4526953E4524}" srcId="{48D6D08D-3C7A-4F61-929D-CBB754EEEEA2}" destId="{3F764837-A902-4560-BB61-D67BA9D7B9C3}" srcOrd="0" destOrd="0" parTransId="{FF93EFD4-2B79-4AEC-8420-57D9CCA2E54C}" sibTransId="{A63BE2E1-170F-43FD-86CE-74A955FECDCD}"/>
    <dgm:cxn modelId="{45AE3BF8-DB46-4424-A242-F7D210CB51B4}" type="presOf" srcId="{8429DF59-B4F6-45C9-944B-7E4B6FB5484D}" destId="{D339AAED-E46C-4C44-A647-4A1540CA758D}" srcOrd="0" destOrd="0" presId="urn:microsoft.com/office/officeart/2005/8/layout/vList6"/>
    <dgm:cxn modelId="{A712888A-6FC8-44B4-A41C-66920C6C862F}" type="presParOf" srcId="{E6E6034C-C748-4BFE-9ED1-5D406F8F8AC7}" destId="{96B76CF1-4837-47D3-8C9B-8161F3926DA1}" srcOrd="0" destOrd="0" presId="urn:microsoft.com/office/officeart/2005/8/layout/vList6"/>
    <dgm:cxn modelId="{AEEE7435-FEF8-4C36-A186-D1B6FA05E2B9}" type="presParOf" srcId="{96B76CF1-4837-47D3-8C9B-8161F3926DA1}" destId="{21DA8E44-A13C-4B49-954C-B79298556E8D}" srcOrd="0" destOrd="0" presId="urn:microsoft.com/office/officeart/2005/8/layout/vList6"/>
    <dgm:cxn modelId="{8A9640BE-4F7C-4C32-A57F-5280815F5A50}" type="presParOf" srcId="{96B76CF1-4837-47D3-8C9B-8161F3926DA1}" destId="{D339AAED-E46C-4C44-A647-4A1540CA758D}" srcOrd="1" destOrd="0" presId="urn:microsoft.com/office/officeart/2005/8/layout/vList6"/>
    <dgm:cxn modelId="{7861B5B0-C346-4959-B6B1-8C3D43017F1E}" type="presParOf" srcId="{E6E6034C-C748-4BFE-9ED1-5D406F8F8AC7}" destId="{B648E42D-6F5D-4D37-8D54-61F1D8DC452E}" srcOrd="1" destOrd="0" presId="urn:microsoft.com/office/officeart/2005/8/layout/vList6"/>
    <dgm:cxn modelId="{1F366140-2483-471D-A702-ABD4F2F576DD}" type="presParOf" srcId="{E6E6034C-C748-4BFE-9ED1-5D406F8F8AC7}" destId="{9BCA14F1-8AB4-46C4-BE8D-0C2852F2AB12}" srcOrd="2" destOrd="0" presId="urn:microsoft.com/office/officeart/2005/8/layout/vList6"/>
    <dgm:cxn modelId="{7F971C7E-6661-47B6-9805-21F39484965A}" type="presParOf" srcId="{9BCA14F1-8AB4-46C4-BE8D-0C2852F2AB12}" destId="{E9565A9A-A133-4BE0-AA94-2EDBD6ED7776}" srcOrd="0" destOrd="0" presId="urn:microsoft.com/office/officeart/2005/8/layout/vList6"/>
    <dgm:cxn modelId="{2D7EC7D1-7853-47E4-9684-C67E434457B1}" type="presParOf" srcId="{9BCA14F1-8AB4-46C4-BE8D-0C2852F2AB12}" destId="{AE885918-A793-4939-8255-F3DEDF0DFD7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2EEBD8-D967-4EE3-9E93-B8527D2ED4F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66C5E7-B11A-44EF-AB32-B7A063E39F9B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Поддержание общего здоровья пищеварительной системы</a:t>
          </a:r>
        </a:p>
        <a:p>
          <a:r>
            <a:rPr lang="ru-RU" b="0" i="0" dirty="0"/>
            <a:t> Ежедневное использование для здоровых животных для профилактики дисбаланса микрофлоры.</a:t>
          </a:r>
          <a:endParaRPr lang="ru-RU" dirty="0"/>
        </a:p>
      </dgm:t>
    </dgm:pt>
    <dgm:pt modelId="{5947D6C8-6A28-4A90-A23F-385BFEA26C3E}" type="parTrans" cxnId="{63D27D8B-DC66-49C8-B3E9-B587C04603C5}">
      <dgm:prSet/>
      <dgm:spPr/>
      <dgm:t>
        <a:bodyPr/>
        <a:lstStyle/>
        <a:p>
          <a:endParaRPr lang="ru-RU"/>
        </a:p>
      </dgm:t>
    </dgm:pt>
    <dgm:pt modelId="{3D52D632-8636-40E2-8598-F33929836D79}" type="sibTrans" cxnId="{63D27D8B-DC66-49C8-B3E9-B587C04603C5}">
      <dgm:prSet/>
      <dgm:spPr/>
      <dgm:t>
        <a:bodyPr/>
        <a:lstStyle/>
        <a:p>
          <a:endParaRPr lang="ru-RU"/>
        </a:p>
      </dgm:t>
    </dgm:pt>
    <dgm:pt modelId="{2CD3D247-7FB6-4A53-A6EF-9A359F99F09A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Периоды стресса</a:t>
          </a:r>
        </a:p>
        <a:p>
          <a:r>
            <a:rPr lang="ru-RU" b="0" i="0" dirty="0"/>
            <a:t>Изменение рациона, переезд, посещение ветеринара, разлука с хозяином могут вызывать стресс и негативно влиять на пищеварение. Инулин поможет поддержать кишечник.</a:t>
          </a:r>
          <a:endParaRPr lang="ru-RU" dirty="0"/>
        </a:p>
      </dgm:t>
    </dgm:pt>
    <dgm:pt modelId="{EADDB9F3-0F61-48A4-BB1D-8A992E9FBA0A}" type="parTrans" cxnId="{F2CD5959-9161-4D51-9954-A19CA46D715D}">
      <dgm:prSet/>
      <dgm:spPr/>
      <dgm:t>
        <a:bodyPr/>
        <a:lstStyle/>
        <a:p>
          <a:endParaRPr lang="ru-RU"/>
        </a:p>
      </dgm:t>
    </dgm:pt>
    <dgm:pt modelId="{C976AE25-244D-4D89-B9D8-4814013139E0}" type="sibTrans" cxnId="{F2CD5959-9161-4D51-9954-A19CA46D715D}">
      <dgm:prSet/>
      <dgm:spPr/>
      <dgm:t>
        <a:bodyPr/>
        <a:lstStyle/>
        <a:p>
          <a:endParaRPr lang="ru-RU"/>
        </a:p>
      </dgm:t>
    </dgm:pt>
    <dgm:pt modelId="{84E8A286-8C7D-4D56-8039-0EC11C9C2B7B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Смена корма</a:t>
          </a:r>
        </a:p>
        <a:p>
          <a:r>
            <a:rPr lang="ru-RU" b="0" i="0" dirty="0"/>
            <a:t> При переходе на новый корм (особенно у чувствительных животных) инулин поможет адаптироваться микрофлоре и минимизировать дискомфорт.</a:t>
          </a:r>
          <a:endParaRPr lang="ru-RU" dirty="0"/>
        </a:p>
      </dgm:t>
    </dgm:pt>
    <dgm:pt modelId="{C1959B7C-3744-449B-AA34-6E0773AC04CC}" type="parTrans" cxnId="{196DF93B-9618-471A-AF7C-1103A7D47A04}">
      <dgm:prSet/>
      <dgm:spPr/>
      <dgm:t>
        <a:bodyPr/>
        <a:lstStyle/>
        <a:p>
          <a:endParaRPr lang="ru-RU"/>
        </a:p>
      </dgm:t>
    </dgm:pt>
    <dgm:pt modelId="{B0EB7E94-FDB9-4107-ACAA-7659823FE85D}" type="sibTrans" cxnId="{196DF93B-9618-471A-AF7C-1103A7D47A04}">
      <dgm:prSet/>
      <dgm:spPr/>
      <dgm:t>
        <a:bodyPr/>
        <a:lstStyle/>
        <a:p>
          <a:endParaRPr lang="ru-RU"/>
        </a:p>
      </dgm:t>
    </dgm:pt>
    <dgm:pt modelId="{123EEE53-ACA8-4AC3-80B2-BA5170A9D812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После курса антибиотиков </a:t>
          </a:r>
          <a:r>
            <a:rPr lang="ru-RU" b="0" i="0" dirty="0"/>
            <a:t>Антибиотики уничтожают не только вредные, но и полезные бактерии. Инулин поможет восстановить здоровую микрофлору кишечника.</a:t>
          </a:r>
          <a:endParaRPr lang="ru-RU" dirty="0"/>
        </a:p>
      </dgm:t>
    </dgm:pt>
    <dgm:pt modelId="{59318F0F-7EF5-4CB4-84A6-E4B4547FE997}" type="parTrans" cxnId="{968C6549-7F83-48F3-AD09-806A8C39FBB1}">
      <dgm:prSet/>
      <dgm:spPr/>
      <dgm:t>
        <a:bodyPr/>
        <a:lstStyle/>
        <a:p>
          <a:endParaRPr lang="ru-RU"/>
        </a:p>
      </dgm:t>
    </dgm:pt>
    <dgm:pt modelId="{16E1506C-77BB-4A91-B311-93D8984F1466}" type="sibTrans" cxnId="{968C6549-7F83-48F3-AD09-806A8C39FBB1}">
      <dgm:prSet/>
      <dgm:spPr/>
      <dgm:t>
        <a:bodyPr/>
        <a:lstStyle/>
        <a:p>
          <a:endParaRPr lang="ru-RU"/>
        </a:p>
      </dgm:t>
    </dgm:pt>
    <dgm:pt modelId="{5B4BD54C-4CC5-4E31-A635-5CE07263E5F1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  <a:ea typeface="Cascadia Mono" panose="020B0609020000020004" pitchFamily="49" charset="0"/>
              <a:cs typeface="Cascadia Mono" panose="020B0609020000020004" pitchFamily="49" charset="0"/>
            </a:rPr>
            <a:t>При легких расстройствах пищеварения</a:t>
          </a:r>
        </a:p>
        <a:p>
          <a:r>
            <a:rPr lang="ru-RU" b="0" i="0" dirty="0"/>
            <a:t> Запоры, диарея, метеоризм (при отсутствии серьезных заболеваний, требующих ветеринарного вмешательства). Инулин способствует нормализации стула.</a:t>
          </a:r>
          <a:endParaRPr lang="ru-RU" dirty="0"/>
        </a:p>
      </dgm:t>
    </dgm:pt>
    <dgm:pt modelId="{CAAF8A75-FA2D-433D-BE80-BB9803ED5D49}" type="parTrans" cxnId="{6637D3F2-EB32-43FC-B140-F9F82D2444B8}">
      <dgm:prSet/>
      <dgm:spPr/>
      <dgm:t>
        <a:bodyPr/>
        <a:lstStyle/>
        <a:p>
          <a:endParaRPr lang="ru-RU"/>
        </a:p>
      </dgm:t>
    </dgm:pt>
    <dgm:pt modelId="{9C4E66E7-837D-4EDF-B084-57D56491F99A}" type="sibTrans" cxnId="{6637D3F2-EB32-43FC-B140-F9F82D2444B8}">
      <dgm:prSet/>
      <dgm:spPr/>
      <dgm:t>
        <a:bodyPr/>
        <a:lstStyle/>
        <a:p>
          <a:endParaRPr lang="ru-RU"/>
        </a:p>
      </dgm:t>
    </dgm:pt>
    <dgm:pt modelId="{84A5F3C9-64D0-453D-9A29-E6E06320C661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Для пожилых животных</a:t>
          </a:r>
        </a:p>
        <a:p>
          <a:r>
            <a:rPr lang="ru-RU" b="0" i="0" dirty="0"/>
            <a:t> У стареющих животных часто ухудшается пищеварение и ослабевает иммунитет. Инулин может поддержать их здоровье.</a:t>
          </a:r>
          <a:endParaRPr lang="ru-RU" dirty="0"/>
        </a:p>
      </dgm:t>
    </dgm:pt>
    <dgm:pt modelId="{E8912B64-C377-437B-9484-6AFD7E5C17B5}" type="parTrans" cxnId="{D233B0CD-9436-40CA-93D0-B7489CAFD104}">
      <dgm:prSet/>
      <dgm:spPr/>
      <dgm:t>
        <a:bodyPr/>
        <a:lstStyle/>
        <a:p>
          <a:endParaRPr lang="ru-RU"/>
        </a:p>
      </dgm:t>
    </dgm:pt>
    <dgm:pt modelId="{0D43F629-9578-4A9E-A096-5DABF0A317D1}" type="sibTrans" cxnId="{D233B0CD-9436-40CA-93D0-B7489CAFD104}">
      <dgm:prSet/>
      <dgm:spPr/>
      <dgm:t>
        <a:bodyPr/>
        <a:lstStyle/>
        <a:p>
          <a:endParaRPr lang="ru-RU"/>
        </a:p>
      </dgm:t>
    </dgm:pt>
    <dgm:pt modelId="{40CF54DF-2FB6-4168-B482-2E5C67D4B1EF}">
      <dgm:prSet/>
      <dgm:spPr/>
      <dgm:t>
        <a:bodyPr/>
        <a:lstStyle/>
        <a:p>
          <a:r>
            <a:rPr lang="ru-RU" b="1" i="0" dirty="0">
              <a:latin typeface="Century Gothic" panose="020B0502020202020204" pitchFamily="34" charset="0"/>
            </a:rPr>
            <a:t>При склонности к избыточному весу</a:t>
          </a:r>
        </a:p>
        <a:p>
          <a:r>
            <a:rPr lang="ru-RU" b="0" i="0" dirty="0"/>
            <a:t> Благодаря ощущению сытости инулин может помочь в управлении весом.</a:t>
          </a:r>
          <a:endParaRPr lang="ru-RU" dirty="0"/>
        </a:p>
      </dgm:t>
    </dgm:pt>
    <dgm:pt modelId="{5F92B9FE-2818-481C-A281-963D37AB9B3B}" type="parTrans" cxnId="{EA7EAF6A-79BC-4702-9F18-BD73265254BC}">
      <dgm:prSet/>
      <dgm:spPr/>
      <dgm:t>
        <a:bodyPr/>
        <a:lstStyle/>
        <a:p>
          <a:endParaRPr lang="ru-RU"/>
        </a:p>
      </dgm:t>
    </dgm:pt>
    <dgm:pt modelId="{ACFF2B83-C7E0-45B7-8C76-34E43CC5D265}" type="sibTrans" cxnId="{EA7EAF6A-79BC-4702-9F18-BD73265254BC}">
      <dgm:prSet/>
      <dgm:spPr/>
      <dgm:t>
        <a:bodyPr/>
        <a:lstStyle/>
        <a:p>
          <a:endParaRPr lang="ru-RU"/>
        </a:p>
      </dgm:t>
    </dgm:pt>
    <dgm:pt modelId="{DE8F17AD-262B-4554-B558-7D6CCAFDB4C1}">
      <dgm:prSet/>
      <dgm:spPr/>
      <dgm:t>
        <a:bodyPr/>
        <a:lstStyle/>
        <a:p>
          <a:endParaRPr lang="ru-RU"/>
        </a:p>
      </dgm:t>
    </dgm:pt>
    <dgm:pt modelId="{C2CF8795-13DC-46A7-B902-ADB4202A878F}" type="parTrans" cxnId="{DED220CA-3B96-4221-B204-6DE9CA22495C}">
      <dgm:prSet/>
      <dgm:spPr/>
      <dgm:t>
        <a:bodyPr/>
        <a:lstStyle/>
        <a:p>
          <a:endParaRPr lang="ru-RU"/>
        </a:p>
      </dgm:t>
    </dgm:pt>
    <dgm:pt modelId="{9EB413E9-72C7-4B73-90DF-E169E786DB12}" type="sibTrans" cxnId="{DED220CA-3B96-4221-B204-6DE9CA22495C}">
      <dgm:prSet/>
      <dgm:spPr/>
      <dgm:t>
        <a:bodyPr/>
        <a:lstStyle/>
        <a:p>
          <a:endParaRPr lang="ru-RU"/>
        </a:p>
      </dgm:t>
    </dgm:pt>
    <dgm:pt modelId="{C9A357AE-6391-404D-AADD-0510BA0D8D73}" type="pres">
      <dgm:prSet presAssocID="{552EEBD8-D967-4EE3-9E93-B8527D2ED4FC}" presName="compositeShape" presStyleCnt="0">
        <dgm:presLayoutVars>
          <dgm:chMax val="7"/>
          <dgm:dir/>
          <dgm:resizeHandles val="exact"/>
        </dgm:presLayoutVars>
      </dgm:prSet>
      <dgm:spPr/>
    </dgm:pt>
    <dgm:pt modelId="{70B4A6DF-CCDF-468F-A140-715E93BED7EA}" type="pres">
      <dgm:prSet presAssocID="{D666C5E7-B11A-44EF-AB32-B7A063E39F9B}" presName="circ1" presStyleLbl="vennNode1" presStyleIdx="0" presStyleCnt="7" custScaleX="53216" custScaleY="7318"/>
      <dgm:spPr/>
    </dgm:pt>
    <dgm:pt modelId="{5BA70D07-3E52-45B1-9A3B-25B1789EA0C0}" type="pres">
      <dgm:prSet presAssocID="{D666C5E7-B11A-44EF-AB32-B7A063E39F9B}" presName="circ1Tx" presStyleLbl="revTx" presStyleIdx="0" presStyleCnt="0" custLinFactNeighborX="11877" custLinFactNeighborY="3395">
        <dgm:presLayoutVars>
          <dgm:chMax val="0"/>
          <dgm:chPref val="0"/>
          <dgm:bulletEnabled val="1"/>
        </dgm:presLayoutVars>
      </dgm:prSet>
      <dgm:spPr/>
    </dgm:pt>
    <dgm:pt modelId="{7DE7FCF1-6E13-4A7B-AE8F-6E930F186A20}" type="pres">
      <dgm:prSet presAssocID="{2CD3D247-7FB6-4A53-A6EF-9A359F99F09A}" presName="circ2" presStyleLbl="vennNode1" presStyleIdx="1" presStyleCnt="7" custFlipVert="1" custScaleX="25422" custScaleY="3471"/>
      <dgm:spPr/>
    </dgm:pt>
    <dgm:pt modelId="{B8E9C1B3-B1B8-483C-986E-98092D8FB7D2}" type="pres">
      <dgm:prSet presAssocID="{2CD3D247-7FB6-4A53-A6EF-9A359F99F09A}" presName="circ2Tx" presStyleLbl="revTx" presStyleIdx="0" presStyleCnt="0" custLinFactNeighborX="29623" custLinFactNeighborY="-3811">
        <dgm:presLayoutVars>
          <dgm:chMax val="0"/>
          <dgm:chPref val="0"/>
          <dgm:bulletEnabled val="1"/>
        </dgm:presLayoutVars>
      </dgm:prSet>
      <dgm:spPr/>
    </dgm:pt>
    <dgm:pt modelId="{C0C98BED-5627-407F-B97A-7906A0CB7681}" type="pres">
      <dgm:prSet presAssocID="{84E8A286-8C7D-4D56-8039-0EC11C9C2B7B}" presName="circ3" presStyleLbl="vennNode1" presStyleIdx="2" presStyleCnt="7" custFlipHor="1" custScaleX="2884" custScaleY="39932"/>
      <dgm:spPr/>
    </dgm:pt>
    <dgm:pt modelId="{B5430F93-CD98-42A2-97F7-6F0D29B94D75}" type="pres">
      <dgm:prSet presAssocID="{84E8A286-8C7D-4D56-8039-0EC11C9C2B7B}" presName="circ3Tx" presStyleLbl="revTx" presStyleIdx="0" presStyleCnt="0" custLinFactNeighborX="36704" custLinFactNeighborY="14659">
        <dgm:presLayoutVars>
          <dgm:chMax val="0"/>
          <dgm:chPref val="0"/>
          <dgm:bulletEnabled val="1"/>
        </dgm:presLayoutVars>
      </dgm:prSet>
      <dgm:spPr/>
    </dgm:pt>
    <dgm:pt modelId="{0810DF2C-17D9-4264-BC93-79AD90ECC931}" type="pres">
      <dgm:prSet presAssocID="{123EEE53-ACA8-4AC3-80B2-BA5170A9D812}" presName="circ4" presStyleLbl="vennNode1" presStyleIdx="3" presStyleCnt="7" custScaleX="66213" custScaleY="47532"/>
      <dgm:spPr/>
    </dgm:pt>
    <dgm:pt modelId="{6F77A6B6-765C-4329-B55D-30C06225D109}" type="pres">
      <dgm:prSet presAssocID="{123EEE53-ACA8-4AC3-80B2-BA5170A9D812}" presName="circ4Tx" presStyleLbl="revTx" presStyleIdx="0" presStyleCnt="0" custLinFactNeighborX="54385" custLinFactNeighborY="16399">
        <dgm:presLayoutVars>
          <dgm:chMax val="0"/>
          <dgm:chPref val="0"/>
          <dgm:bulletEnabled val="1"/>
        </dgm:presLayoutVars>
      </dgm:prSet>
      <dgm:spPr/>
    </dgm:pt>
    <dgm:pt modelId="{FE9C26ED-0B89-466C-BF4B-DC0CB7034416}" type="pres">
      <dgm:prSet presAssocID="{5B4BD54C-4CC5-4E31-A635-5CE07263E5F1}" presName="circ5" presStyleLbl="vennNode1" presStyleIdx="4" presStyleCnt="7" custScaleX="32902" custScaleY="15038"/>
      <dgm:spPr/>
    </dgm:pt>
    <dgm:pt modelId="{80E71192-1E3A-40D1-9E58-5B49E91DD2AC}" type="pres">
      <dgm:prSet presAssocID="{5B4BD54C-4CC5-4E31-A635-5CE07263E5F1}" presName="circ5Tx" presStyleLbl="revTx" presStyleIdx="0" presStyleCnt="0" custLinFactNeighborX="-29263" custLinFactNeighborY="2698">
        <dgm:presLayoutVars>
          <dgm:chMax val="0"/>
          <dgm:chPref val="0"/>
          <dgm:bulletEnabled val="1"/>
        </dgm:presLayoutVars>
      </dgm:prSet>
      <dgm:spPr/>
    </dgm:pt>
    <dgm:pt modelId="{1DA88CC3-A1F3-43A5-96ED-93DE53AF2125}" type="pres">
      <dgm:prSet presAssocID="{84A5F3C9-64D0-453D-9A29-E6E06320C661}" presName="circ6" presStyleLbl="vennNode1" presStyleIdx="5" presStyleCnt="7" custFlipVert="1" custFlipHor="1" custScaleX="29618" custScaleY="19370"/>
      <dgm:spPr/>
    </dgm:pt>
    <dgm:pt modelId="{9CF29C5E-970B-47ED-AA8D-1E700F08E3B6}" type="pres">
      <dgm:prSet presAssocID="{84A5F3C9-64D0-453D-9A29-E6E06320C661}" presName="circ6Tx" presStyleLbl="revTx" presStyleIdx="0" presStyleCnt="0" custLinFactNeighborX="-5353">
        <dgm:presLayoutVars>
          <dgm:chMax val="0"/>
          <dgm:chPref val="0"/>
          <dgm:bulletEnabled val="1"/>
        </dgm:presLayoutVars>
      </dgm:prSet>
      <dgm:spPr/>
    </dgm:pt>
    <dgm:pt modelId="{8E9E7B93-5CDC-41DC-A82A-B5F61E106432}" type="pres">
      <dgm:prSet presAssocID="{40CF54DF-2FB6-4168-B482-2E5C67D4B1EF}" presName="circ7" presStyleLbl="vennNode1" presStyleIdx="6" presStyleCnt="7" custScaleX="27047" custScaleY="43276"/>
      <dgm:spPr/>
    </dgm:pt>
    <dgm:pt modelId="{C17736AD-50D5-4C41-8A65-04300C9A3E65}" type="pres">
      <dgm:prSet presAssocID="{40CF54DF-2FB6-4168-B482-2E5C67D4B1EF}" presName="circ7Tx" presStyleLbl="revTx" presStyleIdx="0" presStyleCnt="0" custLinFactNeighborX="-4875" custLinFactNeighborY="-20476">
        <dgm:presLayoutVars>
          <dgm:chMax val="0"/>
          <dgm:chPref val="0"/>
          <dgm:bulletEnabled val="1"/>
        </dgm:presLayoutVars>
      </dgm:prSet>
      <dgm:spPr/>
    </dgm:pt>
  </dgm:ptLst>
  <dgm:cxnLst>
    <dgm:cxn modelId="{196DF93B-9618-471A-AF7C-1103A7D47A04}" srcId="{552EEBD8-D967-4EE3-9E93-B8527D2ED4FC}" destId="{84E8A286-8C7D-4D56-8039-0EC11C9C2B7B}" srcOrd="2" destOrd="0" parTransId="{C1959B7C-3744-449B-AA34-6E0773AC04CC}" sibTransId="{B0EB7E94-FDB9-4107-ACAA-7659823FE85D}"/>
    <dgm:cxn modelId="{3AC60F5D-A043-4EF7-A3A2-60533F1128F5}" type="presOf" srcId="{40CF54DF-2FB6-4168-B482-2E5C67D4B1EF}" destId="{C17736AD-50D5-4C41-8A65-04300C9A3E65}" srcOrd="0" destOrd="0" presId="urn:microsoft.com/office/officeart/2005/8/layout/venn1"/>
    <dgm:cxn modelId="{0BE9985F-F95D-4FF2-9D79-619A0E18481C}" type="presOf" srcId="{123EEE53-ACA8-4AC3-80B2-BA5170A9D812}" destId="{6F77A6B6-765C-4329-B55D-30C06225D109}" srcOrd="0" destOrd="0" presId="urn:microsoft.com/office/officeart/2005/8/layout/venn1"/>
    <dgm:cxn modelId="{968C6549-7F83-48F3-AD09-806A8C39FBB1}" srcId="{552EEBD8-D967-4EE3-9E93-B8527D2ED4FC}" destId="{123EEE53-ACA8-4AC3-80B2-BA5170A9D812}" srcOrd="3" destOrd="0" parTransId="{59318F0F-7EF5-4CB4-84A6-E4B4547FE997}" sibTransId="{16E1506C-77BB-4A91-B311-93D8984F1466}"/>
    <dgm:cxn modelId="{EA7EAF6A-79BC-4702-9F18-BD73265254BC}" srcId="{552EEBD8-D967-4EE3-9E93-B8527D2ED4FC}" destId="{40CF54DF-2FB6-4168-B482-2E5C67D4B1EF}" srcOrd="6" destOrd="0" parTransId="{5F92B9FE-2818-481C-A281-963D37AB9B3B}" sibTransId="{ACFF2B83-C7E0-45B7-8C76-34E43CC5D265}"/>
    <dgm:cxn modelId="{9A85F551-CABF-40F6-BAE5-D6989ADB93CF}" type="presOf" srcId="{D666C5E7-B11A-44EF-AB32-B7A063E39F9B}" destId="{5BA70D07-3E52-45B1-9A3B-25B1789EA0C0}" srcOrd="0" destOrd="0" presId="urn:microsoft.com/office/officeart/2005/8/layout/venn1"/>
    <dgm:cxn modelId="{F2CD5959-9161-4D51-9954-A19CA46D715D}" srcId="{552EEBD8-D967-4EE3-9E93-B8527D2ED4FC}" destId="{2CD3D247-7FB6-4A53-A6EF-9A359F99F09A}" srcOrd="1" destOrd="0" parTransId="{EADDB9F3-0F61-48A4-BB1D-8A992E9FBA0A}" sibTransId="{C976AE25-244D-4D89-B9D8-4814013139E0}"/>
    <dgm:cxn modelId="{B3128887-065D-4907-82A5-16E1BD8869A1}" type="presOf" srcId="{5B4BD54C-4CC5-4E31-A635-5CE07263E5F1}" destId="{80E71192-1E3A-40D1-9E58-5B49E91DD2AC}" srcOrd="0" destOrd="0" presId="urn:microsoft.com/office/officeart/2005/8/layout/venn1"/>
    <dgm:cxn modelId="{561E638B-76FD-48BE-A41E-BD6823C65F86}" type="presOf" srcId="{2CD3D247-7FB6-4A53-A6EF-9A359F99F09A}" destId="{B8E9C1B3-B1B8-483C-986E-98092D8FB7D2}" srcOrd="0" destOrd="0" presId="urn:microsoft.com/office/officeart/2005/8/layout/venn1"/>
    <dgm:cxn modelId="{63D27D8B-DC66-49C8-B3E9-B587C04603C5}" srcId="{552EEBD8-D967-4EE3-9E93-B8527D2ED4FC}" destId="{D666C5E7-B11A-44EF-AB32-B7A063E39F9B}" srcOrd="0" destOrd="0" parTransId="{5947D6C8-6A28-4A90-A23F-385BFEA26C3E}" sibTransId="{3D52D632-8636-40E2-8598-F33929836D79}"/>
    <dgm:cxn modelId="{FE872190-FBB0-4A98-BB18-B93C90CABD22}" type="presOf" srcId="{84A5F3C9-64D0-453D-9A29-E6E06320C661}" destId="{9CF29C5E-970B-47ED-AA8D-1E700F08E3B6}" srcOrd="0" destOrd="0" presId="urn:microsoft.com/office/officeart/2005/8/layout/venn1"/>
    <dgm:cxn modelId="{DED220CA-3B96-4221-B204-6DE9CA22495C}" srcId="{552EEBD8-D967-4EE3-9E93-B8527D2ED4FC}" destId="{DE8F17AD-262B-4554-B558-7D6CCAFDB4C1}" srcOrd="7" destOrd="0" parTransId="{C2CF8795-13DC-46A7-B902-ADB4202A878F}" sibTransId="{9EB413E9-72C7-4B73-90DF-E169E786DB12}"/>
    <dgm:cxn modelId="{D233B0CD-9436-40CA-93D0-B7489CAFD104}" srcId="{552EEBD8-D967-4EE3-9E93-B8527D2ED4FC}" destId="{84A5F3C9-64D0-453D-9A29-E6E06320C661}" srcOrd="5" destOrd="0" parTransId="{E8912B64-C377-437B-9484-6AFD7E5C17B5}" sibTransId="{0D43F629-9578-4A9E-A096-5DABF0A317D1}"/>
    <dgm:cxn modelId="{B29A39D6-4AC2-40E3-A70F-8635B7F931A0}" type="presOf" srcId="{552EEBD8-D967-4EE3-9E93-B8527D2ED4FC}" destId="{C9A357AE-6391-404D-AADD-0510BA0D8D73}" srcOrd="0" destOrd="0" presId="urn:microsoft.com/office/officeart/2005/8/layout/venn1"/>
    <dgm:cxn modelId="{6637D3F2-EB32-43FC-B140-F9F82D2444B8}" srcId="{552EEBD8-D967-4EE3-9E93-B8527D2ED4FC}" destId="{5B4BD54C-4CC5-4E31-A635-5CE07263E5F1}" srcOrd="4" destOrd="0" parTransId="{CAAF8A75-FA2D-433D-BE80-BB9803ED5D49}" sibTransId="{9C4E66E7-837D-4EDF-B084-57D56491F99A}"/>
    <dgm:cxn modelId="{C03478F9-41C8-4E1E-A920-E3A9395CA97B}" type="presOf" srcId="{84E8A286-8C7D-4D56-8039-0EC11C9C2B7B}" destId="{B5430F93-CD98-42A2-97F7-6F0D29B94D75}" srcOrd="0" destOrd="0" presId="urn:microsoft.com/office/officeart/2005/8/layout/venn1"/>
    <dgm:cxn modelId="{FDAC0CA1-F12C-44E2-B812-8088E0719B08}" type="presParOf" srcId="{C9A357AE-6391-404D-AADD-0510BA0D8D73}" destId="{70B4A6DF-CCDF-468F-A140-715E93BED7EA}" srcOrd="0" destOrd="0" presId="urn:microsoft.com/office/officeart/2005/8/layout/venn1"/>
    <dgm:cxn modelId="{3B0CEB8F-B523-43DB-BE75-6921F9F52906}" type="presParOf" srcId="{C9A357AE-6391-404D-AADD-0510BA0D8D73}" destId="{5BA70D07-3E52-45B1-9A3B-25B1789EA0C0}" srcOrd="1" destOrd="0" presId="urn:microsoft.com/office/officeart/2005/8/layout/venn1"/>
    <dgm:cxn modelId="{136D8592-42D0-4ECB-98C6-03C06DDFF41C}" type="presParOf" srcId="{C9A357AE-6391-404D-AADD-0510BA0D8D73}" destId="{7DE7FCF1-6E13-4A7B-AE8F-6E930F186A20}" srcOrd="2" destOrd="0" presId="urn:microsoft.com/office/officeart/2005/8/layout/venn1"/>
    <dgm:cxn modelId="{4BF508CB-19D9-4EAD-943B-572AC7051C6B}" type="presParOf" srcId="{C9A357AE-6391-404D-AADD-0510BA0D8D73}" destId="{B8E9C1B3-B1B8-483C-986E-98092D8FB7D2}" srcOrd="3" destOrd="0" presId="urn:microsoft.com/office/officeart/2005/8/layout/venn1"/>
    <dgm:cxn modelId="{F2A83CA2-48AE-4738-8646-040A5CD6403E}" type="presParOf" srcId="{C9A357AE-6391-404D-AADD-0510BA0D8D73}" destId="{C0C98BED-5627-407F-B97A-7906A0CB7681}" srcOrd="4" destOrd="0" presId="urn:microsoft.com/office/officeart/2005/8/layout/venn1"/>
    <dgm:cxn modelId="{6467C35D-E0CF-4003-B3EA-CC6ACDF73449}" type="presParOf" srcId="{C9A357AE-6391-404D-AADD-0510BA0D8D73}" destId="{B5430F93-CD98-42A2-97F7-6F0D29B94D75}" srcOrd="5" destOrd="0" presId="urn:microsoft.com/office/officeart/2005/8/layout/venn1"/>
    <dgm:cxn modelId="{FA94DFFD-CF29-43B1-A8FF-0E7E7FEAF506}" type="presParOf" srcId="{C9A357AE-6391-404D-AADD-0510BA0D8D73}" destId="{0810DF2C-17D9-4264-BC93-79AD90ECC931}" srcOrd="6" destOrd="0" presId="urn:microsoft.com/office/officeart/2005/8/layout/venn1"/>
    <dgm:cxn modelId="{567A1E4C-4712-4E28-9FE2-4ED9FDCCD961}" type="presParOf" srcId="{C9A357AE-6391-404D-AADD-0510BA0D8D73}" destId="{6F77A6B6-765C-4329-B55D-30C06225D109}" srcOrd="7" destOrd="0" presId="urn:microsoft.com/office/officeart/2005/8/layout/venn1"/>
    <dgm:cxn modelId="{83124ECD-F9D5-4924-AF67-35CFFC420610}" type="presParOf" srcId="{C9A357AE-6391-404D-AADD-0510BA0D8D73}" destId="{FE9C26ED-0B89-466C-BF4B-DC0CB7034416}" srcOrd="8" destOrd="0" presId="urn:microsoft.com/office/officeart/2005/8/layout/venn1"/>
    <dgm:cxn modelId="{DAE84D76-292C-49D3-8A4A-A73C8D147914}" type="presParOf" srcId="{C9A357AE-6391-404D-AADD-0510BA0D8D73}" destId="{80E71192-1E3A-40D1-9E58-5B49E91DD2AC}" srcOrd="9" destOrd="0" presId="urn:microsoft.com/office/officeart/2005/8/layout/venn1"/>
    <dgm:cxn modelId="{D9507998-E2AB-4F20-B2C6-03095502331E}" type="presParOf" srcId="{C9A357AE-6391-404D-AADD-0510BA0D8D73}" destId="{1DA88CC3-A1F3-43A5-96ED-93DE53AF2125}" srcOrd="10" destOrd="0" presId="urn:microsoft.com/office/officeart/2005/8/layout/venn1"/>
    <dgm:cxn modelId="{9BB6880D-9E7F-4D44-BAA3-96F7BB80AD6A}" type="presParOf" srcId="{C9A357AE-6391-404D-AADD-0510BA0D8D73}" destId="{9CF29C5E-970B-47ED-AA8D-1E700F08E3B6}" srcOrd="11" destOrd="0" presId="urn:microsoft.com/office/officeart/2005/8/layout/venn1"/>
    <dgm:cxn modelId="{AA5428F5-A7AD-42B0-BD69-575EFC7D934A}" type="presParOf" srcId="{C9A357AE-6391-404D-AADD-0510BA0D8D73}" destId="{8E9E7B93-5CDC-41DC-A82A-B5F61E106432}" srcOrd="12" destOrd="0" presId="urn:microsoft.com/office/officeart/2005/8/layout/venn1"/>
    <dgm:cxn modelId="{A52FDE0E-F744-42B7-A4E0-793DE8EF0D48}" type="presParOf" srcId="{C9A357AE-6391-404D-AADD-0510BA0D8D73}" destId="{C17736AD-50D5-4C41-8A65-04300C9A3E65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A729B6-C9FE-4F07-B755-1BDE6905B09C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6E431B-CC65-4DBF-8CA0-B5F2A1D5E055}">
      <dgm:prSet phldrT="[Текст]" custT="1"/>
      <dgm:spPr>
        <a:solidFill>
          <a:schemeClr val="tx2"/>
        </a:solidFill>
      </dgm:spPr>
      <dgm:t>
        <a:bodyPr/>
        <a:lstStyle/>
        <a:p>
          <a:pPr>
            <a:buNone/>
          </a:pPr>
          <a:r>
            <a:rPr lang="ru-RU" sz="1400" b="1" i="0" dirty="0">
              <a:solidFill>
                <a:schemeClr val="tx1"/>
              </a:solidFill>
            </a:rPr>
            <a:t>Подготовка Сырья:</a:t>
          </a:r>
          <a:br>
            <a:rPr lang="ru-RU" sz="1400" dirty="0">
              <a:solidFill>
                <a:schemeClr val="tx1"/>
              </a:solidFill>
            </a:rPr>
          </a:br>
          <a:r>
            <a:rPr lang="ru-RU" sz="1400" b="0" i="0" dirty="0">
              <a:solidFill>
                <a:schemeClr val="tx1"/>
              </a:solidFill>
            </a:rPr>
            <a:t>Первым шагом является приготовление и обезжиривание натурального мясного или рыбного бульона. Желатин замачивается в холодной воде</a:t>
          </a:r>
          <a:r>
            <a:rPr lang="ru-RU" sz="1000" b="0" i="0" dirty="0">
              <a:solidFill>
                <a:schemeClr val="tx1"/>
              </a:solidFill>
            </a:rPr>
            <a:t>.</a:t>
          </a:r>
          <a:endParaRPr lang="ru-RU" sz="1000" dirty="0">
            <a:solidFill>
              <a:schemeClr val="tx1"/>
            </a:solidFill>
          </a:endParaRPr>
        </a:p>
      </dgm:t>
    </dgm:pt>
    <dgm:pt modelId="{A03C7F46-3DCF-4B5D-9D20-C2530F7BE6F9}" type="parTrans" cxnId="{528268DD-D04B-4357-9723-1AB725319E9C}">
      <dgm:prSet/>
      <dgm:spPr/>
      <dgm:t>
        <a:bodyPr/>
        <a:lstStyle/>
        <a:p>
          <a:endParaRPr lang="ru-RU"/>
        </a:p>
      </dgm:t>
    </dgm:pt>
    <dgm:pt modelId="{343FDA0A-66CF-457B-B8FD-D5D3E169E83B}" type="sibTrans" cxnId="{528268DD-D04B-4357-9723-1AB725319E9C}">
      <dgm:prSet custT="1"/>
      <dgm:spPr>
        <a:solidFill>
          <a:srgbClr val="4285F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B64B49E7-9608-4D5F-A97D-2F74F965D946}">
      <dgm:prSet phldrT="[Текст]" phldr="0" custT="1"/>
      <dgm:spPr>
        <a:solidFill>
          <a:schemeClr val="tx2"/>
        </a:solidFill>
      </dgm:spPr>
      <dgm:t>
        <a:bodyPr/>
        <a:lstStyle/>
        <a:p>
          <a:pPr>
            <a:buNone/>
          </a:pPr>
          <a:r>
            <a:rPr lang="ru-RU" sz="1100" b="1" i="0" dirty="0">
              <a:solidFill>
                <a:schemeClr val="tx1"/>
              </a:solidFill>
            </a:rPr>
            <a:t>Растворение Желатина и Смешивание:</a:t>
          </a:r>
          <a:br>
            <a:rPr lang="ru-RU" sz="1100" dirty="0">
              <a:solidFill>
                <a:schemeClr val="tx1"/>
              </a:solidFill>
            </a:rPr>
          </a:br>
          <a:r>
            <a:rPr lang="ru-RU" sz="1100" b="0" i="0" dirty="0">
              <a:solidFill>
                <a:schemeClr val="tx1"/>
              </a:solidFill>
            </a:rPr>
            <a:t>Набухший желатин растворяется в подогретом бульоне при контролируемой температуре не выше </a:t>
          </a:r>
          <a:r>
            <a:rPr lang="ru-RU" sz="1100" b="1" i="0" dirty="0">
              <a:solidFill>
                <a:schemeClr val="tx1"/>
              </a:solidFill>
            </a:rPr>
            <a:t>70 °C (важно избежать кипения).</a:t>
          </a:r>
          <a:endParaRPr lang="ru-RU" sz="1100" dirty="0">
            <a:solidFill>
              <a:schemeClr val="tx1"/>
            </a:solidFill>
          </a:endParaRPr>
        </a:p>
      </dgm:t>
    </dgm:pt>
    <dgm:pt modelId="{5B58F456-CE4F-42F8-AB28-DD080ABC204B}" type="parTrans" cxnId="{38F6DA44-F2DE-41B7-850C-A42EEE0AE00D}">
      <dgm:prSet/>
      <dgm:spPr/>
      <dgm:t>
        <a:bodyPr/>
        <a:lstStyle/>
        <a:p>
          <a:endParaRPr lang="ru-RU"/>
        </a:p>
      </dgm:t>
    </dgm:pt>
    <dgm:pt modelId="{D7E35BCF-7706-4EB6-B446-B804E4BBFF88}" type="sibTrans" cxnId="{38F6DA44-F2DE-41B7-850C-A42EEE0AE00D}">
      <dgm:prSet/>
      <dgm:spPr/>
      <dgm:t>
        <a:bodyPr/>
        <a:lstStyle/>
        <a:p>
          <a:endParaRPr lang="ru-RU"/>
        </a:p>
      </dgm:t>
    </dgm:pt>
    <dgm:pt modelId="{01F5E0CF-1DAD-4CC1-8175-60594A686AF4}">
      <dgm:prSet phldrT="[Текст]" custT="1"/>
      <dgm:spPr>
        <a:solidFill>
          <a:schemeClr val="tx2"/>
        </a:solidFill>
      </dgm:spPr>
      <dgm:t>
        <a:bodyPr/>
        <a:lstStyle/>
        <a:p>
          <a:pPr>
            <a:buNone/>
          </a:pPr>
          <a:r>
            <a:rPr lang="ru-RU" sz="1200" b="1" i="0" dirty="0">
              <a:solidFill>
                <a:schemeClr val="tx1"/>
              </a:solidFill>
            </a:rPr>
            <a:t>Введение Активных Веществ:</a:t>
          </a:r>
          <a:br>
            <a:rPr lang="ru-RU" sz="1200" dirty="0">
              <a:solidFill>
                <a:schemeClr val="tx1"/>
              </a:solidFill>
            </a:rPr>
          </a:br>
          <a:r>
            <a:rPr lang="ru-RU" sz="1200" b="0" i="0" dirty="0">
              <a:solidFill>
                <a:schemeClr val="tx1"/>
              </a:solidFill>
            </a:rPr>
            <a:t>Пребиотик (Инулин/ФОС) и стабилизаторы добавляются в теплую жидкую смесь. Смесь тщательно гомогенизируется, чтобы гарантировать равномерное распределение пребиотика в каждом кубике</a:t>
          </a:r>
          <a:endParaRPr lang="ru-RU" sz="1200" dirty="0">
            <a:solidFill>
              <a:schemeClr val="tx1"/>
            </a:solidFill>
          </a:endParaRPr>
        </a:p>
      </dgm:t>
    </dgm:pt>
    <dgm:pt modelId="{D2397167-8E0C-4489-8FA3-4A9513ADB9FD}" type="parTrans" cxnId="{D938E323-2CC3-45F9-88C8-75C4B0EE576C}">
      <dgm:prSet/>
      <dgm:spPr/>
      <dgm:t>
        <a:bodyPr/>
        <a:lstStyle/>
        <a:p>
          <a:endParaRPr lang="ru-RU"/>
        </a:p>
      </dgm:t>
    </dgm:pt>
    <dgm:pt modelId="{F3027A43-4B58-4C35-A193-FA87DCB29121}" type="sibTrans" cxnId="{D938E323-2CC3-45F9-88C8-75C4B0EE576C}">
      <dgm:prSet/>
      <dgm:spPr/>
      <dgm:t>
        <a:bodyPr/>
        <a:lstStyle/>
        <a:p>
          <a:endParaRPr lang="ru-RU"/>
        </a:p>
      </dgm:t>
    </dgm:pt>
    <dgm:pt modelId="{266DB0FA-4A68-4EF5-A584-ECB319E7D6D7}">
      <dgm:prSet phldrT="[Текст]"/>
      <dgm:spPr>
        <a:solidFill>
          <a:schemeClr val="tx2"/>
        </a:solidFill>
      </dgm:spPr>
      <dgm:t>
        <a:bodyPr/>
        <a:lstStyle/>
        <a:p>
          <a:pPr>
            <a:buNone/>
          </a:pPr>
          <a:r>
            <a:rPr lang="ru-RU" b="1" i="0" dirty="0">
              <a:solidFill>
                <a:schemeClr val="tx1"/>
              </a:solidFill>
            </a:rPr>
            <a:t>Розлив и Желирование:</a:t>
          </a:r>
          <a:br>
            <a:rPr lang="ru-RU" dirty="0">
              <a:solidFill>
                <a:schemeClr val="tx1"/>
              </a:solidFill>
            </a:rPr>
          </a:br>
          <a:r>
            <a:rPr lang="ru-RU" b="0" i="0" dirty="0">
              <a:solidFill>
                <a:schemeClr val="tx1"/>
              </a:solidFill>
            </a:rPr>
            <a:t>Готовая, теплая смесь разливается на автоматизированной линии в порционные формы. Сразу после розлива формы помещаются в холодильные камеры для быстрого и контролируемого застывания желе при температуре </a:t>
          </a:r>
          <a:r>
            <a:rPr lang="ru-RU" b="1" i="0" dirty="0">
              <a:solidFill>
                <a:schemeClr val="tx1"/>
              </a:solidFill>
            </a:rPr>
            <a:t>4 — 8 °C</a:t>
          </a:r>
          <a:r>
            <a:rPr lang="ru-RU" b="1" i="0" dirty="0"/>
            <a:t>.</a:t>
          </a:r>
          <a:endParaRPr lang="ru-RU" dirty="0"/>
        </a:p>
      </dgm:t>
    </dgm:pt>
    <dgm:pt modelId="{6050A739-E309-4732-B87A-CC7117A3C296}" type="parTrans" cxnId="{CFD2B6CF-C511-4EB3-9E72-DD75D46CC109}">
      <dgm:prSet/>
      <dgm:spPr/>
      <dgm:t>
        <a:bodyPr/>
        <a:lstStyle/>
        <a:p>
          <a:endParaRPr lang="ru-RU"/>
        </a:p>
      </dgm:t>
    </dgm:pt>
    <dgm:pt modelId="{A1C6D4F8-2BE4-484A-9886-3EC16D1530B5}" type="sibTrans" cxnId="{CFD2B6CF-C511-4EB3-9E72-DD75D46CC109}">
      <dgm:prSet/>
      <dgm:spPr/>
      <dgm:t>
        <a:bodyPr/>
        <a:lstStyle/>
        <a:p>
          <a:endParaRPr lang="ru-RU"/>
        </a:p>
      </dgm:t>
    </dgm:pt>
    <dgm:pt modelId="{D43AC9FA-7F15-4F57-A67C-5CBA6054CC80}">
      <dgm:prSet phldrT="[Текст]" custT="1"/>
      <dgm:spPr>
        <a:solidFill>
          <a:schemeClr val="tx2"/>
        </a:solidFill>
      </dgm:spPr>
      <dgm:t>
        <a:bodyPr/>
        <a:lstStyle/>
        <a:p>
          <a:pPr>
            <a:buNone/>
          </a:pPr>
          <a:r>
            <a:rPr lang="ru-RU" sz="1200" b="1" i="0" dirty="0">
              <a:solidFill>
                <a:schemeClr val="tx1"/>
              </a:solidFill>
            </a:rPr>
            <a:t>Упаковка и Хранение:</a:t>
          </a:r>
          <a:br>
            <a:rPr lang="ru-RU" sz="1200" dirty="0">
              <a:solidFill>
                <a:schemeClr val="tx1"/>
              </a:solidFill>
            </a:rPr>
          </a:br>
          <a:r>
            <a:rPr lang="ru-RU" sz="1200" b="0" i="0" dirty="0">
              <a:solidFill>
                <a:schemeClr val="tx1"/>
              </a:solidFill>
            </a:rPr>
            <a:t>Застывшие кубики герметично упаковываются (например, в блистеры или лотки с запайкой). Готовый продукт хранится и транспортируется в охлаждаемых условиях.</a:t>
          </a:r>
          <a:endParaRPr lang="ru-RU" sz="1200" dirty="0">
            <a:solidFill>
              <a:schemeClr val="tx1"/>
            </a:solidFill>
          </a:endParaRPr>
        </a:p>
      </dgm:t>
    </dgm:pt>
    <dgm:pt modelId="{A819A9C6-C66E-4977-9D4C-2B76B6A5FB8B}" type="parTrans" cxnId="{DBA478AC-0009-4E3F-A8D0-28DA6BA3C1FC}">
      <dgm:prSet/>
      <dgm:spPr/>
      <dgm:t>
        <a:bodyPr/>
        <a:lstStyle/>
        <a:p>
          <a:endParaRPr lang="ru-RU"/>
        </a:p>
      </dgm:t>
    </dgm:pt>
    <dgm:pt modelId="{3CC9DE30-EC4E-4651-B9EA-BAD0EA2900E8}" type="sibTrans" cxnId="{DBA478AC-0009-4E3F-A8D0-28DA6BA3C1FC}">
      <dgm:prSet/>
      <dgm:spPr/>
      <dgm:t>
        <a:bodyPr/>
        <a:lstStyle/>
        <a:p>
          <a:endParaRPr lang="ru-RU"/>
        </a:p>
      </dgm:t>
    </dgm:pt>
    <dgm:pt modelId="{53224D35-0ED7-4C8C-AE7A-84C02DB9B8CA}" type="pres">
      <dgm:prSet presAssocID="{8CA729B6-C9FE-4F07-B755-1BDE6905B09C}" presName="diagram" presStyleCnt="0">
        <dgm:presLayoutVars>
          <dgm:dir/>
          <dgm:resizeHandles val="exact"/>
        </dgm:presLayoutVars>
      </dgm:prSet>
      <dgm:spPr/>
    </dgm:pt>
    <dgm:pt modelId="{9323D242-B984-47E9-9CA1-9640615F07E6}" type="pres">
      <dgm:prSet presAssocID="{596E431B-CC65-4DBF-8CA0-B5F2A1D5E055}" presName="node" presStyleLbl="node1" presStyleIdx="0" presStyleCnt="5" custScaleX="119077" custScaleY="145040" custLinFactX="-25844" custLinFactNeighborX="-100000" custLinFactNeighborY="9219">
        <dgm:presLayoutVars>
          <dgm:bulletEnabled val="1"/>
        </dgm:presLayoutVars>
      </dgm:prSet>
      <dgm:spPr/>
    </dgm:pt>
    <dgm:pt modelId="{80DD6D3B-203D-4615-B9C0-2A36264554F3}" type="pres">
      <dgm:prSet presAssocID="{343FDA0A-66CF-457B-B8FD-D5D3E169E83B}" presName="sibTrans" presStyleLbl="sibTrans2D1" presStyleIdx="0" presStyleCnt="4" custAng="69042" custScaleX="98929" custScaleY="102557" custLinFactNeighborX="5089" custLinFactNeighborY="15049"/>
      <dgm:spPr>
        <a:xfrm rot="21572860">
          <a:off x="3794905" y="835120"/>
          <a:ext cx="1562961" cy="533975"/>
        </a:xfrm>
        <a:prstGeom prst="rightArrow">
          <a:avLst>
            <a:gd name="adj1" fmla="val 60000"/>
            <a:gd name="adj2" fmla="val 50000"/>
          </a:avLst>
        </a:prstGeom>
      </dgm:spPr>
    </dgm:pt>
    <dgm:pt modelId="{7CA06050-04FE-4F60-87FC-CCCB076F0984}" type="pres">
      <dgm:prSet presAssocID="{343FDA0A-66CF-457B-B8FD-D5D3E169E83B}" presName="connectorText" presStyleLbl="sibTrans2D1" presStyleIdx="0" presStyleCnt="4"/>
      <dgm:spPr/>
    </dgm:pt>
    <dgm:pt modelId="{D766113B-4B32-41D2-A659-75FE50BB9E63}" type="pres">
      <dgm:prSet presAssocID="{B64B49E7-9608-4D5F-A97D-2F74F965D946}" presName="node" presStyleLbl="node1" presStyleIdx="1" presStyleCnt="5" custScaleX="108401" custScaleY="110347" custLinFactNeighborX="-23914" custLinFactNeighborY="-2706">
        <dgm:presLayoutVars>
          <dgm:bulletEnabled val="1"/>
        </dgm:presLayoutVars>
      </dgm:prSet>
      <dgm:spPr/>
    </dgm:pt>
    <dgm:pt modelId="{29FB6CF6-0619-440D-A794-76A018190F9E}" type="pres">
      <dgm:prSet presAssocID="{D7E35BCF-7706-4EB6-B446-B804E4BBFF88}" presName="sibTrans" presStyleLbl="sibTrans2D1" presStyleIdx="1" presStyleCnt="4" custAng="242650" custLinFactNeighborX="34145" custLinFactNeighborY="-5652"/>
      <dgm:spPr/>
    </dgm:pt>
    <dgm:pt modelId="{BC833DED-1946-4F7A-88B4-EEFF882F4AF7}" type="pres">
      <dgm:prSet presAssocID="{D7E35BCF-7706-4EB6-B446-B804E4BBFF88}" presName="connectorText" presStyleLbl="sibTrans2D1" presStyleIdx="1" presStyleCnt="4"/>
      <dgm:spPr/>
    </dgm:pt>
    <dgm:pt modelId="{B6DBBF40-AEE2-46C5-B302-FF9D8F6FEA62}" type="pres">
      <dgm:prSet presAssocID="{01F5E0CF-1DAD-4CC1-8175-60594A686AF4}" presName="node" presStyleLbl="node1" presStyleIdx="2" presStyleCnt="5" custScaleX="122228" custScaleY="128577" custLinFactNeighborX="-8489" custLinFactNeighborY="-5537">
        <dgm:presLayoutVars>
          <dgm:bulletEnabled val="1"/>
        </dgm:presLayoutVars>
      </dgm:prSet>
      <dgm:spPr/>
    </dgm:pt>
    <dgm:pt modelId="{3E8F4699-D2A4-4789-B503-B541A672CCBE}" type="pres">
      <dgm:prSet presAssocID="{F3027A43-4B58-4C35-A193-FA87DCB29121}" presName="sibTrans" presStyleLbl="sibTrans2D1" presStyleIdx="2" presStyleCnt="4"/>
      <dgm:spPr/>
    </dgm:pt>
    <dgm:pt modelId="{F3BABCDC-BA2F-49D9-BE67-A7F822129A7D}" type="pres">
      <dgm:prSet presAssocID="{F3027A43-4B58-4C35-A193-FA87DCB29121}" presName="connectorText" presStyleLbl="sibTrans2D1" presStyleIdx="2" presStyleCnt="4"/>
      <dgm:spPr/>
    </dgm:pt>
    <dgm:pt modelId="{5C596138-854D-41CA-A4A2-698508E7611E}" type="pres">
      <dgm:prSet presAssocID="{266DB0FA-4A68-4EF5-A584-ECB319E7D6D7}" presName="node" presStyleLbl="node1" presStyleIdx="3" presStyleCnt="5" custScaleX="104272" custScaleY="121515" custLinFactNeighborX="-2090" custLinFactNeighborY="-42686">
        <dgm:presLayoutVars>
          <dgm:bulletEnabled val="1"/>
        </dgm:presLayoutVars>
      </dgm:prSet>
      <dgm:spPr/>
    </dgm:pt>
    <dgm:pt modelId="{0DF2A496-A960-46E5-BF70-9D124CDF65F4}" type="pres">
      <dgm:prSet presAssocID="{A1C6D4F8-2BE4-484A-9886-3EC16D1530B5}" presName="sibTrans" presStyleLbl="sibTrans2D1" presStyleIdx="3" presStyleCnt="4"/>
      <dgm:spPr/>
    </dgm:pt>
    <dgm:pt modelId="{62434D81-C2A8-4065-9147-F40750EBE14F}" type="pres">
      <dgm:prSet presAssocID="{A1C6D4F8-2BE4-484A-9886-3EC16D1530B5}" presName="connectorText" presStyleLbl="sibTrans2D1" presStyleIdx="3" presStyleCnt="4"/>
      <dgm:spPr/>
    </dgm:pt>
    <dgm:pt modelId="{F4835AB3-462C-43CC-A59A-5E112C409F5E}" type="pres">
      <dgm:prSet presAssocID="{D43AC9FA-7F15-4F57-A67C-5CBA6054CC80}" presName="node" presStyleLbl="node1" presStyleIdx="4" presStyleCnt="5" custScaleX="112948" custScaleY="114705" custLinFactNeighborX="7382" custLinFactNeighborY="-7997">
        <dgm:presLayoutVars>
          <dgm:bulletEnabled val="1"/>
        </dgm:presLayoutVars>
      </dgm:prSet>
      <dgm:spPr/>
    </dgm:pt>
  </dgm:ptLst>
  <dgm:cxnLst>
    <dgm:cxn modelId="{BD589701-CBD1-43D3-8822-12C46AB63D7B}" type="presOf" srcId="{F3027A43-4B58-4C35-A193-FA87DCB29121}" destId="{3E8F4699-D2A4-4789-B503-B541A672CCBE}" srcOrd="0" destOrd="0" presId="urn:microsoft.com/office/officeart/2005/8/layout/process5"/>
    <dgm:cxn modelId="{4B6D010E-3323-4BAA-8C91-54B5B42B616A}" type="presOf" srcId="{B64B49E7-9608-4D5F-A97D-2F74F965D946}" destId="{D766113B-4B32-41D2-A659-75FE50BB9E63}" srcOrd="0" destOrd="0" presId="urn:microsoft.com/office/officeart/2005/8/layout/process5"/>
    <dgm:cxn modelId="{67BA7917-85B6-4A94-8FE9-2DE04CE41111}" type="presOf" srcId="{8CA729B6-C9FE-4F07-B755-1BDE6905B09C}" destId="{53224D35-0ED7-4C8C-AE7A-84C02DB9B8CA}" srcOrd="0" destOrd="0" presId="urn:microsoft.com/office/officeart/2005/8/layout/process5"/>
    <dgm:cxn modelId="{D938E323-2CC3-45F9-88C8-75C4B0EE576C}" srcId="{8CA729B6-C9FE-4F07-B755-1BDE6905B09C}" destId="{01F5E0CF-1DAD-4CC1-8175-60594A686AF4}" srcOrd="2" destOrd="0" parTransId="{D2397167-8E0C-4489-8FA3-4A9513ADB9FD}" sibTransId="{F3027A43-4B58-4C35-A193-FA87DCB29121}"/>
    <dgm:cxn modelId="{825B092C-21A1-4BF6-A2FD-7F605421A4C1}" type="presOf" srcId="{01F5E0CF-1DAD-4CC1-8175-60594A686AF4}" destId="{B6DBBF40-AEE2-46C5-B302-FF9D8F6FEA62}" srcOrd="0" destOrd="0" presId="urn:microsoft.com/office/officeart/2005/8/layout/process5"/>
    <dgm:cxn modelId="{7A2B8362-FB54-424F-B29A-F62D1E2F7C87}" type="presOf" srcId="{F3027A43-4B58-4C35-A193-FA87DCB29121}" destId="{F3BABCDC-BA2F-49D9-BE67-A7F822129A7D}" srcOrd="1" destOrd="0" presId="urn:microsoft.com/office/officeart/2005/8/layout/process5"/>
    <dgm:cxn modelId="{38F6DA44-F2DE-41B7-850C-A42EEE0AE00D}" srcId="{8CA729B6-C9FE-4F07-B755-1BDE6905B09C}" destId="{B64B49E7-9608-4D5F-A97D-2F74F965D946}" srcOrd="1" destOrd="0" parTransId="{5B58F456-CE4F-42F8-AB28-DD080ABC204B}" sibTransId="{D7E35BCF-7706-4EB6-B446-B804E4BBFF88}"/>
    <dgm:cxn modelId="{4D344F6B-2EBE-4BA7-9EDD-CC1AB951D14E}" type="presOf" srcId="{A1C6D4F8-2BE4-484A-9886-3EC16D1530B5}" destId="{0DF2A496-A960-46E5-BF70-9D124CDF65F4}" srcOrd="0" destOrd="0" presId="urn:microsoft.com/office/officeart/2005/8/layout/process5"/>
    <dgm:cxn modelId="{5E77E94D-F2DA-407E-A679-83131F38B707}" type="presOf" srcId="{266DB0FA-4A68-4EF5-A584-ECB319E7D6D7}" destId="{5C596138-854D-41CA-A4A2-698508E7611E}" srcOrd="0" destOrd="0" presId="urn:microsoft.com/office/officeart/2005/8/layout/process5"/>
    <dgm:cxn modelId="{748F8A6E-B4B7-4BFB-9580-4AFBED62A273}" type="presOf" srcId="{343FDA0A-66CF-457B-B8FD-D5D3E169E83B}" destId="{80DD6D3B-203D-4615-B9C0-2A36264554F3}" srcOrd="0" destOrd="0" presId="urn:microsoft.com/office/officeart/2005/8/layout/process5"/>
    <dgm:cxn modelId="{1030E886-14DE-4CD4-9524-206164AEF561}" type="presOf" srcId="{D7E35BCF-7706-4EB6-B446-B804E4BBFF88}" destId="{29FB6CF6-0619-440D-A794-76A018190F9E}" srcOrd="0" destOrd="0" presId="urn:microsoft.com/office/officeart/2005/8/layout/process5"/>
    <dgm:cxn modelId="{79004092-26D1-474C-BB7E-2EC025183529}" type="presOf" srcId="{D7E35BCF-7706-4EB6-B446-B804E4BBFF88}" destId="{BC833DED-1946-4F7A-88B4-EEFF882F4AF7}" srcOrd="1" destOrd="0" presId="urn:microsoft.com/office/officeart/2005/8/layout/process5"/>
    <dgm:cxn modelId="{5173F29B-FE15-4752-934F-A0183C2DBD52}" type="presOf" srcId="{596E431B-CC65-4DBF-8CA0-B5F2A1D5E055}" destId="{9323D242-B984-47E9-9CA1-9640615F07E6}" srcOrd="0" destOrd="0" presId="urn:microsoft.com/office/officeart/2005/8/layout/process5"/>
    <dgm:cxn modelId="{DBA478AC-0009-4E3F-A8D0-28DA6BA3C1FC}" srcId="{8CA729B6-C9FE-4F07-B755-1BDE6905B09C}" destId="{D43AC9FA-7F15-4F57-A67C-5CBA6054CC80}" srcOrd="4" destOrd="0" parTransId="{A819A9C6-C66E-4977-9D4C-2B76B6A5FB8B}" sibTransId="{3CC9DE30-EC4E-4651-B9EA-BAD0EA2900E8}"/>
    <dgm:cxn modelId="{64B6BAAE-9A7D-4723-8DEF-9D6166BBF417}" type="presOf" srcId="{A1C6D4F8-2BE4-484A-9886-3EC16D1530B5}" destId="{62434D81-C2A8-4065-9147-F40750EBE14F}" srcOrd="1" destOrd="0" presId="urn:microsoft.com/office/officeart/2005/8/layout/process5"/>
    <dgm:cxn modelId="{CFD2B6CF-C511-4EB3-9E72-DD75D46CC109}" srcId="{8CA729B6-C9FE-4F07-B755-1BDE6905B09C}" destId="{266DB0FA-4A68-4EF5-A584-ECB319E7D6D7}" srcOrd="3" destOrd="0" parTransId="{6050A739-E309-4732-B87A-CC7117A3C296}" sibTransId="{A1C6D4F8-2BE4-484A-9886-3EC16D1530B5}"/>
    <dgm:cxn modelId="{DCA941DC-31DF-47EF-AF06-E84D428D2B5F}" type="presOf" srcId="{343FDA0A-66CF-457B-B8FD-D5D3E169E83B}" destId="{7CA06050-04FE-4F60-87FC-CCCB076F0984}" srcOrd="1" destOrd="0" presId="urn:microsoft.com/office/officeart/2005/8/layout/process5"/>
    <dgm:cxn modelId="{528268DD-D04B-4357-9723-1AB725319E9C}" srcId="{8CA729B6-C9FE-4F07-B755-1BDE6905B09C}" destId="{596E431B-CC65-4DBF-8CA0-B5F2A1D5E055}" srcOrd="0" destOrd="0" parTransId="{A03C7F46-3DCF-4B5D-9D20-C2530F7BE6F9}" sibTransId="{343FDA0A-66CF-457B-B8FD-D5D3E169E83B}"/>
    <dgm:cxn modelId="{8C9D56EE-854F-484A-9E04-2A649E8C9DBC}" type="presOf" srcId="{D43AC9FA-7F15-4F57-A67C-5CBA6054CC80}" destId="{F4835AB3-462C-43CC-A59A-5E112C409F5E}" srcOrd="0" destOrd="0" presId="urn:microsoft.com/office/officeart/2005/8/layout/process5"/>
    <dgm:cxn modelId="{21096F1A-0AF6-49B3-BD96-394AC0086766}" type="presParOf" srcId="{53224D35-0ED7-4C8C-AE7A-84C02DB9B8CA}" destId="{9323D242-B984-47E9-9CA1-9640615F07E6}" srcOrd="0" destOrd="0" presId="urn:microsoft.com/office/officeart/2005/8/layout/process5"/>
    <dgm:cxn modelId="{184949AA-A971-4824-8D31-A1B63204DAEB}" type="presParOf" srcId="{53224D35-0ED7-4C8C-AE7A-84C02DB9B8CA}" destId="{80DD6D3B-203D-4615-B9C0-2A36264554F3}" srcOrd="1" destOrd="0" presId="urn:microsoft.com/office/officeart/2005/8/layout/process5"/>
    <dgm:cxn modelId="{B244013D-E56C-49B9-9487-11023976CDE0}" type="presParOf" srcId="{80DD6D3B-203D-4615-B9C0-2A36264554F3}" destId="{7CA06050-04FE-4F60-87FC-CCCB076F0984}" srcOrd="0" destOrd="0" presId="urn:microsoft.com/office/officeart/2005/8/layout/process5"/>
    <dgm:cxn modelId="{D0783E58-9D21-4989-9300-ADBEAC177A3A}" type="presParOf" srcId="{53224D35-0ED7-4C8C-AE7A-84C02DB9B8CA}" destId="{D766113B-4B32-41D2-A659-75FE50BB9E63}" srcOrd="2" destOrd="0" presId="urn:microsoft.com/office/officeart/2005/8/layout/process5"/>
    <dgm:cxn modelId="{56C3BFCE-EB8B-4F85-B8A8-772222DF93A5}" type="presParOf" srcId="{53224D35-0ED7-4C8C-AE7A-84C02DB9B8CA}" destId="{29FB6CF6-0619-440D-A794-76A018190F9E}" srcOrd="3" destOrd="0" presId="urn:microsoft.com/office/officeart/2005/8/layout/process5"/>
    <dgm:cxn modelId="{B1179997-DBB0-4FC5-A57F-84E2654B5402}" type="presParOf" srcId="{29FB6CF6-0619-440D-A794-76A018190F9E}" destId="{BC833DED-1946-4F7A-88B4-EEFF882F4AF7}" srcOrd="0" destOrd="0" presId="urn:microsoft.com/office/officeart/2005/8/layout/process5"/>
    <dgm:cxn modelId="{9833ADB2-0093-4505-A267-8583C7471A9B}" type="presParOf" srcId="{53224D35-0ED7-4C8C-AE7A-84C02DB9B8CA}" destId="{B6DBBF40-AEE2-46C5-B302-FF9D8F6FEA62}" srcOrd="4" destOrd="0" presId="urn:microsoft.com/office/officeart/2005/8/layout/process5"/>
    <dgm:cxn modelId="{BB142E9C-E80C-4143-BEEA-EADC02EA145B}" type="presParOf" srcId="{53224D35-0ED7-4C8C-AE7A-84C02DB9B8CA}" destId="{3E8F4699-D2A4-4789-B503-B541A672CCBE}" srcOrd="5" destOrd="0" presId="urn:microsoft.com/office/officeart/2005/8/layout/process5"/>
    <dgm:cxn modelId="{B4B08986-85F8-4D4B-AF29-F7A702C09D3D}" type="presParOf" srcId="{3E8F4699-D2A4-4789-B503-B541A672CCBE}" destId="{F3BABCDC-BA2F-49D9-BE67-A7F822129A7D}" srcOrd="0" destOrd="0" presId="urn:microsoft.com/office/officeart/2005/8/layout/process5"/>
    <dgm:cxn modelId="{4F0E62F6-87AB-4F43-99C4-95210E0E83B3}" type="presParOf" srcId="{53224D35-0ED7-4C8C-AE7A-84C02DB9B8CA}" destId="{5C596138-854D-41CA-A4A2-698508E7611E}" srcOrd="6" destOrd="0" presId="urn:microsoft.com/office/officeart/2005/8/layout/process5"/>
    <dgm:cxn modelId="{CA3CC261-E148-4262-9A97-B4742235C689}" type="presParOf" srcId="{53224D35-0ED7-4C8C-AE7A-84C02DB9B8CA}" destId="{0DF2A496-A960-46E5-BF70-9D124CDF65F4}" srcOrd="7" destOrd="0" presId="urn:microsoft.com/office/officeart/2005/8/layout/process5"/>
    <dgm:cxn modelId="{39C5B729-2471-43D5-8ECD-96752053833C}" type="presParOf" srcId="{0DF2A496-A960-46E5-BF70-9D124CDF65F4}" destId="{62434D81-C2A8-4065-9147-F40750EBE14F}" srcOrd="0" destOrd="0" presId="urn:microsoft.com/office/officeart/2005/8/layout/process5"/>
    <dgm:cxn modelId="{51A1DF6E-0D99-4DBE-A2D2-CF33C72DC080}" type="presParOf" srcId="{53224D35-0ED7-4C8C-AE7A-84C02DB9B8CA}" destId="{F4835AB3-462C-43CC-A59A-5E112C409F5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1760C2-A59F-4B8E-9032-79BD88D8FE8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35AD24-4D4C-4A9C-94E7-FFA3AA3DB4F6}">
      <dgm:prSet/>
      <dgm:spPr>
        <a:solidFill>
          <a:schemeClr val="tx2">
            <a:lumMod val="90000"/>
          </a:schemeClr>
        </a:solidFill>
      </dgm:spPr>
      <dgm:t>
        <a:bodyPr/>
        <a:lstStyle/>
        <a:p>
          <a:r>
            <a:rPr lang="ru-RU" b="0" i="0" dirty="0">
              <a:solidFill>
                <a:schemeClr val="tx1"/>
              </a:solidFill>
            </a:rPr>
            <a:t>1. «Человечество» питомцев (</a:t>
          </a:r>
          <a:r>
            <a:rPr lang="ru-RU" b="0" i="0" dirty="0" err="1">
              <a:solidFill>
                <a:schemeClr val="tx1"/>
              </a:solidFill>
            </a:rPr>
            <a:t>Humanization</a:t>
          </a:r>
          <a:r>
            <a:rPr lang="ru-RU" b="0" i="0" dirty="0">
              <a:solidFill>
                <a:schemeClr val="tx1"/>
              </a:solidFill>
            </a:rPr>
            <a:t>): Владельцы проецируют на питомцев свои тренды: забота о здоровье кишечника (микробиоме), полезные перекусы, отказ от «химии».</a:t>
          </a:r>
          <a:endParaRPr lang="ru-RU" dirty="0">
            <a:solidFill>
              <a:schemeClr val="tx1"/>
            </a:solidFill>
          </a:endParaRPr>
        </a:p>
      </dgm:t>
    </dgm:pt>
    <dgm:pt modelId="{418AC821-8143-4246-95F2-92F6539F9448}" type="parTrans" cxnId="{EF1C830F-7E5E-41EC-9C22-8F575AA6F840}">
      <dgm:prSet/>
      <dgm:spPr/>
      <dgm:t>
        <a:bodyPr/>
        <a:lstStyle/>
        <a:p>
          <a:endParaRPr lang="ru-RU"/>
        </a:p>
      </dgm:t>
    </dgm:pt>
    <dgm:pt modelId="{8FAEA277-1573-4989-92DC-E4C36E78A27B}" type="sibTrans" cxnId="{EF1C830F-7E5E-41EC-9C22-8F575AA6F840}">
      <dgm:prSet/>
      <dgm:spPr/>
      <dgm:t>
        <a:bodyPr/>
        <a:lstStyle/>
        <a:p>
          <a:endParaRPr lang="ru-RU"/>
        </a:p>
      </dgm:t>
    </dgm:pt>
    <dgm:pt modelId="{16CCF4DF-9518-45EA-9082-9F9A0A0F322F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>
              <a:solidFill>
                <a:srgbClr val="000000"/>
              </a:solidFill>
              <a:latin typeface="Arial"/>
              <a:ea typeface="+mn-ea"/>
              <a:cs typeface="+mn-cs"/>
            </a:rPr>
            <a:t>2. Рост осведомленности: Все больше людей знают о пользе пребиотиков/пробиотиков для иммунитета, кожи и пищеварения собаки.</a:t>
          </a:r>
        </a:p>
      </dgm:t>
    </dgm:pt>
    <dgm:pt modelId="{4357B21B-E465-4BA9-9391-817E0A8BDE3A}" type="parTrans" cxnId="{53E039B8-DEBA-408F-9CCC-3F48C34DDD76}">
      <dgm:prSet/>
      <dgm:spPr/>
      <dgm:t>
        <a:bodyPr/>
        <a:lstStyle/>
        <a:p>
          <a:endParaRPr lang="ru-RU"/>
        </a:p>
      </dgm:t>
    </dgm:pt>
    <dgm:pt modelId="{BE05A8A5-5879-4259-AD3A-75C575525ED8}" type="sibTrans" cxnId="{53E039B8-DEBA-408F-9CCC-3F48C34DDD76}">
      <dgm:prSet/>
      <dgm:spPr/>
      <dgm:t>
        <a:bodyPr/>
        <a:lstStyle/>
        <a:p>
          <a:endParaRPr lang="ru-RU"/>
        </a:p>
      </dgm:t>
    </dgm:pt>
    <dgm:pt modelId="{58003435-78E1-4DF4-BA0A-1DFBB4B8F18D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>
              <a:solidFill>
                <a:srgbClr val="000000"/>
              </a:solidFill>
              <a:latin typeface="Arial"/>
              <a:ea typeface="+mn-ea"/>
              <a:cs typeface="+mn-cs"/>
            </a:rPr>
            <a:t>3. Удобство — главный приоритет: Готовы платить за решение, которое экономит время и нервы.</a:t>
          </a:r>
        </a:p>
      </dgm:t>
    </dgm:pt>
    <dgm:pt modelId="{F152EA76-6508-452F-9CF1-4C658E2085F8}" type="parTrans" cxnId="{891D35F2-A689-4CD4-AC31-207A17C5F842}">
      <dgm:prSet/>
      <dgm:spPr/>
      <dgm:t>
        <a:bodyPr/>
        <a:lstStyle/>
        <a:p>
          <a:endParaRPr lang="ru-RU"/>
        </a:p>
      </dgm:t>
    </dgm:pt>
    <dgm:pt modelId="{BDFFE63E-77FA-4644-9862-56FBC6F9400E}" type="sibTrans" cxnId="{891D35F2-A689-4CD4-AC31-207A17C5F842}">
      <dgm:prSet/>
      <dgm:spPr/>
      <dgm:t>
        <a:bodyPr/>
        <a:lstStyle/>
        <a:p>
          <a:endParaRPr lang="ru-RU"/>
        </a:p>
      </dgm:t>
    </dgm:pt>
    <dgm:pt modelId="{223E9617-E473-401F-BCFB-0A18F82C1C03}" type="pres">
      <dgm:prSet presAssocID="{801760C2-A59F-4B8E-9032-79BD88D8FE8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3E03C6E-FDB5-4A5C-8B01-3D0E84BA58F3}" type="pres">
      <dgm:prSet presAssocID="{5635AD24-4D4C-4A9C-94E7-FFA3AA3DB4F6}" presName="horFlow" presStyleCnt="0"/>
      <dgm:spPr/>
    </dgm:pt>
    <dgm:pt modelId="{62668FB2-C684-435A-A085-A8835FDE1A81}" type="pres">
      <dgm:prSet presAssocID="{5635AD24-4D4C-4A9C-94E7-FFA3AA3DB4F6}" presName="bigChev" presStyleLbl="node1" presStyleIdx="0" presStyleCnt="3"/>
      <dgm:spPr/>
    </dgm:pt>
    <dgm:pt modelId="{5675CFD9-2BBF-4002-83E5-DDDB116A9EF1}" type="pres">
      <dgm:prSet presAssocID="{5635AD24-4D4C-4A9C-94E7-FFA3AA3DB4F6}" presName="vSp" presStyleCnt="0"/>
      <dgm:spPr/>
    </dgm:pt>
    <dgm:pt modelId="{D0313D0F-7533-4616-9DDE-D172CF2715F2}" type="pres">
      <dgm:prSet presAssocID="{16CCF4DF-9518-45EA-9082-9F9A0A0F322F}" presName="horFlow" presStyleCnt="0"/>
      <dgm:spPr/>
    </dgm:pt>
    <dgm:pt modelId="{C528BFA2-7CB8-44A5-B856-8490E7A27990}" type="pres">
      <dgm:prSet presAssocID="{16CCF4DF-9518-45EA-9082-9F9A0A0F322F}" presName="bigChev" presStyleLbl="node1" presStyleIdx="1" presStyleCnt="3"/>
      <dgm:spPr>
        <a:xfrm>
          <a:off x="790277" y="1365738"/>
          <a:ext cx="2991445" cy="1196578"/>
        </a:xfrm>
        <a:prstGeom prst="chevron">
          <a:avLst/>
        </a:prstGeom>
      </dgm:spPr>
    </dgm:pt>
    <dgm:pt modelId="{C6390FED-EDD7-4953-A4E8-33E6348E42AC}" type="pres">
      <dgm:prSet presAssocID="{16CCF4DF-9518-45EA-9082-9F9A0A0F322F}" presName="vSp" presStyleCnt="0"/>
      <dgm:spPr/>
    </dgm:pt>
    <dgm:pt modelId="{F7A22269-E4F4-4169-AF43-95ADDC17AD99}" type="pres">
      <dgm:prSet presAssocID="{58003435-78E1-4DF4-BA0A-1DFBB4B8F18D}" presName="horFlow" presStyleCnt="0"/>
      <dgm:spPr/>
    </dgm:pt>
    <dgm:pt modelId="{3ADDA0E2-79C5-4705-ACD5-04AE8182FDFF}" type="pres">
      <dgm:prSet presAssocID="{58003435-78E1-4DF4-BA0A-1DFBB4B8F18D}" presName="bigChev" presStyleLbl="node1" presStyleIdx="2" presStyleCnt="3"/>
      <dgm:spPr>
        <a:xfrm>
          <a:off x="790277" y="2729838"/>
          <a:ext cx="2991445" cy="1196578"/>
        </a:xfrm>
        <a:prstGeom prst="chevron">
          <a:avLst/>
        </a:prstGeom>
      </dgm:spPr>
    </dgm:pt>
  </dgm:ptLst>
  <dgm:cxnLst>
    <dgm:cxn modelId="{EF1C830F-7E5E-41EC-9C22-8F575AA6F840}" srcId="{801760C2-A59F-4B8E-9032-79BD88D8FE86}" destId="{5635AD24-4D4C-4A9C-94E7-FFA3AA3DB4F6}" srcOrd="0" destOrd="0" parTransId="{418AC821-8143-4246-95F2-92F6539F9448}" sibTransId="{8FAEA277-1573-4989-92DC-E4C36E78A27B}"/>
    <dgm:cxn modelId="{093A8310-FD21-43DD-B209-78FD94BC2A21}" type="presOf" srcId="{58003435-78E1-4DF4-BA0A-1DFBB4B8F18D}" destId="{3ADDA0E2-79C5-4705-ACD5-04AE8182FDFF}" srcOrd="0" destOrd="0" presId="urn:microsoft.com/office/officeart/2005/8/layout/lProcess3"/>
    <dgm:cxn modelId="{606E4029-AB17-494C-AEC8-DDBE8E38123B}" type="presOf" srcId="{801760C2-A59F-4B8E-9032-79BD88D8FE86}" destId="{223E9617-E473-401F-BCFB-0A18F82C1C03}" srcOrd="0" destOrd="0" presId="urn:microsoft.com/office/officeart/2005/8/layout/lProcess3"/>
    <dgm:cxn modelId="{CBEAC45B-7614-400C-B5D4-F5090D0212B7}" type="presOf" srcId="{16CCF4DF-9518-45EA-9082-9F9A0A0F322F}" destId="{C528BFA2-7CB8-44A5-B856-8490E7A27990}" srcOrd="0" destOrd="0" presId="urn:microsoft.com/office/officeart/2005/8/layout/lProcess3"/>
    <dgm:cxn modelId="{53E039B8-DEBA-408F-9CCC-3F48C34DDD76}" srcId="{801760C2-A59F-4B8E-9032-79BD88D8FE86}" destId="{16CCF4DF-9518-45EA-9082-9F9A0A0F322F}" srcOrd="1" destOrd="0" parTransId="{4357B21B-E465-4BA9-9391-817E0A8BDE3A}" sibTransId="{BE05A8A5-5879-4259-AD3A-75C575525ED8}"/>
    <dgm:cxn modelId="{A50DAAD8-48FE-4B9E-A3FC-C82184431C57}" type="presOf" srcId="{5635AD24-4D4C-4A9C-94E7-FFA3AA3DB4F6}" destId="{62668FB2-C684-435A-A085-A8835FDE1A81}" srcOrd="0" destOrd="0" presId="urn:microsoft.com/office/officeart/2005/8/layout/lProcess3"/>
    <dgm:cxn modelId="{891D35F2-A689-4CD4-AC31-207A17C5F842}" srcId="{801760C2-A59F-4B8E-9032-79BD88D8FE86}" destId="{58003435-78E1-4DF4-BA0A-1DFBB4B8F18D}" srcOrd="2" destOrd="0" parTransId="{F152EA76-6508-452F-9CF1-4C658E2085F8}" sibTransId="{BDFFE63E-77FA-4644-9862-56FBC6F9400E}"/>
    <dgm:cxn modelId="{530FBBEB-6D01-4984-95FA-31469854FE04}" type="presParOf" srcId="{223E9617-E473-401F-BCFB-0A18F82C1C03}" destId="{63E03C6E-FDB5-4A5C-8B01-3D0E84BA58F3}" srcOrd="0" destOrd="0" presId="urn:microsoft.com/office/officeart/2005/8/layout/lProcess3"/>
    <dgm:cxn modelId="{615BE9CD-7A6A-4103-AA5F-A1BD596014A6}" type="presParOf" srcId="{63E03C6E-FDB5-4A5C-8B01-3D0E84BA58F3}" destId="{62668FB2-C684-435A-A085-A8835FDE1A81}" srcOrd="0" destOrd="0" presId="urn:microsoft.com/office/officeart/2005/8/layout/lProcess3"/>
    <dgm:cxn modelId="{5225C266-D13B-46BC-AB04-E2CD353E78D4}" type="presParOf" srcId="{223E9617-E473-401F-BCFB-0A18F82C1C03}" destId="{5675CFD9-2BBF-4002-83E5-DDDB116A9EF1}" srcOrd="1" destOrd="0" presId="urn:microsoft.com/office/officeart/2005/8/layout/lProcess3"/>
    <dgm:cxn modelId="{7F03F9F2-9DEE-4B8C-85A5-DDEF8E9B5370}" type="presParOf" srcId="{223E9617-E473-401F-BCFB-0A18F82C1C03}" destId="{D0313D0F-7533-4616-9DDE-D172CF2715F2}" srcOrd="2" destOrd="0" presId="urn:microsoft.com/office/officeart/2005/8/layout/lProcess3"/>
    <dgm:cxn modelId="{72B6BEE2-10B3-46BC-97AD-653FBF1F72DC}" type="presParOf" srcId="{D0313D0F-7533-4616-9DDE-D172CF2715F2}" destId="{C528BFA2-7CB8-44A5-B856-8490E7A27990}" srcOrd="0" destOrd="0" presId="urn:microsoft.com/office/officeart/2005/8/layout/lProcess3"/>
    <dgm:cxn modelId="{9AF9D5C3-BCB1-4265-8B1D-2A3B396803AF}" type="presParOf" srcId="{223E9617-E473-401F-BCFB-0A18F82C1C03}" destId="{C6390FED-EDD7-4953-A4E8-33E6348E42AC}" srcOrd="3" destOrd="0" presId="urn:microsoft.com/office/officeart/2005/8/layout/lProcess3"/>
    <dgm:cxn modelId="{FF906AE3-E1AE-4CE4-A12D-F639E8459D89}" type="presParOf" srcId="{223E9617-E473-401F-BCFB-0A18F82C1C03}" destId="{F7A22269-E4F4-4169-AF43-95ADDC17AD99}" srcOrd="4" destOrd="0" presId="urn:microsoft.com/office/officeart/2005/8/layout/lProcess3"/>
    <dgm:cxn modelId="{213D3F72-9DE8-4895-890F-85DC0CB2ED41}" type="presParOf" srcId="{F7A22269-E4F4-4169-AF43-95ADDC17AD99}" destId="{3ADDA0E2-79C5-4705-ACD5-04AE8182FDF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AFD0F8-BC93-487A-B412-F2BA5A0202D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DBE325-B34A-46B4-9A4B-61822C06BEDF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Порошковые пребиотики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Protexin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Pro-Fibre, «Ветом», различные монопрепараты (инулин). Высокая концентрация, низкая цена за дозу, долгий срок хранения. Неудобство! Нужно смешивать с кормом, собака может отказаться есть корм с добавкой. Пылят, требуют точного дозирования.</a:t>
          </a:r>
        </a:p>
      </dgm:t>
    </dgm:pt>
    <dgm:pt modelId="{5A07EB03-782E-45F8-AE40-4F6B795220F0}" type="parTrans" cxnId="{582D6D46-3DB0-4840-9174-EADD756C4E84}">
      <dgm:prSet/>
      <dgm:spPr/>
      <dgm:t>
        <a:bodyPr/>
        <a:lstStyle/>
        <a:p>
          <a:endParaRPr lang="ru-RU"/>
        </a:p>
      </dgm:t>
    </dgm:pt>
    <dgm:pt modelId="{801A7400-408E-4C70-9224-08EB030AFFD0}" type="sibTrans" cxnId="{582D6D46-3DB0-4840-9174-EADD756C4E84}">
      <dgm:prSet/>
      <dgm:spPr/>
      <dgm:t>
        <a:bodyPr/>
        <a:lstStyle/>
        <a:p>
          <a:endParaRPr lang="ru-RU"/>
        </a:p>
      </dgm:t>
    </dgm:pt>
    <dgm:pt modelId="{50F3849C-68A9-43EA-A19A-14435A963352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Таблетированные добавки «Апи-Сан»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Пропалин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, 8in1, различные витамины с пребиотиками. Удобная фасовка, знакомый формат. Проблема с дачей! Собаки выплевывают, приходится закладывать в еду или горло. Низкая вкусовая привлекательность.</a:t>
          </a:r>
        </a:p>
      </dgm:t>
    </dgm:pt>
    <dgm:pt modelId="{6988A675-F067-453D-845C-68687E94A9A3}" type="parTrans" cxnId="{FFAA3EE3-CC8C-4115-B397-B5E753D5513B}">
      <dgm:prSet/>
      <dgm:spPr/>
      <dgm:t>
        <a:bodyPr/>
        <a:lstStyle/>
        <a:p>
          <a:endParaRPr lang="ru-RU"/>
        </a:p>
      </dgm:t>
    </dgm:pt>
    <dgm:pt modelId="{E015CABD-1B45-4052-B531-E172D6BD75EF}" type="sibTrans" cxnId="{FFAA3EE3-CC8C-4115-B397-B5E753D5513B}">
      <dgm:prSet/>
      <dgm:spPr/>
      <dgm:t>
        <a:bodyPr/>
        <a:lstStyle/>
        <a:p>
          <a:endParaRPr lang="ru-RU"/>
        </a:p>
      </dgm:t>
    </dgm:pt>
    <dgm:pt modelId="{E8E817A3-1B05-4BF5-A21F-3212650CBAC6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Лакомства с функцией Мясные палочки/подушечки с клетчаткой,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Dental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Sticks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Вкусно, собаки едят с удовольствием, легко дать. Низкая и непрозрачная дозировка активного вещества. Часто много углеводов, сахаров, красителей. Нет акцента именно на пребиотики.</a:t>
          </a:r>
        </a:p>
      </dgm:t>
    </dgm:pt>
    <dgm:pt modelId="{F64424CA-C5F7-4575-8E8B-A029C657E227}" type="parTrans" cxnId="{66D2266C-D8BE-4BCA-984F-77E43F21CD01}">
      <dgm:prSet/>
      <dgm:spPr/>
      <dgm:t>
        <a:bodyPr/>
        <a:lstStyle/>
        <a:p>
          <a:endParaRPr lang="ru-RU"/>
        </a:p>
      </dgm:t>
    </dgm:pt>
    <dgm:pt modelId="{F8624BB1-B0A4-4A13-A684-0B70B984E1CE}" type="sibTrans" cxnId="{66D2266C-D8BE-4BCA-984F-77E43F21CD01}">
      <dgm:prSet/>
      <dgm:spPr/>
      <dgm:t>
        <a:bodyPr/>
        <a:lstStyle/>
        <a:p>
          <a:endParaRPr lang="ru-RU"/>
        </a:p>
      </dgm:t>
    </dgm:pt>
    <dgm:pt modelId="{3825AE06-74FB-4C2D-B655-93F71ABA4835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Жидкие добавки/пасты Pro-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Kolin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+,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Diarvite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, гель с инулином Легко смешать с кормом, часто высокоэффективны. Могут пачкать руки и миску, нестабильный объем дозы (выдавил лишнее), ограниченный срок годности после вскрытия.</a:t>
          </a:r>
        </a:p>
      </dgm:t>
    </dgm:pt>
    <dgm:pt modelId="{C6454BFC-4879-447C-83BA-0C8ACA045E36}" type="parTrans" cxnId="{AE93A763-F6CD-470A-A660-A8572088C3E0}">
      <dgm:prSet/>
      <dgm:spPr/>
      <dgm:t>
        <a:bodyPr/>
        <a:lstStyle/>
        <a:p>
          <a:endParaRPr lang="ru-RU"/>
        </a:p>
      </dgm:t>
    </dgm:pt>
    <dgm:pt modelId="{BEDC1A09-9C18-4257-B55F-125E813D91B3}" type="sibTrans" cxnId="{AE93A763-F6CD-470A-A660-A8572088C3E0}">
      <dgm:prSet/>
      <dgm:spPr/>
      <dgm:t>
        <a:bodyPr/>
        <a:lstStyle/>
        <a:p>
          <a:endParaRPr lang="ru-RU"/>
        </a:p>
      </dgm:t>
    </dgm:pt>
    <dgm:pt modelId="{F5684A5D-0A47-49BA-BE33-4F4A34287FCB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Капсулы/саше Пробиотические комплексы Максимальная сохранность активного вещества. Цена, сложность дачи (капсулу нужно вскрыть и посыпать корм порошком — те же проблемы).</a:t>
          </a:r>
        </a:p>
      </dgm:t>
    </dgm:pt>
    <dgm:pt modelId="{3158EB2A-9126-4E0C-A340-0E38A8E17627}" type="parTrans" cxnId="{35E34B61-57FD-410B-877E-8AFA800B2E89}">
      <dgm:prSet/>
      <dgm:spPr/>
      <dgm:t>
        <a:bodyPr/>
        <a:lstStyle/>
        <a:p>
          <a:endParaRPr lang="ru-RU"/>
        </a:p>
      </dgm:t>
    </dgm:pt>
    <dgm:pt modelId="{C68B6F27-4773-4F62-B04C-4066ACF65CB5}" type="sibTrans" cxnId="{35E34B61-57FD-410B-877E-8AFA800B2E89}">
      <dgm:prSet/>
      <dgm:spPr/>
      <dgm:t>
        <a:bodyPr/>
        <a:lstStyle/>
        <a:p>
          <a:endParaRPr lang="ru-RU"/>
        </a:p>
      </dgm:t>
    </dgm:pt>
    <dgm:pt modelId="{CB296C67-0D5C-4CC3-A6E3-7CDD0ED7B9A4}" type="pres">
      <dgm:prSet presAssocID="{6EAFD0F8-BC93-487A-B412-F2BA5A0202D6}" presName="linearFlow" presStyleCnt="0">
        <dgm:presLayoutVars>
          <dgm:dir/>
          <dgm:resizeHandles val="exact"/>
        </dgm:presLayoutVars>
      </dgm:prSet>
      <dgm:spPr/>
    </dgm:pt>
    <dgm:pt modelId="{494F8926-6F12-4B06-AE54-72771E6880EE}" type="pres">
      <dgm:prSet presAssocID="{26DBE325-B34A-46B4-9A4B-61822C06BEDF}" presName="composite" presStyleCnt="0"/>
      <dgm:spPr/>
    </dgm:pt>
    <dgm:pt modelId="{15DF3F98-C7AF-4797-A80D-A1A0A60E679A}" type="pres">
      <dgm:prSet presAssocID="{26DBE325-B34A-46B4-9A4B-61822C06BEDF}" presName="imgShp" presStyleLbl="fgImgPlace1" presStyleIdx="0" presStyleCnt="5" custLinFactNeighborX="-55481" custLinFactNeighborY="-2729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B854395-CB61-43F2-BA04-70CA80EE51AB}" type="pres">
      <dgm:prSet presAssocID="{26DBE325-B34A-46B4-9A4B-61822C06BEDF}" presName="txShp" presStyleLbl="node1" presStyleIdx="0" presStyleCnt="5">
        <dgm:presLayoutVars>
          <dgm:bulletEnabled val="1"/>
        </dgm:presLayoutVars>
      </dgm:prSet>
      <dgm:spPr>
        <a:xfrm rot="10800000">
          <a:off x="1424552" y="2818"/>
          <a:ext cx="4953107" cy="707859"/>
        </a:xfrm>
        <a:prstGeom prst="homePlate">
          <a:avLst/>
        </a:prstGeom>
      </dgm:spPr>
    </dgm:pt>
    <dgm:pt modelId="{8117B6A6-C261-43E2-8BC0-B9211F7475B5}" type="pres">
      <dgm:prSet presAssocID="{801A7400-408E-4C70-9224-08EB030AFFD0}" presName="spacing" presStyleCnt="0"/>
      <dgm:spPr/>
    </dgm:pt>
    <dgm:pt modelId="{8FDCB58F-3A3E-4ED9-8BB3-21587A047F96}" type="pres">
      <dgm:prSet presAssocID="{50F3849C-68A9-43EA-A19A-14435A963352}" presName="composite" presStyleCnt="0"/>
      <dgm:spPr/>
    </dgm:pt>
    <dgm:pt modelId="{2532724B-3577-4886-A3B9-3B4A2546AEC5}" type="pres">
      <dgm:prSet presAssocID="{50F3849C-68A9-43EA-A19A-14435A963352}" presName="imgShp" presStyleLbl="fgImgPlace1" presStyleIdx="1" presStyleCnt="5" custLinFactNeighborX="-55482" custLinFactNeighborY="-7276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11A3F859-C301-405C-BAF1-DB972EA3F118}" type="pres">
      <dgm:prSet presAssocID="{50F3849C-68A9-43EA-A19A-14435A963352}" presName="txShp" presStyleLbl="node1" presStyleIdx="1" presStyleCnt="5">
        <dgm:presLayoutVars>
          <dgm:bulletEnabled val="1"/>
        </dgm:presLayoutVars>
      </dgm:prSet>
      <dgm:spPr>
        <a:xfrm rot="10800000">
          <a:off x="1424552" y="921979"/>
          <a:ext cx="4953107" cy="707859"/>
        </a:xfrm>
        <a:prstGeom prst="homePlate">
          <a:avLst/>
        </a:prstGeom>
      </dgm:spPr>
    </dgm:pt>
    <dgm:pt modelId="{1D700F39-EADF-4CA4-9754-BAD8F6B04D43}" type="pres">
      <dgm:prSet presAssocID="{E015CABD-1B45-4052-B531-E172D6BD75EF}" presName="spacing" presStyleCnt="0"/>
      <dgm:spPr/>
    </dgm:pt>
    <dgm:pt modelId="{A7E671A6-86EA-443F-8D9E-FCD3C8FC2FD5}" type="pres">
      <dgm:prSet presAssocID="{E8E817A3-1B05-4BF5-A21F-3212650CBAC6}" presName="composite" presStyleCnt="0"/>
      <dgm:spPr/>
    </dgm:pt>
    <dgm:pt modelId="{75D6FB44-6695-45E3-9A60-EE4B1BF42376}" type="pres">
      <dgm:prSet presAssocID="{E8E817A3-1B05-4BF5-A21F-3212650CBAC6}" presName="imgShp" presStyleLbl="fgImgPlace1" presStyleIdx="2" presStyleCnt="5" custScaleX="100703" custScaleY="101563" custLinFactNeighborX="-52754" custLinFactNeighborY="3638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399C6321-A526-4C5E-87E9-3805E1FD2FD1}" type="pres">
      <dgm:prSet presAssocID="{E8E817A3-1B05-4BF5-A21F-3212650CBAC6}" presName="txShp" presStyleLbl="node1" presStyleIdx="2" presStyleCnt="5" custLinFactNeighborX="120" custLinFactNeighborY="0">
        <dgm:presLayoutVars>
          <dgm:bulletEnabled val="1"/>
        </dgm:presLayoutVars>
      </dgm:prSet>
      <dgm:spPr>
        <a:xfrm rot="10800000">
          <a:off x="1425796" y="1846672"/>
          <a:ext cx="4953107" cy="707859"/>
        </a:xfrm>
        <a:prstGeom prst="homePlate">
          <a:avLst/>
        </a:prstGeom>
      </dgm:spPr>
    </dgm:pt>
    <dgm:pt modelId="{8180E594-7E67-4FD0-839B-A98EC4D9AF0B}" type="pres">
      <dgm:prSet presAssocID="{F8624BB1-B0A4-4A13-A684-0B70B984E1CE}" presName="spacing" presStyleCnt="0"/>
      <dgm:spPr/>
    </dgm:pt>
    <dgm:pt modelId="{FB0B1B00-688B-4B18-804F-B145A3BC91FD}" type="pres">
      <dgm:prSet presAssocID="{3825AE06-74FB-4C2D-B655-93F71ABA4835}" presName="composite" presStyleCnt="0"/>
      <dgm:spPr/>
    </dgm:pt>
    <dgm:pt modelId="{EE67477D-BA09-4CA5-8D7D-47541843E5E6}" type="pres">
      <dgm:prSet presAssocID="{3825AE06-74FB-4C2D-B655-93F71ABA4835}" presName="imgShp" presStyleLbl="fgImgPlace1" presStyleIdx="3" presStyleCnt="5" custLinFactNeighborX="-51844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3326E5F1-0AB8-4229-86EE-CEDE4888F503}" type="pres">
      <dgm:prSet presAssocID="{3825AE06-74FB-4C2D-B655-93F71ABA4835}" presName="txShp" presStyleLbl="node1" presStyleIdx="3" presStyleCnt="5">
        <dgm:presLayoutVars>
          <dgm:bulletEnabled val="1"/>
        </dgm:presLayoutVars>
      </dgm:prSet>
      <dgm:spPr>
        <a:xfrm rot="10800000">
          <a:off x="1424552" y="2771365"/>
          <a:ext cx="4953107" cy="707859"/>
        </a:xfrm>
        <a:prstGeom prst="homePlate">
          <a:avLst/>
        </a:prstGeom>
      </dgm:spPr>
    </dgm:pt>
    <dgm:pt modelId="{3ED51E14-A841-422F-B1C5-C473F92041F9}" type="pres">
      <dgm:prSet presAssocID="{BEDC1A09-9C18-4257-B55F-125E813D91B3}" presName="spacing" presStyleCnt="0"/>
      <dgm:spPr/>
    </dgm:pt>
    <dgm:pt modelId="{015E2E3C-0287-4B87-8714-A6E269582269}" type="pres">
      <dgm:prSet presAssocID="{F5684A5D-0A47-49BA-BE33-4F4A34287FCB}" presName="composite" presStyleCnt="0"/>
      <dgm:spPr/>
    </dgm:pt>
    <dgm:pt modelId="{BEFC6EE6-BFDB-48FD-87B5-8BA3EBFE1208}" type="pres">
      <dgm:prSet presAssocID="{F5684A5D-0A47-49BA-BE33-4F4A34287FCB}" presName="imgShp" presStyleLbl="fgImgPlace1" presStyleIdx="4" presStyleCnt="5" custScaleX="106569" custLinFactNeighborX="-48206" custLinFactNeighborY="-3639"/>
      <dgm:spPr>
        <a:blipFill>
          <a:blip xmlns:r="http://schemas.openxmlformats.org/officeDocument/2006/relationships" r:embed="rId5"/>
          <a:srcRect/>
          <a:stretch>
            <a:fillRect l="-52000" r="-52000"/>
          </a:stretch>
        </a:blipFill>
      </dgm:spPr>
    </dgm:pt>
    <dgm:pt modelId="{F27E2627-8867-4239-BBB9-F676D1389168}" type="pres">
      <dgm:prSet presAssocID="{F5684A5D-0A47-49BA-BE33-4F4A34287FCB}" presName="txShp" presStyleLbl="node1" presStyleIdx="4" presStyleCnt="5">
        <dgm:presLayoutVars>
          <dgm:bulletEnabled val="1"/>
        </dgm:presLayoutVars>
      </dgm:prSet>
      <dgm:spPr>
        <a:xfrm rot="10800000">
          <a:off x="1436176" y="3690526"/>
          <a:ext cx="4953107" cy="707859"/>
        </a:xfrm>
        <a:prstGeom prst="homePlate">
          <a:avLst/>
        </a:prstGeom>
      </dgm:spPr>
    </dgm:pt>
  </dgm:ptLst>
  <dgm:cxnLst>
    <dgm:cxn modelId="{BD56DC15-2814-4D0F-92CE-47474053D8CB}" type="presOf" srcId="{50F3849C-68A9-43EA-A19A-14435A963352}" destId="{11A3F859-C301-405C-BAF1-DB972EA3F118}" srcOrd="0" destOrd="0" presId="urn:microsoft.com/office/officeart/2005/8/layout/vList3"/>
    <dgm:cxn modelId="{35E34B61-57FD-410B-877E-8AFA800B2E89}" srcId="{6EAFD0F8-BC93-487A-B412-F2BA5A0202D6}" destId="{F5684A5D-0A47-49BA-BE33-4F4A34287FCB}" srcOrd="4" destOrd="0" parTransId="{3158EB2A-9126-4E0C-A340-0E38A8E17627}" sibTransId="{C68B6F27-4773-4F62-B04C-4066ACF65CB5}"/>
    <dgm:cxn modelId="{AE93A763-F6CD-470A-A660-A8572088C3E0}" srcId="{6EAFD0F8-BC93-487A-B412-F2BA5A0202D6}" destId="{3825AE06-74FB-4C2D-B655-93F71ABA4835}" srcOrd="3" destOrd="0" parTransId="{C6454BFC-4879-447C-83BA-0C8ACA045E36}" sibTransId="{BEDC1A09-9C18-4257-B55F-125E813D91B3}"/>
    <dgm:cxn modelId="{582D6D46-3DB0-4840-9174-EADD756C4E84}" srcId="{6EAFD0F8-BC93-487A-B412-F2BA5A0202D6}" destId="{26DBE325-B34A-46B4-9A4B-61822C06BEDF}" srcOrd="0" destOrd="0" parTransId="{5A07EB03-782E-45F8-AE40-4F6B795220F0}" sibTransId="{801A7400-408E-4C70-9224-08EB030AFFD0}"/>
    <dgm:cxn modelId="{66D2266C-D8BE-4BCA-984F-77E43F21CD01}" srcId="{6EAFD0F8-BC93-487A-B412-F2BA5A0202D6}" destId="{E8E817A3-1B05-4BF5-A21F-3212650CBAC6}" srcOrd="2" destOrd="0" parTransId="{F64424CA-C5F7-4575-8E8B-A029C657E227}" sibTransId="{F8624BB1-B0A4-4A13-A684-0B70B984E1CE}"/>
    <dgm:cxn modelId="{76F97D50-D04E-44ED-A74D-A3AD22D82CEE}" type="presOf" srcId="{F5684A5D-0A47-49BA-BE33-4F4A34287FCB}" destId="{F27E2627-8867-4239-BBB9-F676D1389168}" srcOrd="0" destOrd="0" presId="urn:microsoft.com/office/officeart/2005/8/layout/vList3"/>
    <dgm:cxn modelId="{D2A07851-75C4-404E-BCC7-7EEEDC5B80B2}" type="presOf" srcId="{E8E817A3-1B05-4BF5-A21F-3212650CBAC6}" destId="{399C6321-A526-4C5E-87E9-3805E1FD2FD1}" srcOrd="0" destOrd="0" presId="urn:microsoft.com/office/officeart/2005/8/layout/vList3"/>
    <dgm:cxn modelId="{1546E881-515D-411D-BF49-74C229DE7E15}" type="presOf" srcId="{3825AE06-74FB-4C2D-B655-93F71ABA4835}" destId="{3326E5F1-0AB8-4229-86EE-CEDE4888F503}" srcOrd="0" destOrd="0" presId="urn:microsoft.com/office/officeart/2005/8/layout/vList3"/>
    <dgm:cxn modelId="{B858A191-529A-4E13-A864-4CBBFAF73327}" type="presOf" srcId="{6EAFD0F8-BC93-487A-B412-F2BA5A0202D6}" destId="{CB296C67-0D5C-4CC3-A6E3-7CDD0ED7B9A4}" srcOrd="0" destOrd="0" presId="urn:microsoft.com/office/officeart/2005/8/layout/vList3"/>
    <dgm:cxn modelId="{CC7F3FB5-7C39-4907-8774-672A941CE156}" type="presOf" srcId="{26DBE325-B34A-46B4-9A4B-61822C06BEDF}" destId="{DB854395-CB61-43F2-BA04-70CA80EE51AB}" srcOrd="0" destOrd="0" presId="urn:microsoft.com/office/officeart/2005/8/layout/vList3"/>
    <dgm:cxn modelId="{FFAA3EE3-CC8C-4115-B397-B5E753D5513B}" srcId="{6EAFD0F8-BC93-487A-B412-F2BA5A0202D6}" destId="{50F3849C-68A9-43EA-A19A-14435A963352}" srcOrd="1" destOrd="0" parTransId="{6988A675-F067-453D-845C-68687E94A9A3}" sibTransId="{E015CABD-1B45-4052-B531-E172D6BD75EF}"/>
    <dgm:cxn modelId="{3ED94023-28CE-4380-819E-EA1A804EE308}" type="presParOf" srcId="{CB296C67-0D5C-4CC3-A6E3-7CDD0ED7B9A4}" destId="{494F8926-6F12-4B06-AE54-72771E6880EE}" srcOrd="0" destOrd="0" presId="urn:microsoft.com/office/officeart/2005/8/layout/vList3"/>
    <dgm:cxn modelId="{CE61A172-D529-4E18-9E0E-42462F69C131}" type="presParOf" srcId="{494F8926-6F12-4B06-AE54-72771E6880EE}" destId="{15DF3F98-C7AF-4797-A80D-A1A0A60E679A}" srcOrd="0" destOrd="0" presId="urn:microsoft.com/office/officeart/2005/8/layout/vList3"/>
    <dgm:cxn modelId="{169259E8-B8CC-4E60-B324-D274E00E782D}" type="presParOf" srcId="{494F8926-6F12-4B06-AE54-72771E6880EE}" destId="{DB854395-CB61-43F2-BA04-70CA80EE51AB}" srcOrd="1" destOrd="0" presId="urn:microsoft.com/office/officeart/2005/8/layout/vList3"/>
    <dgm:cxn modelId="{A8CD53DC-0EA0-4E26-80DF-EEA4715D1DD5}" type="presParOf" srcId="{CB296C67-0D5C-4CC3-A6E3-7CDD0ED7B9A4}" destId="{8117B6A6-C261-43E2-8BC0-B9211F7475B5}" srcOrd="1" destOrd="0" presId="urn:microsoft.com/office/officeart/2005/8/layout/vList3"/>
    <dgm:cxn modelId="{7309BEF1-4225-4247-BB14-E9E892380B5C}" type="presParOf" srcId="{CB296C67-0D5C-4CC3-A6E3-7CDD0ED7B9A4}" destId="{8FDCB58F-3A3E-4ED9-8BB3-21587A047F96}" srcOrd="2" destOrd="0" presId="urn:microsoft.com/office/officeart/2005/8/layout/vList3"/>
    <dgm:cxn modelId="{8C025CBE-36EA-4F69-8F68-8A81EC9ED621}" type="presParOf" srcId="{8FDCB58F-3A3E-4ED9-8BB3-21587A047F96}" destId="{2532724B-3577-4886-A3B9-3B4A2546AEC5}" srcOrd="0" destOrd="0" presId="urn:microsoft.com/office/officeart/2005/8/layout/vList3"/>
    <dgm:cxn modelId="{2C9D3C94-E376-48A8-B877-2CB599F0C8C4}" type="presParOf" srcId="{8FDCB58F-3A3E-4ED9-8BB3-21587A047F96}" destId="{11A3F859-C301-405C-BAF1-DB972EA3F118}" srcOrd="1" destOrd="0" presId="urn:microsoft.com/office/officeart/2005/8/layout/vList3"/>
    <dgm:cxn modelId="{1FB7E783-D395-47F4-9608-E577EB41A519}" type="presParOf" srcId="{CB296C67-0D5C-4CC3-A6E3-7CDD0ED7B9A4}" destId="{1D700F39-EADF-4CA4-9754-BAD8F6B04D43}" srcOrd="3" destOrd="0" presId="urn:microsoft.com/office/officeart/2005/8/layout/vList3"/>
    <dgm:cxn modelId="{0F211274-6AA4-447C-ABF8-5AFEC5C1FD7B}" type="presParOf" srcId="{CB296C67-0D5C-4CC3-A6E3-7CDD0ED7B9A4}" destId="{A7E671A6-86EA-443F-8D9E-FCD3C8FC2FD5}" srcOrd="4" destOrd="0" presId="urn:microsoft.com/office/officeart/2005/8/layout/vList3"/>
    <dgm:cxn modelId="{EAF02A2C-BF6A-4850-AF27-47535583A9AD}" type="presParOf" srcId="{A7E671A6-86EA-443F-8D9E-FCD3C8FC2FD5}" destId="{75D6FB44-6695-45E3-9A60-EE4B1BF42376}" srcOrd="0" destOrd="0" presId="urn:microsoft.com/office/officeart/2005/8/layout/vList3"/>
    <dgm:cxn modelId="{F504B163-D507-47D9-BA84-7EB8F9666CB8}" type="presParOf" srcId="{A7E671A6-86EA-443F-8D9E-FCD3C8FC2FD5}" destId="{399C6321-A526-4C5E-87E9-3805E1FD2FD1}" srcOrd="1" destOrd="0" presId="urn:microsoft.com/office/officeart/2005/8/layout/vList3"/>
    <dgm:cxn modelId="{EE3C3A05-9184-4E3E-BEE3-F3B36355AFC6}" type="presParOf" srcId="{CB296C67-0D5C-4CC3-A6E3-7CDD0ED7B9A4}" destId="{8180E594-7E67-4FD0-839B-A98EC4D9AF0B}" srcOrd="5" destOrd="0" presId="urn:microsoft.com/office/officeart/2005/8/layout/vList3"/>
    <dgm:cxn modelId="{AAAE1B6E-B466-4493-B949-57A198285674}" type="presParOf" srcId="{CB296C67-0D5C-4CC3-A6E3-7CDD0ED7B9A4}" destId="{FB0B1B00-688B-4B18-804F-B145A3BC91FD}" srcOrd="6" destOrd="0" presId="urn:microsoft.com/office/officeart/2005/8/layout/vList3"/>
    <dgm:cxn modelId="{5486C7F8-A149-465C-B71D-32FD921A1B4C}" type="presParOf" srcId="{FB0B1B00-688B-4B18-804F-B145A3BC91FD}" destId="{EE67477D-BA09-4CA5-8D7D-47541843E5E6}" srcOrd="0" destOrd="0" presId="urn:microsoft.com/office/officeart/2005/8/layout/vList3"/>
    <dgm:cxn modelId="{1BF82EB4-8272-4FB8-A6CB-C700DCC1ACD2}" type="presParOf" srcId="{FB0B1B00-688B-4B18-804F-B145A3BC91FD}" destId="{3326E5F1-0AB8-4229-86EE-CEDE4888F503}" srcOrd="1" destOrd="0" presId="urn:microsoft.com/office/officeart/2005/8/layout/vList3"/>
    <dgm:cxn modelId="{3136CB05-9E12-4548-822C-FB552F7971B0}" type="presParOf" srcId="{CB296C67-0D5C-4CC3-A6E3-7CDD0ED7B9A4}" destId="{3ED51E14-A841-422F-B1C5-C473F92041F9}" srcOrd="7" destOrd="0" presId="urn:microsoft.com/office/officeart/2005/8/layout/vList3"/>
    <dgm:cxn modelId="{C096C4CB-CD32-447D-AF84-8E05BE4D2C29}" type="presParOf" srcId="{CB296C67-0D5C-4CC3-A6E3-7CDD0ED7B9A4}" destId="{015E2E3C-0287-4B87-8714-A6E269582269}" srcOrd="8" destOrd="0" presId="urn:microsoft.com/office/officeart/2005/8/layout/vList3"/>
    <dgm:cxn modelId="{327816C6-2AB6-472A-A189-5F650E50E683}" type="presParOf" srcId="{015E2E3C-0287-4B87-8714-A6E269582269}" destId="{BEFC6EE6-BFDB-48FD-87B5-8BA3EBFE1208}" srcOrd="0" destOrd="0" presId="urn:microsoft.com/office/officeart/2005/8/layout/vList3"/>
    <dgm:cxn modelId="{3A55B94E-6389-4C02-8C7B-18E3CD23A7EA}" type="presParOf" srcId="{015E2E3C-0287-4B87-8714-A6E269582269}" destId="{F27E2627-8867-4239-BBB9-F676D138916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AAB412-0A02-4C02-9E81-EF156D5D5DD6}" type="doc">
      <dgm:prSet loTypeId="urn:microsoft.com/office/officeart/2009/3/layout/PlusandMinus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2C9008-E0A1-41CD-A0B4-13FA3AA7C743}">
      <dgm:prSet phldrT="[Текст]"/>
      <dgm:spPr/>
      <dgm:t>
        <a:bodyPr/>
        <a:lstStyle/>
        <a:p>
          <a:r>
            <a:rPr lang="ru-RU" dirty="0"/>
            <a:t>1. Уникальное торговое предложение (УТП): Первая желейная текстура для доставки пребиотиков. Это легко понятно и визуально отличаемо.</a:t>
          </a:r>
        </a:p>
        <a:p>
          <a:r>
            <a:rPr lang="ru-RU" dirty="0"/>
            <a:t>2. Высочайшее удобство для клиента (ключевое!): Просто достал кубик из упаковки и дал. Ни пыли, ни грязи, ни уговоров.</a:t>
          </a:r>
        </a:p>
        <a:p>
          <a:r>
            <a:rPr lang="ru-RU" dirty="0"/>
            <a:t>3. Вкусовая привлекательность для : Натуральный мясной бульон в основе — это аромат, от которого не откажется 89% животных.</a:t>
          </a:r>
        </a:p>
        <a:p>
          <a:r>
            <a:rPr lang="ru-RU" dirty="0"/>
            <a:t>4. Идеальная точность дозировки: Каждый кубик — это точная, выверенная порция активного вещества.</a:t>
          </a:r>
        </a:p>
        <a:p>
          <a:r>
            <a:rPr lang="ru-RU" dirty="0"/>
            <a:t>5. Потенциал для расширения линейки: После успеха с пребиотиками можно выпустить кубики с глюкозамином, успокаивающими травами, витаминными комплексами.</a:t>
          </a:r>
        </a:p>
        <a:p>
          <a:r>
            <a:rPr lang="ru-RU" dirty="0"/>
            <a:t>6. Высокая воспринимаемая ценность: Влажная текстура, «натуральный» вид, инновационный формат позволяют назначать премиальную цену.</a:t>
          </a:r>
        </a:p>
      </dgm:t>
    </dgm:pt>
    <dgm:pt modelId="{AF6FB5C5-87C7-4F33-B322-CEBE8AA7FCB2}" type="parTrans" cxnId="{74AC690D-FA4A-4B99-B3B6-03B2D528CE7F}">
      <dgm:prSet/>
      <dgm:spPr/>
      <dgm:t>
        <a:bodyPr/>
        <a:lstStyle/>
        <a:p>
          <a:endParaRPr lang="ru-RU"/>
        </a:p>
      </dgm:t>
    </dgm:pt>
    <dgm:pt modelId="{A6B088B2-CFFD-49FA-B342-11541FEA3061}" type="sibTrans" cxnId="{74AC690D-FA4A-4B99-B3B6-03B2D528CE7F}">
      <dgm:prSet/>
      <dgm:spPr/>
      <dgm:t>
        <a:bodyPr/>
        <a:lstStyle/>
        <a:p>
          <a:endParaRPr lang="ru-RU"/>
        </a:p>
      </dgm:t>
    </dgm:pt>
    <dgm:pt modelId="{09E942F9-E1D5-494D-A5E6-9B999CBE617F}">
      <dgm:prSet phldrT="[Текст]"/>
      <dgm:spPr/>
      <dgm:t>
        <a:bodyPr/>
        <a:lstStyle/>
        <a:p>
          <a:r>
            <a:rPr lang="ru-RU" dirty="0"/>
            <a:t>1. Сложность и стоимость производства:</a:t>
          </a:r>
        </a:p>
        <a:p>
          <a:r>
            <a:rPr lang="ru-RU" dirty="0"/>
            <a:t> · Нужно чистое помещение (желе — питательная среда для бактерий).</a:t>
          </a:r>
        </a:p>
        <a:p>
          <a:r>
            <a:rPr lang="ru-RU" dirty="0"/>
            <a:t> · Оборудование для дозирования, смешивания, розлива, упаковки.</a:t>
          </a:r>
        </a:p>
        <a:p>
          <a:r>
            <a:rPr lang="ru-RU" dirty="0"/>
            <a:t> · Сложнее и дороже, чем прессовать таблетки или фасовывать порошок.</a:t>
          </a:r>
        </a:p>
        <a:p>
          <a:r>
            <a:rPr lang="ru-RU" dirty="0"/>
            <a:t>2. Ограниченный срок годности: Без консервантов (что будет вашим преимуществом в маркетинге) срок хранения будет меньше, чем у сухих аналогов (например, 3-6 месяцев). Требует четкой логистики и оборота.</a:t>
          </a:r>
        </a:p>
        <a:p>
          <a:r>
            <a:rPr lang="ru-RU" dirty="0"/>
            <a:t>3. Чувствительность к условиям хранения: Возможно, потребуется указание «хранить в сухом прохладном месте» или даже «после вскрытия хранить в холодильнике».</a:t>
          </a:r>
        </a:p>
        <a:p>
          <a:r>
            <a:rPr lang="ru-RU" dirty="0"/>
            <a:t>4. Стоимость единицы продукта: Себестоимость кубика будет выше, чем у порошка или таблетки. Мы конкурируем не по цене, а по ценности.</a:t>
          </a:r>
        </a:p>
      </dgm:t>
    </dgm:pt>
    <dgm:pt modelId="{0449A6C6-66E2-4D84-9F90-AFE6354DE49B}" type="parTrans" cxnId="{0C8724DF-C87E-437F-A1E8-1F8A433190C5}">
      <dgm:prSet/>
      <dgm:spPr/>
      <dgm:t>
        <a:bodyPr/>
        <a:lstStyle/>
        <a:p>
          <a:endParaRPr lang="ru-RU"/>
        </a:p>
      </dgm:t>
    </dgm:pt>
    <dgm:pt modelId="{D6061C47-6959-42A3-BEDB-01D70510EAA8}" type="sibTrans" cxnId="{0C8724DF-C87E-437F-A1E8-1F8A433190C5}">
      <dgm:prSet/>
      <dgm:spPr/>
      <dgm:t>
        <a:bodyPr/>
        <a:lstStyle/>
        <a:p>
          <a:endParaRPr lang="ru-RU"/>
        </a:p>
      </dgm:t>
    </dgm:pt>
    <dgm:pt modelId="{4909E100-D3EA-4316-921E-3FAF5EDE3DCF}" type="pres">
      <dgm:prSet presAssocID="{94AAB412-0A02-4C02-9E81-EF156D5D5DD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7393843C-8947-4C20-A63A-67EFDE29C667}" type="pres">
      <dgm:prSet presAssocID="{94AAB412-0A02-4C02-9E81-EF156D5D5DD6}" presName="Background" presStyleLbl="bgImgPlace1" presStyleIdx="0" presStyleCnt="1"/>
      <dgm:spPr>
        <a:xfrm>
          <a:off x="775437" y="962844"/>
          <a:ext cx="7495891" cy="3873830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0C671707-7AA7-4DF2-ABB1-B996A24B3EB2}" type="pres">
      <dgm:prSet presAssocID="{94AAB412-0A02-4C02-9E81-EF156D5D5DD6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660966ED-D599-4746-A782-5ECD9699231F}" type="pres">
      <dgm:prSet presAssocID="{94AAB412-0A02-4C02-9E81-EF156D5D5DD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51D074DC-FAC6-4CF4-9B30-A88611AFFF1C}" type="pres">
      <dgm:prSet presAssocID="{94AAB412-0A02-4C02-9E81-EF156D5D5DD6}" presName="Plus" presStyleLbl="alignNode1" presStyleIdx="0" presStyleCnt="2" custLinFactNeighborX="-7913" custLinFactNeighborY="-2198"/>
      <dgm:spPr>
        <a:solidFill>
          <a:srgbClr val="A0FAAF"/>
        </a:solidFill>
      </dgm:spPr>
    </dgm:pt>
    <dgm:pt modelId="{9F55BDE1-A232-4082-8AF6-806F16602332}" type="pres">
      <dgm:prSet presAssocID="{94AAB412-0A02-4C02-9E81-EF156D5D5DD6}" presName="Minus" presStyleLbl="alignNode1" presStyleIdx="1" presStyleCnt="2"/>
      <dgm:spPr>
        <a:xfrm>
          <a:off x="7075137" y="690267"/>
          <a:ext cx="1347645" cy="461826"/>
        </a:xfrm>
        <a:prstGeom prst="rect">
          <a:avLst/>
        </a:prstGeom>
        <a:solidFill>
          <a:srgbClr val="FA3254"/>
        </a:solidFill>
      </dgm:spPr>
    </dgm:pt>
    <dgm:pt modelId="{F5D29F38-13A9-4859-9C34-0C55E27499D8}" type="pres">
      <dgm:prSet presAssocID="{94AAB412-0A02-4C02-9E81-EF156D5D5DD6}" presName="Divider" presStyleLbl="parChTrans1D1" presStyleIdx="0" presStyleCnt="1"/>
      <dgm:spPr>
        <a:ln>
          <a:solidFill>
            <a:schemeClr val="bg2">
              <a:lumMod val="75000"/>
            </a:schemeClr>
          </a:solidFill>
        </a:ln>
      </dgm:spPr>
    </dgm:pt>
  </dgm:ptLst>
  <dgm:cxnLst>
    <dgm:cxn modelId="{74AC690D-FA4A-4B99-B3B6-03B2D528CE7F}" srcId="{94AAB412-0A02-4C02-9E81-EF156D5D5DD6}" destId="{BA2C9008-E0A1-41CD-A0B4-13FA3AA7C743}" srcOrd="0" destOrd="0" parTransId="{AF6FB5C5-87C7-4F33-B322-CEBE8AA7FCB2}" sibTransId="{A6B088B2-CFFD-49FA-B342-11541FEA3061}"/>
    <dgm:cxn modelId="{118D3F13-A524-42CE-B645-94F8D7FEC1EE}" type="presOf" srcId="{BA2C9008-E0A1-41CD-A0B4-13FA3AA7C743}" destId="{0C671707-7AA7-4DF2-ABB1-B996A24B3EB2}" srcOrd="0" destOrd="0" presId="urn:microsoft.com/office/officeart/2009/3/layout/PlusandMinus"/>
    <dgm:cxn modelId="{12183137-B920-4678-8D2B-83B294B1B686}" type="presOf" srcId="{09E942F9-E1D5-494D-A5E6-9B999CBE617F}" destId="{660966ED-D599-4746-A782-5ECD9699231F}" srcOrd="0" destOrd="0" presId="urn:microsoft.com/office/officeart/2009/3/layout/PlusandMinus"/>
    <dgm:cxn modelId="{8C00AD7F-32E2-4B96-8823-EB5460CB7F6F}" type="presOf" srcId="{94AAB412-0A02-4C02-9E81-EF156D5D5DD6}" destId="{4909E100-D3EA-4316-921E-3FAF5EDE3DCF}" srcOrd="0" destOrd="0" presId="urn:microsoft.com/office/officeart/2009/3/layout/PlusandMinus"/>
    <dgm:cxn modelId="{0C8724DF-C87E-437F-A1E8-1F8A433190C5}" srcId="{94AAB412-0A02-4C02-9E81-EF156D5D5DD6}" destId="{09E942F9-E1D5-494D-A5E6-9B999CBE617F}" srcOrd="1" destOrd="0" parTransId="{0449A6C6-66E2-4D84-9F90-AFE6354DE49B}" sibTransId="{D6061C47-6959-42A3-BEDB-01D70510EAA8}"/>
    <dgm:cxn modelId="{B5F5AFA6-84E3-424D-9D81-E33049447417}" type="presParOf" srcId="{4909E100-D3EA-4316-921E-3FAF5EDE3DCF}" destId="{7393843C-8947-4C20-A63A-67EFDE29C667}" srcOrd="0" destOrd="0" presId="urn:microsoft.com/office/officeart/2009/3/layout/PlusandMinus"/>
    <dgm:cxn modelId="{C41E33B6-C796-4F6E-9543-8C701D1BC456}" type="presParOf" srcId="{4909E100-D3EA-4316-921E-3FAF5EDE3DCF}" destId="{0C671707-7AA7-4DF2-ABB1-B996A24B3EB2}" srcOrd="1" destOrd="0" presId="urn:microsoft.com/office/officeart/2009/3/layout/PlusandMinus"/>
    <dgm:cxn modelId="{AD21A5A9-379F-4890-AC3D-EBE4D34EC531}" type="presParOf" srcId="{4909E100-D3EA-4316-921E-3FAF5EDE3DCF}" destId="{660966ED-D599-4746-A782-5ECD9699231F}" srcOrd="2" destOrd="0" presId="urn:microsoft.com/office/officeart/2009/3/layout/PlusandMinus"/>
    <dgm:cxn modelId="{5E2EBB40-EF7B-4746-92FC-B404C6B2EEEF}" type="presParOf" srcId="{4909E100-D3EA-4316-921E-3FAF5EDE3DCF}" destId="{51D074DC-FAC6-4CF4-9B30-A88611AFFF1C}" srcOrd="3" destOrd="0" presId="urn:microsoft.com/office/officeart/2009/3/layout/PlusandMinus"/>
    <dgm:cxn modelId="{BC6C5CC3-ED4A-4649-AEC3-B65B61654FC1}" type="presParOf" srcId="{4909E100-D3EA-4316-921E-3FAF5EDE3DCF}" destId="{9F55BDE1-A232-4082-8AF6-806F16602332}" srcOrd="4" destOrd="0" presId="urn:microsoft.com/office/officeart/2009/3/layout/PlusandMinus"/>
    <dgm:cxn modelId="{6C946DF0-4939-4DCF-BA31-6CF129E17811}" type="presParOf" srcId="{4909E100-D3EA-4316-921E-3FAF5EDE3DCF}" destId="{F5D29F38-13A9-4859-9C34-0C55E27499D8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96F857-B135-4387-B17A-C75F186A5CC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161216-5EA1-475B-BD07-BCAA6D58418E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r>
            <a:rPr lang="ru-RU" sz="1050" b="1" i="0" dirty="0">
              <a:solidFill>
                <a:schemeClr val="tx1"/>
              </a:solidFill>
            </a:rPr>
            <a:t>1</a:t>
          </a:r>
          <a:r>
            <a:rPr lang="ru-RU" sz="1050" b="1" i="1" dirty="0">
              <a:solidFill>
                <a:schemeClr val="tx1"/>
              </a:solidFill>
            </a:rPr>
            <a:t>.  Высокая потребность в функциональных продуктах</a:t>
          </a:r>
        </a:p>
        <a:p>
          <a:r>
            <a:rPr lang="ru-RU" sz="1050" b="0" i="0" dirty="0">
              <a:solidFill>
                <a:schemeClr val="tx1"/>
              </a:solidFill>
            </a:rPr>
            <a:t> Владельцы животных проявляют высокую обеспокоенность здоровьем пищеварительной системы своих питомцев и готовы инвестировать в продукты, поддерживающие их иммунитет и общее самочувствие. </a:t>
          </a:r>
          <a:endParaRPr lang="ru-RU" sz="1050" dirty="0">
            <a:solidFill>
              <a:schemeClr val="tx1"/>
            </a:solidFill>
          </a:endParaRPr>
        </a:p>
      </dgm:t>
    </dgm:pt>
    <dgm:pt modelId="{3A24499D-3B07-402E-96EE-3C7CB60B7861}" type="parTrans" cxnId="{9C586F1B-1B63-40E7-B2F0-93053C8E6BFD}">
      <dgm:prSet/>
      <dgm:spPr/>
      <dgm:t>
        <a:bodyPr/>
        <a:lstStyle/>
        <a:p>
          <a:endParaRPr lang="ru-RU"/>
        </a:p>
      </dgm:t>
    </dgm:pt>
    <dgm:pt modelId="{34980F53-B294-4C2C-99C3-EF1BF5087AD6}" type="sibTrans" cxnId="{9C586F1B-1B63-40E7-B2F0-93053C8E6BFD}">
      <dgm:prSet/>
      <dgm:spPr/>
      <dgm:t>
        <a:bodyPr/>
        <a:lstStyle/>
        <a:p>
          <a:endParaRPr lang="ru-RU"/>
        </a:p>
      </dgm:t>
    </dgm:pt>
    <dgm:pt modelId="{43AEF629-1782-4769-B900-A7097904AE3A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2.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Приоритет натурального состава и пользы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При выборе лакомств для своих питомцев, владельцы ставят на первое место натуральность ингредиентов и конкретную пользу продукта. Желейные кубики с пробиотиками могут эффективно использовать это преимущество, акцентируя внимание на естественных компонентах и доказанной эффективности пробиотиков.</a:t>
          </a:r>
        </a:p>
      </dgm:t>
    </dgm:pt>
    <dgm:pt modelId="{4AE7F866-78C0-4A3C-98FA-DABCAD934B5C}" type="parTrans" cxnId="{4421B881-B755-4135-9736-2B39153EDFEF}">
      <dgm:prSet/>
      <dgm:spPr/>
      <dgm:t>
        <a:bodyPr/>
        <a:lstStyle/>
        <a:p>
          <a:endParaRPr lang="ru-RU"/>
        </a:p>
      </dgm:t>
    </dgm:pt>
    <dgm:pt modelId="{F5BA98C1-8C74-4DEA-9A55-1DF95CC1CE98}" type="sibTrans" cxnId="{4421B881-B755-4135-9736-2B39153EDFEF}">
      <dgm:prSet/>
      <dgm:spPr/>
      <dgm:t>
        <a:bodyPr/>
        <a:lstStyle/>
        <a:p>
          <a:endParaRPr lang="ru-RU"/>
        </a:p>
      </dgm:t>
    </dgm:pt>
    <dgm:pt modelId="{A48BBE63-51BD-48F2-84BE-89CD8A7F8D93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3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.  Готовность платить за качество и пользу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Результаты опросов показывают, что значительная часть целевой аудитории готова переплачивать за пробиотические лакомства, что открывает возможности для позиционирования продукта в сегменте "премиум" или "функционального питания", обеспечивая хорошую маржинальность.</a:t>
          </a:r>
        </a:p>
      </dgm:t>
    </dgm:pt>
    <dgm:pt modelId="{2E49FEF0-2C3D-44EA-BA45-4969F5AC2862}" type="parTrans" cxnId="{AC5AC7EC-4FA3-4372-A558-CDCA13D0CBC2}">
      <dgm:prSet/>
      <dgm:spPr/>
      <dgm:t>
        <a:bodyPr/>
        <a:lstStyle/>
        <a:p>
          <a:endParaRPr lang="ru-RU"/>
        </a:p>
      </dgm:t>
    </dgm:pt>
    <dgm:pt modelId="{194EC3A5-0C11-4013-B1D9-40265C444834}" type="sibTrans" cxnId="{AC5AC7EC-4FA3-4372-A558-CDCA13D0CBC2}">
      <dgm:prSet/>
      <dgm:spPr/>
      <dgm:t>
        <a:bodyPr/>
        <a:lstStyle/>
        <a:p>
          <a:endParaRPr lang="ru-RU"/>
        </a:p>
      </dgm:t>
    </dgm:pt>
    <dgm:pt modelId="{D3BCE6E7-8C64-4AAE-A811-758A738AC61C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4.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Удобство и привлекательность формата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Формат желейных кубиков воспринимается как удобный для дозирования и привлекательный для питомцев. Это сочетание удобства для владельца и приятного вкуса для животного является важным конкурентным преимуществом.</a:t>
          </a:r>
        </a:p>
      </dgm:t>
    </dgm:pt>
    <dgm:pt modelId="{09060395-45D1-46C0-8109-71DD7542F0E5}" type="parTrans" cxnId="{98121C7F-D8A8-482D-A2C5-8ED83BF2599F}">
      <dgm:prSet/>
      <dgm:spPr/>
      <dgm:t>
        <a:bodyPr/>
        <a:lstStyle/>
        <a:p>
          <a:endParaRPr lang="ru-RU"/>
        </a:p>
      </dgm:t>
    </dgm:pt>
    <dgm:pt modelId="{3676DF0A-4F98-4D6C-924A-DDC734E20ABC}" type="sibTrans" cxnId="{98121C7F-D8A8-482D-A2C5-8ED83BF2599F}">
      <dgm:prSet/>
      <dgm:spPr/>
      <dgm:t>
        <a:bodyPr/>
        <a:lstStyle/>
        <a:p>
          <a:endParaRPr lang="ru-RU"/>
        </a:p>
      </dgm:t>
    </dgm:pt>
    <dgm:pt modelId="{7B41965D-EDBB-4892-BBF5-CE878A7CC225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5.  Четкий фокус на маркетинге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Коммуникация должна быть максимально прозрачной и информативной. На упаковке необходимо четко указывать состав, дозировку, научные обоснования пользы пробиотиков, а также потенциальные рекомендации ветеринаров, что значительно повысит доверие потребителей.</a:t>
          </a:r>
        </a:p>
      </dgm:t>
    </dgm:pt>
    <dgm:pt modelId="{B9078A42-A0AB-4AE9-9BCC-2DFC894B570D}" type="parTrans" cxnId="{0B903BED-A2FE-4C5C-946B-E030938DFCF2}">
      <dgm:prSet/>
      <dgm:spPr/>
      <dgm:t>
        <a:bodyPr/>
        <a:lstStyle/>
        <a:p>
          <a:endParaRPr lang="ru-RU"/>
        </a:p>
      </dgm:t>
    </dgm:pt>
    <dgm:pt modelId="{606E1BCF-9BD9-47D7-BEF3-E20E2E73DD01}" type="sibTrans" cxnId="{0B903BED-A2FE-4C5C-946B-E030938DFCF2}">
      <dgm:prSet/>
      <dgm:spPr/>
      <dgm:t>
        <a:bodyPr/>
        <a:lstStyle/>
        <a:p>
          <a:endParaRPr lang="ru-RU"/>
        </a:p>
      </dgm:t>
    </dgm:pt>
    <dgm:pt modelId="{042C5446-0CBF-4746-BCDE-403D5794CA23}">
      <dgm:prSet custT="1"/>
      <dgm:spPr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3970" tIns="6985" rIns="0" bIns="698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6.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Вкусовые предпочтения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Основной акцент следует делать на мясные и рыбные вкусы (курица, говядина, лосось), как наиболее привлекательные для собак и кошек. </a:t>
          </a:r>
        </a:p>
      </dgm:t>
    </dgm:pt>
    <dgm:pt modelId="{1F5A3495-510F-4826-B82D-696B2A99A011}" type="parTrans" cxnId="{09827055-2199-49E8-86B8-1DB3FF7EADAE}">
      <dgm:prSet/>
      <dgm:spPr/>
      <dgm:t>
        <a:bodyPr/>
        <a:lstStyle/>
        <a:p>
          <a:endParaRPr lang="ru-RU"/>
        </a:p>
      </dgm:t>
    </dgm:pt>
    <dgm:pt modelId="{F09D4A2C-C4F7-4FB1-A2EF-9E12B4D33026}" type="sibTrans" cxnId="{09827055-2199-49E8-86B8-1DB3FF7EADAE}">
      <dgm:prSet/>
      <dgm:spPr/>
      <dgm:t>
        <a:bodyPr/>
        <a:lstStyle/>
        <a:p>
          <a:endParaRPr lang="ru-RU"/>
        </a:p>
      </dgm:t>
    </dgm:pt>
    <dgm:pt modelId="{F9659F8B-1560-46B9-A79B-853E8CD952F5}" type="pres">
      <dgm:prSet presAssocID="{0D96F857-B135-4387-B17A-C75F186A5CCD}" presName="diagram" presStyleCnt="0">
        <dgm:presLayoutVars>
          <dgm:dir/>
          <dgm:resizeHandles val="exact"/>
        </dgm:presLayoutVars>
      </dgm:prSet>
      <dgm:spPr/>
    </dgm:pt>
    <dgm:pt modelId="{CADC0789-2733-40BB-A73C-AF592AB875CC}" type="pres">
      <dgm:prSet presAssocID="{D5161216-5EA1-475B-BD07-BCAA6D58418E}" presName="node" presStyleLbl="node1" presStyleIdx="0" presStyleCnt="6">
        <dgm:presLayoutVars>
          <dgm:bulletEnabled val="1"/>
        </dgm:presLayoutVars>
      </dgm:prSet>
      <dgm:spPr/>
    </dgm:pt>
    <dgm:pt modelId="{EF001E9A-C519-4D2F-B916-9497BE693EEA}" type="pres">
      <dgm:prSet presAssocID="{34980F53-B294-4C2C-99C3-EF1BF5087AD6}" presName="sibTrans" presStyleCnt="0"/>
      <dgm:spPr/>
    </dgm:pt>
    <dgm:pt modelId="{C59A8656-D2D9-497D-AE16-59C9C823C8C9}" type="pres">
      <dgm:prSet presAssocID="{43AEF629-1782-4769-B900-A7097904AE3A}" presName="node" presStyleLbl="node1" presStyleIdx="1" presStyleCnt="6">
        <dgm:presLayoutVars>
          <dgm:bulletEnabled val="1"/>
        </dgm:presLayoutVars>
      </dgm:prSet>
      <dgm:spPr/>
    </dgm:pt>
    <dgm:pt modelId="{B0E80BDD-546E-421E-BBB7-A2BE7361F5E6}" type="pres">
      <dgm:prSet presAssocID="{F5BA98C1-8C74-4DEA-9A55-1DF95CC1CE98}" presName="sibTrans" presStyleCnt="0"/>
      <dgm:spPr/>
    </dgm:pt>
    <dgm:pt modelId="{97FBA21A-47FF-47AA-AE87-DCD74515CC45}" type="pres">
      <dgm:prSet presAssocID="{A48BBE63-51BD-48F2-84BE-89CD8A7F8D93}" presName="node" presStyleLbl="node1" presStyleIdx="2" presStyleCnt="6">
        <dgm:presLayoutVars>
          <dgm:bulletEnabled val="1"/>
        </dgm:presLayoutVars>
      </dgm:prSet>
      <dgm:spPr/>
    </dgm:pt>
    <dgm:pt modelId="{160CC579-D985-4A16-9589-39684AE30A69}" type="pres">
      <dgm:prSet presAssocID="{194EC3A5-0C11-4013-B1D9-40265C444834}" presName="sibTrans" presStyleCnt="0"/>
      <dgm:spPr/>
    </dgm:pt>
    <dgm:pt modelId="{6CD74EDB-FBDC-4DCF-AF2F-80B7ED57D613}" type="pres">
      <dgm:prSet presAssocID="{D3BCE6E7-8C64-4AAE-A811-758A738AC61C}" presName="node" presStyleLbl="node1" presStyleIdx="3" presStyleCnt="6">
        <dgm:presLayoutVars>
          <dgm:bulletEnabled val="1"/>
        </dgm:presLayoutVars>
      </dgm:prSet>
      <dgm:spPr/>
    </dgm:pt>
    <dgm:pt modelId="{06111328-4B55-4A9C-84BC-0384827499F2}" type="pres">
      <dgm:prSet presAssocID="{3676DF0A-4F98-4D6C-924A-DDC734E20ABC}" presName="sibTrans" presStyleCnt="0"/>
      <dgm:spPr/>
    </dgm:pt>
    <dgm:pt modelId="{9A39BB25-B40F-4FA2-8177-5B4EBDA3EF76}" type="pres">
      <dgm:prSet presAssocID="{7B41965D-EDBB-4892-BBF5-CE878A7CC225}" presName="node" presStyleLbl="node1" presStyleIdx="4" presStyleCnt="6">
        <dgm:presLayoutVars>
          <dgm:bulletEnabled val="1"/>
        </dgm:presLayoutVars>
      </dgm:prSet>
      <dgm:spPr/>
    </dgm:pt>
    <dgm:pt modelId="{27339754-860C-4CFA-8C09-D32ADB8930E0}" type="pres">
      <dgm:prSet presAssocID="{606E1BCF-9BD9-47D7-BEF3-E20E2E73DD01}" presName="sibTrans" presStyleCnt="0"/>
      <dgm:spPr/>
    </dgm:pt>
    <dgm:pt modelId="{FAB713D1-A9EA-4B51-87C3-A49BFEF93728}" type="pres">
      <dgm:prSet presAssocID="{042C5446-0CBF-4746-BCDE-403D5794CA23}" presName="node" presStyleLbl="node1" presStyleIdx="5" presStyleCnt="6">
        <dgm:presLayoutVars>
          <dgm:bulletEnabled val="1"/>
        </dgm:presLayoutVars>
      </dgm:prSet>
      <dgm:spPr/>
    </dgm:pt>
  </dgm:ptLst>
  <dgm:cxnLst>
    <dgm:cxn modelId="{87073C0A-48F8-4F38-B83A-085A9D6C1522}" type="presOf" srcId="{A48BBE63-51BD-48F2-84BE-89CD8A7F8D93}" destId="{97FBA21A-47FF-47AA-AE87-DCD74515CC45}" srcOrd="0" destOrd="0" presId="urn:microsoft.com/office/officeart/2005/8/layout/default"/>
    <dgm:cxn modelId="{9C586F1B-1B63-40E7-B2F0-93053C8E6BFD}" srcId="{0D96F857-B135-4387-B17A-C75F186A5CCD}" destId="{D5161216-5EA1-475B-BD07-BCAA6D58418E}" srcOrd="0" destOrd="0" parTransId="{3A24499D-3B07-402E-96EE-3C7CB60B7861}" sibTransId="{34980F53-B294-4C2C-99C3-EF1BF5087AD6}"/>
    <dgm:cxn modelId="{40BEF443-029F-49C3-9CCE-33F660D2F153}" type="presOf" srcId="{D5161216-5EA1-475B-BD07-BCAA6D58418E}" destId="{CADC0789-2733-40BB-A73C-AF592AB875CC}" srcOrd="0" destOrd="0" presId="urn:microsoft.com/office/officeart/2005/8/layout/default"/>
    <dgm:cxn modelId="{24C51A46-7B05-4BE7-A2D7-55ED0EE18C78}" type="presOf" srcId="{7B41965D-EDBB-4892-BBF5-CE878A7CC225}" destId="{9A39BB25-B40F-4FA2-8177-5B4EBDA3EF76}" srcOrd="0" destOrd="0" presId="urn:microsoft.com/office/officeart/2005/8/layout/default"/>
    <dgm:cxn modelId="{25F37473-68CE-426F-8044-730C22476EEA}" type="presOf" srcId="{D3BCE6E7-8C64-4AAE-A811-758A738AC61C}" destId="{6CD74EDB-FBDC-4DCF-AF2F-80B7ED57D613}" srcOrd="0" destOrd="0" presId="urn:microsoft.com/office/officeart/2005/8/layout/default"/>
    <dgm:cxn modelId="{09827055-2199-49E8-86B8-1DB3FF7EADAE}" srcId="{0D96F857-B135-4387-B17A-C75F186A5CCD}" destId="{042C5446-0CBF-4746-BCDE-403D5794CA23}" srcOrd="5" destOrd="0" parTransId="{1F5A3495-510F-4826-B82D-696B2A99A011}" sibTransId="{F09D4A2C-C4F7-4FB1-A2EF-9E12B4D33026}"/>
    <dgm:cxn modelId="{98121C7F-D8A8-482D-A2C5-8ED83BF2599F}" srcId="{0D96F857-B135-4387-B17A-C75F186A5CCD}" destId="{D3BCE6E7-8C64-4AAE-A811-758A738AC61C}" srcOrd="3" destOrd="0" parTransId="{09060395-45D1-46C0-8109-71DD7542F0E5}" sibTransId="{3676DF0A-4F98-4D6C-924A-DDC734E20ABC}"/>
    <dgm:cxn modelId="{4421B881-B755-4135-9736-2B39153EDFEF}" srcId="{0D96F857-B135-4387-B17A-C75F186A5CCD}" destId="{43AEF629-1782-4769-B900-A7097904AE3A}" srcOrd="1" destOrd="0" parTransId="{4AE7F866-78C0-4A3C-98FA-DABCAD934B5C}" sibTransId="{F5BA98C1-8C74-4DEA-9A55-1DF95CC1CE98}"/>
    <dgm:cxn modelId="{4A9C60AE-391A-4503-A610-834E9027397E}" type="presOf" srcId="{43AEF629-1782-4769-B900-A7097904AE3A}" destId="{C59A8656-D2D9-497D-AE16-59C9C823C8C9}" srcOrd="0" destOrd="0" presId="urn:microsoft.com/office/officeart/2005/8/layout/default"/>
    <dgm:cxn modelId="{6BD889BD-B153-4C3B-9D2B-6CCA0B113779}" type="presOf" srcId="{0D96F857-B135-4387-B17A-C75F186A5CCD}" destId="{F9659F8B-1560-46B9-A79B-853E8CD952F5}" srcOrd="0" destOrd="0" presId="urn:microsoft.com/office/officeart/2005/8/layout/default"/>
    <dgm:cxn modelId="{0A67BAC4-9427-4471-B7ED-6AAD5A293616}" type="presOf" srcId="{042C5446-0CBF-4746-BCDE-403D5794CA23}" destId="{FAB713D1-A9EA-4B51-87C3-A49BFEF93728}" srcOrd="0" destOrd="0" presId="urn:microsoft.com/office/officeart/2005/8/layout/default"/>
    <dgm:cxn modelId="{AC5AC7EC-4FA3-4372-A558-CDCA13D0CBC2}" srcId="{0D96F857-B135-4387-B17A-C75F186A5CCD}" destId="{A48BBE63-51BD-48F2-84BE-89CD8A7F8D93}" srcOrd="2" destOrd="0" parTransId="{2E49FEF0-2C3D-44EA-BA45-4969F5AC2862}" sibTransId="{194EC3A5-0C11-4013-B1D9-40265C444834}"/>
    <dgm:cxn modelId="{0B903BED-A2FE-4C5C-946B-E030938DFCF2}" srcId="{0D96F857-B135-4387-B17A-C75F186A5CCD}" destId="{7B41965D-EDBB-4892-BBF5-CE878A7CC225}" srcOrd="4" destOrd="0" parTransId="{B9078A42-A0AB-4AE9-9BCC-2DFC894B570D}" sibTransId="{606E1BCF-9BD9-47D7-BEF3-E20E2E73DD01}"/>
    <dgm:cxn modelId="{68DCFE8A-083C-484B-8C35-7B29E0CC2715}" type="presParOf" srcId="{F9659F8B-1560-46B9-A79B-853E8CD952F5}" destId="{CADC0789-2733-40BB-A73C-AF592AB875CC}" srcOrd="0" destOrd="0" presId="urn:microsoft.com/office/officeart/2005/8/layout/default"/>
    <dgm:cxn modelId="{D690AE47-0EEA-4E8B-98CD-7B7F0786F24E}" type="presParOf" srcId="{F9659F8B-1560-46B9-A79B-853E8CD952F5}" destId="{EF001E9A-C519-4D2F-B916-9497BE693EEA}" srcOrd="1" destOrd="0" presId="urn:microsoft.com/office/officeart/2005/8/layout/default"/>
    <dgm:cxn modelId="{B58AD525-E5F6-4839-9F95-19BA097A42BD}" type="presParOf" srcId="{F9659F8B-1560-46B9-A79B-853E8CD952F5}" destId="{C59A8656-D2D9-497D-AE16-59C9C823C8C9}" srcOrd="2" destOrd="0" presId="urn:microsoft.com/office/officeart/2005/8/layout/default"/>
    <dgm:cxn modelId="{21FBBFB7-13E9-44EC-AEAB-AFC721F4B027}" type="presParOf" srcId="{F9659F8B-1560-46B9-A79B-853E8CD952F5}" destId="{B0E80BDD-546E-421E-BBB7-A2BE7361F5E6}" srcOrd="3" destOrd="0" presId="urn:microsoft.com/office/officeart/2005/8/layout/default"/>
    <dgm:cxn modelId="{B07BA466-F3E7-44A6-ADCF-2304E25CC4FA}" type="presParOf" srcId="{F9659F8B-1560-46B9-A79B-853E8CD952F5}" destId="{97FBA21A-47FF-47AA-AE87-DCD74515CC45}" srcOrd="4" destOrd="0" presId="urn:microsoft.com/office/officeart/2005/8/layout/default"/>
    <dgm:cxn modelId="{6AE8722E-7DFD-4522-8741-E5F23373DAE5}" type="presParOf" srcId="{F9659F8B-1560-46B9-A79B-853E8CD952F5}" destId="{160CC579-D985-4A16-9589-39684AE30A69}" srcOrd="5" destOrd="0" presId="urn:microsoft.com/office/officeart/2005/8/layout/default"/>
    <dgm:cxn modelId="{64961394-90FF-4B2F-8C2F-AC8A69723684}" type="presParOf" srcId="{F9659F8B-1560-46B9-A79B-853E8CD952F5}" destId="{6CD74EDB-FBDC-4DCF-AF2F-80B7ED57D613}" srcOrd="6" destOrd="0" presId="urn:microsoft.com/office/officeart/2005/8/layout/default"/>
    <dgm:cxn modelId="{D23801E4-380A-464F-B6D6-6E737EA0E4FF}" type="presParOf" srcId="{F9659F8B-1560-46B9-A79B-853E8CD952F5}" destId="{06111328-4B55-4A9C-84BC-0384827499F2}" srcOrd="7" destOrd="0" presId="urn:microsoft.com/office/officeart/2005/8/layout/default"/>
    <dgm:cxn modelId="{8ACBFCE4-214F-4E6E-B978-5628BA7A7553}" type="presParOf" srcId="{F9659F8B-1560-46B9-A79B-853E8CD952F5}" destId="{9A39BB25-B40F-4FA2-8177-5B4EBDA3EF76}" srcOrd="8" destOrd="0" presId="urn:microsoft.com/office/officeart/2005/8/layout/default"/>
    <dgm:cxn modelId="{1329D843-341F-4F37-863F-DCCD3C3ADF91}" type="presParOf" srcId="{F9659F8B-1560-46B9-A79B-853E8CD952F5}" destId="{27339754-860C-4CFA-8C09-D32ADB8930E0}" srcOrd="9" destOrd="0" presId="urn:microsoft.com/office/officeart/2005/8/layout/default"/>
    <dgm:cxn modelId="{EED39C7E-BA04-4742-83FD-338C4FF9F20F}" type="presParOf" srcId="{F9659F8B-1560-46B9-A79B-853E8CD952F5}" destId="{FAB713D1-A9EA-4B51-87C3-A49BFEF9372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9AAED-E46C-4C44-A647-4A1540CA758D}">
      <dsp:nvSpPr>
        <dsp:cNvPr id="0" name=""/>
        <dsp:cNvSpPr/>
      </dsp:nvSpPr>
      <dsp:spPr>
        <a:xfrm>
          <a:off x="2976880" y="108007"/>
          <a:ext cx="4465320" cy="14199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300" kern="1200" dirty="0"/>
            <a:t>Ежедневная, вкусная доза пребиотиков для стабилизации микрофлоры, повышения иммунитета и улучшения качества шерсти.</a:t>
          </a:r>
        </a:p>
      </dsp:txBody>
      <dsp:txXfrm>
        <a:off x="2976880" y="285506"/>
        <a:ext cx="3932823" cy="1064993"/>
      </dsp:txXfrm>
    </dsp:sp>
    <dsp:sp modelId="{21DA8E44-A13C-4B49-954C-B79298556E8D}">
      <dsp:nvSpPr>
        <dsp:cNvPr id="0" name=""/>
        <dsp:cNvSpPr/>
      </dsp:nvSpPr>
      <dsp:spPr>
        <a:xfrm>
          <a:off x="0" y="425"/>
          <a:ext cx="2976880" cy="1660595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tx1"/>
              </a:solidFill>
            </a:rPr>
            <a:t>Функциональность</a:t>
          </a:r>
        </a:p>
      </dsp:txBody>
      <dsp:txXfrm>
        <a:off x="81064" y="81489"/>
        <a:ext cx="2814752" cy="1498467"/>
      </dsp:txXfrm>
    </dsp:sp>
    <dsp:sp modelId="{AE885918-A793-4939-8255-F3DEDF0DFD72}">
      <dsp:nvSpPr>
        <dsp:cNvPr id="0" name=""/>
        <dsp:cNvSpPr/>
      </dsp:nvSpPr>
      <dsp:spPr>
        <a:xfrm>
          <a:off x="2976880" y="1827080"/>
          <a:ext cx="4465320" cy="16605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300" kern="1200" dirty="0"/>
            <a:t>Дача лекарств — один из главных стресс-факторов для владельцев. Животные выплевывают горькие таблетки, а попытки скрыть их в сыре или колбасе приводят к нарушению диеты (высокая жирность, лишние калории) и часто заканчиваются неудачей.</a:t>
          </a:r>
        </a:p>
      </dsp:txBody>
      <dsp:txXfrm>
        <a:off x="2976880" y="2034654"/>
        <a:ext cx="3842597" cy="1245447"/>
      </dsp:txXfrm>
    </dsp:sp>
    <dsp:sp modelId="{E9565A9A-A133-4BE0-AA94-2EDBD6ED7776}">
      <dsp:nvSpPr>
        <dsp:cNvPr id="0" name=""/>
        <dsp:cNvSpPr/>
      </dsp:nvSpPr>
      <dsp:spPr>
        <a:xfrm>
          <a:off x="0" y="1827080"/>
          <a:ext cx="2976880" cy="1660595"/>
        </a:xfrm>
        <a:prstGeom prst="roundRect">
          <a:avLst/>
        </a:prstGeom>
        <a:solidFill>
          <a:schemeClr val="accent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kern="1200" dirty="0">
              <a:solidFill>
                <a:schemeClr val="tx1"/>
              </a:solidFill>
            </a:rPr>
            <a:t>Гарантия Приема</a:t>
          </a:r>
        </a:p>
      </dsp:txBody>
      <dsp:txXfrm>
        <a:off x="81064" y="1908144"/>
        <a:ext cx="2814752" cy="1498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4A6DF-CCDF-468F-A140-715E93BED7EA}">
      <dsp:nvSpPr>
        <dsp:cNvPr id="0" name=""/>
        <dsp:cNvSpPr/>
      </dsp:nvSpPr>
      <dsp:spPr>
        <a:xfrm>
          <a:off x="3606079" y="1972081"/>
          <a:ext cx="843575" cy="1160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BA70D07-3E52-45B1-9A3B-25B1789EA0C0}">
      <dsp:nvSpPr>
        <dsp:cNvPr id="0" name=""/>
        <dsp:cNvSpPr/>
      </dsp:nvSpPr>
      <dsp:spPr>
        <a:xfrm>
          <a:off x="3335414" y="33000"/>
          <a:ext cx="1816364" cy="9720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Поддержание общего здоровья пищеварительной системы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 Ежедневное использование для здоровых животных для профилактики дисбаланса микрофлоры.</a:t>
          </a:r>
          <a:endParaRPr lang="ru-RU" sz="900" kern="1200" dirty="0"/>
        </a:p>
      </dsp:txBody>
      <dsp:txXfrm>
        <a:off x="3335414" y="33000"/>
        <a:ext cx="1816364" cy="972032"/>
      </dsp:txXfrm>
    </dsp:sp>
    <dsp:sp modelId="{7DE7FCF1-6E13-4A7B-AE8F-6E930F186A20}">
      <dsp:nvSpPr>
        <dsp:cNvPr id="0" name=""/>
        <dsp:cNvSpPr/>
      </dsp:nvSpPr>
      <dsp:spPr>
        <a:xfrm flipV="1">
          <a:off x="4291363" y="2226143"/>
          <a:ext cx="402987" cy="550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8E9C1B3-B1B8-483C-986E-98092D8FB7D2}">
      <dsp:nvSpPr>
        <dsp:cNvPr id="0" name=""/>
        <dsp:cNvSpPr/>
      </dsp:nvSpPr>
      <dsp:spPr>
        <a:xfrm>
          <a:off x="5989672" y="882682"/>
          <a:ext cx="1717290" cy="106923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Периоды стресса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Изменение рациона, переезд, посещение ветеринара, разлука с хозяином могут вызывать стресс и негативно влиять на пищеварение. Инулин поможет поддержать кишечник.</a:t>
          </a:r>
          <a:endParaRPr lang="ru-RU" sz="900" kern="1200" dirty="0"/>
        </a:p>
      </dsp:txBody>
      <dsp:txXfrm>
        <a:off x="5989672" y="882682"/>
        <a:ext cx="1717290" cy="1069236"/>
      </dsp:txXfrm>
    </dsp:sp>
    <dsp:sp modelId="{C0C98BED-5627-407F-B97A-7906A0CB7681}">
      <dsp:nvSpPr>
        <dsp:cNvPr id="0" name=""/>
        <dsp:cNvSpPr/>
      </dsp:nvSpPr>
      <dsp:spPr>
        <a:xfrm flipH="1">
          <a:off x="4584264" y="2440146"/>
          <a:ext cx="45716" cy="63307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5430F93-CD98-42A2-97F7-6F0D29B94D75}">
      <dsp:nvSpPr>
        <dsp:cNvPr id="0" name=""/>
        <dsp:cNvSpPr/>
      </dsp:nvSpPr>
      <dsp:spPr>
        <a:xfrm>
          <a:off x="6264276" y="2451703"/>
          <a:ext cx="1684265" cy="11421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Смена корма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 При переходе на новый корм (особенно у чувствительных животных) инулин поможет адаптироваться микрофлоре и минимизировать дискомфорт.</a:t>
          </a:r>
          <a:endParaRPr lang="ru-RU" sz="900" kern="1200" dirty="0"/>
        </a:p>
      </dsp:txBody>
      <dsp:txXfrm>
        <a:off x="6264276" y="2451703"/>
        <a:ext cx="1684265" cy="1142138"/>
      </dsp:txXfrm>
    </dsp:sp>
    <dsp:sp modelId="{0810DF2C-17D9-4264-BC93-79AD90ECC931}">
      <dsp:nvSpPr>
        <dsp:cNvPr id="0" name=""/>
        <dsp:cNvSpPr/>
      </dsp:nvSpPr>
      <dsp:spPr>
        <a:xfrm>
          <a:off x="3760659" y="2783295"/>
          <a:ext cx="1049602" cy="7535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F77A6B6-765C-4329-B55D-30C06225D109}">
      <dsp:nvSpPr>
        <dsp:cNvPr id="0" name=""/>
        <dsp:cNvSpPr/>
      </dsp:nvSpPr>
      <dsp:spPr>
        <a:xfrm>
          <a:off x="5907367" y="3815228"/>
          <a:ext cx="1816364" cy="104493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После курса антибиотиков </a:t>
          </a:r>
          <a:r>
            <a:rPr lang="ru-RU" sz="900" b="0" i="0" kern="1200" dirty="0"/>
            <a:t>Антибиотики уничтожают не только вредные, но и полезные бактерии. Инулин поможет восстановить здоровую микрофлору кишечника.</a:t>
          </a:r>
          <a:endParaRPr lang="ru-RU" sz="900" kern="1200" dirty="0"/>
        </a:p>
      </dsp:txBody>
      <dsp:txXfrm>
        <a:off x="5907367" y="3815228"/>
        <a:ext cx="1816364" cy="1044935"/>
      </dsp:txXfrm>
    </dsp:sp>
    <dsp:sp modelId="{FE9C26ED-0B89-466C-BF4B-DC0CB7034416}">
      <dsp:nvSpPr>
        <dsp:cNvPr id="0" name=""/>
        <dsp:cNvSpPr/>
      </dsp:nvSpPr>
      <dsp:spPr>
        <a:xfrm>
          <a:off x="3509494" y="3040873"/>
          <a:ext cx="521559" cy="238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0E71192-1E3A-40D1-9E58-5B49E91DD2AC}">
      <dsp:nvSpPr>
        <dsp:cNvPr id="0" name=""/>
        <dsp:cNvSpPr/>
      </dsp:nvSpPr>
      <dsp:spPr>
        <a:xfrm>
          <a:off x="788309" y="3815228"/>
          <a:ext cx="1816364" cy="104493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  <a:ea typeface="Cascadia Mono" panose="020B0609020000020004" pitchFamily="49" charset="0"/>
              <a:cs typeface="Cascadia Mono" panose="020B0609020000020004" pitchFamily="49" charset="0"/>
            </a:rPr>
            <a:t>При легких расстройствах пищеварения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 Запоры, диарея, метеоризм (при отсутствии серьезных заболеваний, требующих ветеринарного вмешательства). Инулин способствует нормализации стула.</a:t>
          </a:r>
          <a:endParaRPr lang="ru-RU" sz="900" kern="1200" dirty="0"/>
        </a:p>
      </dsp:txBody>
      <dsp:txXfrm>
        <a:off x="788309" y="3815228"/>
        <a:ext cx="1816364" cy="1044935"/>
      </dsp:txXfrm>
    </dsp:sp>
    <dsp:sp modelId="{1DA88CC3-A1F3-43A5-96ED-93DE53AF2125}">
      <dsp:nvSpPr>
        <dsp:cNvPr id="0" name=""/>
        <dsp:cNvSpPr/>
      </dsp:nvSpPr>
      <dsp:spPr>
        <a:xfrm flipH="1" flipV="1">
          <a:off x="3213861" y="2603140"/>
          <a:ext cx="469501" cy="30708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CF29C5E-970B-47ED-AA8D-1E700F08E3B6}">
      <dsp:nvSpPr>
        <dsp:cNvPr id="0" name=""/>
        <dsp:cNvSpPr/>
      </dsp:nvSpPr>
      <dsp:spPr>
        <a:xfrm>
          <a:off x="635227" y="2284277"/>
          <a:ext cx="1684265" cy="11421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Для пожилых животных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 У стареющих животных часто ухудшается пищеварение и ослабевает иммунитет. Инулин может поддержать их здоровье.</a:t>
          </a:r>
          <a:endParaRPr lang="ru-RU" sz="900" kern="1200" dirty="0"/>
        </a:p>
      </dsp:txBody>
      <dsp:txXfrm>
        <a:off x="635227" y="2284277"/>
        <a:ext cx="1684265" cy="1142138"/>
      </dsp:txXfrm>
    </dsp:sp>
    <dsp:sp modelId="{8E9E7B93-5CDC-41DC-A82A-B5F61E106432}">
      <dsp:nvSpPr>
        <dsp:cNvPr id="0" name=""/>
        <dsp:cNvSpPr/>
      </dsp:nvSpPr>
      <dsp:spPr>
        <a:xfrm>
          <a:off x="3348504" y="1910612"/>
          <a:ext cx="428746" cy="68609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7736AD-50D5-4C41-8A65-04300C9A3E65}">
      <dsp:nvSpPr>
        <dsp:cNvPr id="0" name=""/>
        <dsp:cNvSpPr/>
      </dsp:nvSpPr>
      <dsp:spPr>
        <a:xfrm>
          <a:off x="773767" y="704494"/>
          <a:ext cx="1717290" cy="106923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i="0" kern="1200" dirty="0">
              <a:latin typeface="Century Gothic" panose="020B0502020202020204" pitchFamily="34" charset="0"/>
            </a:rPr>
            <a:t>При склонности к избыточному весу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 Благодаря ощущению сытости инулин может помочь в управлении весом.</a:t>
          </a:r>
          <a:endParaRPr lang="ru-RU" sz="900" kern="1200" dirty="0"/>
        </a:p>
      </dsp:txBody>
      <dsp:txXfrm>
        <a:off x="773767" y="704494"/>
        <a:ext cx="1717290" cy="1069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3D242-B984-47E9-9CA1-9640615F07E6}">
      <dsp:nvSpPr>
        <dsp:cNvPr id="0" name=""/>
        <dsp:cNvSpPr/>
      </dsp:nvSpPr>
      <dsp:spPr>
        <a:xfrm>
          <a:off x="550853" y="185667"/>
          <a:ext cx="2499956" cy="1827021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solidFill>
                <a:schemeClr val="tx1"/>
              </a:solidFill>
            </a:rPr>
            <a:t>Подготовка Сырья:</a:t>
          </a:r>
          <a:br>
            <a:rPr lang="ru-RU" sz="1400" kern="1200" dirty="0">
              <a:solidFill>
                <a:schemeClr val="tx1"/>
              </a:solidFill>
            </a:rPr>
          </a:br>
          <a:r>
            <a:rPr lang="ru-RU" sz="1400" b="0" i="0" kern="1200" dirty="0">
              <a:solidFill>
                <a:schemeClr val="tx1"/>
              </a:solidFill>
            </a:rPr>
            <a:t>Первым шагом является приготовление и обезжиривание натурального мясного или рыбного бульона. Желатин замачивается в холодной воде</a:t>
          </a:r>
          <a:r>
            <a:rPr lang="ru-RU" sz="1000" b="0" i="0" kern="1200" dirty="0">
              <a:solidFill>
                <a:schemeClr val="tx1"/>
              </a:solidFill>
            </a:rPr>
            <a:t>.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604365" y="239179"/>
        <a:ext cx="2392932" cy="1719997"/>
      </dsp:txXfrm>
    </dsp:sp>
    <dsp:sp modelId="{80DD6D3B-203D-4615-B9C0-2A36264554F3}">
      <dsp:nvSpPr>
        <dsp:cNvPr id="0" name=""/>
        <dsp:cNvSpPr/>
      </dsp:nvSpPr>
      <dsp:spPr>
        <a:xfrm rot="21572860">
          <a:off x="3794905" y="835120"/>
          <a:ext cx="1562961" cy="533975"/>
        </a:xfrm>
        <a:prstGeom prst="rightArrow">
          <a:avLst>
            <a:gd name="adj1" fmla="val 60000"/>
            <a:gd name="adj2" fmla="val 50000"/>
          </a:avLst>
        </a:prstGeom>
        <a:solidFill>
          <a:srgbClr val="4285F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794907" y="942547"/>
        <a:ext cx="1402769" cy="320385"/>
      </dsp:txXfrm>
    </dsp:sp>
    <dsp:sp modelId="{D766113B-4B32-41D2-A659-75FE50BB9E63}">
      <dsp:nvSpPr>
        <dsp:cNvPr id="0" name=""/>
        <dsp:cNvSpPr/>
      </dsp:nvSpPr>
      <dsp:spPr>
        <a:xfrm>
          <a:off x="6030553" y="253960"/>
          <a:ext cx="2275819" cy="1390004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i="0" kern="1200" dirty="0">
              <a:solidFill>
                <a:schemeClr val="tx1"/>
              </a:solidFill>
            </a:rPr>
            <a:t>Растворение Желатина и Смешивание:</a:t>
          </a:r>
          <a:br>
            <a:rPr lang="ru-RU" sz="1100" kern="1200" dirty="0">
              <a:solidFill>
                <a:schemeClr val="tx1"/>
              </a:solidFill>
            </a:rPr>
          </a:br>
          <a:r>
            <a:rPr lang="ru-RU" sz="1100" b="0" i="0" kern="1200" dirty="0">
              <a:solidFill>
                <a:schemeClr val="tx1"/>
              </a:solidFill>
            </a:rPr>
            <a:t>Набухший желатин растворяется в подогретом бульоне при контролируемой температуре не выше </a:t>
          </a:r>
          <a:r>
            <a:rPr lang="ru-RU" sz="1100" b="1" i="0" kern="1200" dirty="0">
              <a:solidFill>
                <a:schemeClr val="tx1"/>
              </a:solidFill>
            </a:rPr>
            <a:t>70 °C (важно избежать кипения).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6071265" y="294672"/>
        <a:ext cx="2194395" cy="1308580"/>
      </dsp:txXfrm>
    </dsp:sp>
    <dsp:sp modelId="{29FB6CF6-0619-440D-A794-76A018190F9E}">
      <dsp:nvSpPr>
        <dsp:cNvPr id="0" name=""/>
        <dsp:cNvSpPr/>
      </dsp:nvSpPr>
      <dsp:spPr>
        <a:xfrm rot="5400000">
          <a:off x="7166519" y="1850179"/>
          <a:ext cx="543344" cy="5206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-5400000">
        <a:off x="7281992" y="1838839"/>
        <a:ext cx="312398" cy="387145"/>
      </dsp:txXfrm>
    </dsp:sp>
    <dsp:sp modelId="{B6DBBF40-AEE2-46C5-B302-FF9D8F6FEA62}">
      <dsp:nvSpPr>
        <dsp:cNvPr id="0" name=""/>
        <dsp:cNvSpPr/>
      </dsp:nvSpPr>
      <dsp:spPr>
        <a:xfrm>
          <a:off x="6064102" y="2666590"/>
          <a:ext cx="2566110" cy="1619642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solidFill>
                <a:schemeClr val="tx1"/>
              </a:solidFill>
            </a:rPr>
            <a:t>Введение Активных Веществ:</a:t>
          </a: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b="0" i="0" kern="1200" dirty="0">
              <a:solidFill>
                <a:schemeClr val="tx1"/>
              </a:solidFill>
            </a:rPr>
            <a:t>Пребиотик (Инулин/ФОС) и стабилизаторы добавляются в теплую жидкую смесь. Смесь тщательно гомогенизируется, чтобы гарантировать равномерное распределение пребиотика в каждом кубике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111540" y="2714028"/>
        <a:ext cx="2471234" cy="1524766"/>
      </dsp:txXfrm>
    </dsp:sp>
    <dsp:sp modelId="{3E8F4699-D2A4-4789-B503-B541A672CCBE}">
      <dsp:nvSpPr>
        <dsp:cNvPr id="0" name=""/>
        <dsp:cNvSpPr/>
      </dsp:nvSpPr>
      <dsp:spPr>
        <a:xfrm rot="11317837">
          <a:off x="5532885" y="2969405"/>
          <a:ext cx="378162" cy="5206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10800000">
        <a:off x="5645692" y="3082049"/>
        <a:ext cx="264713" cy="312398"/>
      </dsp:txXfrm>
    </dsp:sp>
    <dsp:sp modelId="{5C596138-854D-41CA-A4A2-698508E7611E}">
      <dsp:nvSpPr>
        <dsp:cNvPr id="0" name=""/>
        <dsp:cNvSpPr/>
      </dsp:nvSpPr>
      <dsp:spPr>
        <a:xfrm>
          <a:off x="3169534" y="2243115"/>
          <a:ext cx="2189133" cy="1530684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i="0" kern="1200" dirty="0">
              <a:solidFill>
                <a:schemeClr val="tx1"/>
              </a:solidFill>
            </a:rPr>
            <a:t>Розлив и Желирование:</a:t>
          </a:r>
          <a:br>
            <a:rPr lang="ru-RU" sz="1000" kern="1200" dirty="0">
              <a:solidFill>
                <a:schemeClr val="tx1"/>
              </a:solidFill>
            </a:rPr>
          </a:br>
          <a:r>
            <a:rPr lang="ru-RU" sz="1000" b="0" i="0" kern="1200" dirty="0">
              <a:solidFill>
                <a:schemeClr val="tx1"/>
              </a:solidFill>
            </a:rPr>
            <a:t>Готовая, теплая смесь разливается на автоматизированной линии в порционные формы. Сразу после розлива формы помещаются в холодильные камеры для быстрого и контролируемого застывания желе при температуре </a:t>
          </a:r>
          <a:r>
            <a:rPr lang="ru-RU" sz="1000" b="1" i="0" kern="1200" dirty="0">
              <a:solidFill>
                <a:schemeClr val="tx1"/>
              </a:solidFill>
            </a:rPr>
            <a:t>4 — 8 °C</a:t>
          </a:r>
          <a:r>
            <a:rPr lang="ru-RU" sz="1000" b="1" i="0" kern="1200" dirty="0"/>
            <a:t>.</a:t>
          </a:r>
          <a:endParaRPr lang="ru-RU" sz="1000" kern="1200" dirty="0"/>
        </a:p>
      </dsp:txBody>
      <dsp:txXfrm>
        <a:off x="3214366" y="2287947"/>
        <a:ext cx="2099469" cy="1441020"/>
      </dsp:txXfrm>
    </dsp:sp>
    <dsp:sp modelId="{0DF2A496-A960-46E5-BF70-9D124CDF65F4}">
      <dsp:nvSpPr>
        <dsp:cNvPr id="0" name=""/>
        <dsp:cNvSpPr/>
      </dsp:nvSpPr>
      <dsp:spPr>
        <a:xfrm rot="10289539">
          <a:off x="2686955" y="2958360"/>
          <a:ext cx="343466" cy="5206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10800000">
        <a:off x="2789428" y="3054870"/>
        <a:ext cx="240426" cy="312398"/>
      </dsp:txXfrm>
    </dsp:sp>
    <dsp:sp modelId="{F4835AB3-462C-43CC-A59A-5E112C409F5E}">
      <dsp:nvSpPr>
        <dsp:cNvPr id="0" name=""/>
        <dsp:cNvSpPr/>
      </dsp:nvSpPr>
      <dsp:spPr>
        <a:xfrm>
          <a:off x="157333" y="2722973"/>
          <a:ext cx="2371281" cy="1444901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>
              <a:solidFill>
                <a:schemeClr val="tx1"/>
              </a:solidFill>
            </a:rPr>
            <a:t>Упаковка и Хранение:</a:t>
          </a: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b="0" i="0" kern="1200" dirty="0">
              <a:solidFill>
                <a:schemeClr val="tx1"/>
              </a:solidFill>
            </a:rPr>
            <a:t>Застывшие кубики герметично упаковываются (например, в блистеры или лотки с запайкой). Готовый продукт хранится и транспортируется в охлаждаемых условиях.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99653" y="2765293"/>
        <a:ext cx="2286641" cy="13602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68FB2-C684-435A-A085-A8835FDE1A81}">
      <dsp:nvSpPr>
        <dsp:cNvPr id="0" name=""/>
        <dsp:cNvSpPr/>
      </dsp:nvSpPr>
      <dsp:spPr>
        <a:xfrm>
          <a:off x="790277" y="1639"/>
          <a:ext cx="2991445" cy="1196578"/>
        </a:xfrm>
        <a:prstGeom prst="chevron">
          <a:avLst/>
        </a:prstGeom>
        <a:solidFill>
          <a:schemeClr val="tx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chemeClr val="tx1"/>
              </a:solidFill>
            </a:rPr>
            <a:t>1. «Человечество» питомцев (</a:t>
          </a:r>
          <a:r>
            <a:rPr lang="ru-RU" sz="1100" b="0" i="0" kern="1200" dirty="0" err="1">
              <a:solidFill>
                <a:schemeClr val="tx1"/>
              </a:solidFill>
            </a:rPr>
            <a:t>Humanization</a:t>
          </a:r>
          <a:r>
            <a:rPr lang="ru-RU" sz="1100" b="0" i="0" kern="1200" dirty="0">
              <a:solidFill>
                <a:schemeClr val="tx1"/>
              </a:solidFill>
            </a:rPr>
            <a:t>): Владельцы проецируют на питомцев свои тренды: забота о здоровье кишечника (микробиоме), полезные перекусы, отказ от «химии».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388566" y="1639"/>
        <a:ext cx="1794867" cy="1196578"/>
      </dsp:txXfrm>
    </dsp:sp>
    <dsp:sp modelId="{C528BFA2-7CB8-44A5-B856-8490E7A27990}">
      <dsp:nvSpPr>
        <dsp:cNvPr id="0" name=""/>
        <dsp:cNvSpPr/>
      </dsp:nvSpPr>
      <dsp:spPr>
        <a:xfrm>
          <a:off x="790277" y="1365738"/>
          <a:ext cx="2991445" cy="1196578"/>
        </a:xfrm>
        <a:prstGeom prst="chevron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>
              <a:solidFill>
                <a:srgbClr val="000000"/>
              </a:solidFill>
              <a:latin typeface="Arial"/>
              <a:ea typeface="+mn-ea"/>
              <a:cs typeface="+mn-cs"/>
            </a:rPr>
            <a:t>2. Рост осведомленности: Все больше людей знают о пользе пребиотиков/пробиотиков для иммунитета, кожи и пищеварения собаки.</a:t>
          </a:r>
        </a:p>
      </dsp:txBody>
      <dsp:txXfrm>
        <a:off x="1388566" y="1365738"/>
        <a:ext cx="1794867" cy="1196578"/>
      </dsp:txXfrm>
    </dsp:sp>
    <dsp:sp modelId="{3ADDA0E2-79C5-4705-ACD5-04AE8182FDFF}">
      <dsp:nvSpPr>
        <dsp:cNvPr id="0" name=""/>
        <dsp:cNvSpPr/>
      </dsp:nvSpPr>
      <dsp:spPr>
        <a:xfrm>
          <a:off x="790277" y="2729838"/>
          <a:ext cx="2991445" cy="1196578"/>
        </a:xfrm>
        <a:prstGeom prst="chevron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>
              <a:solidFill>
                <a:srgbClr val="000000"/>
              </a:solidFill>
              <a:latin typeface="Arial"/>
              <a:ea typeface="+mn-ea"/>
              <a:cs typeface="+mn-cs"/>
            </a:rPr>
            <a:t>3. Удобство — главный приоритет: Готовы платить за решение, которое экономит время и нервы.</a:t>
          </a:r>
        </a:p>
      </dsp:txBody>
      <dsp:txXfrm>
        <a:off x="1388566" y="2729838"/>
        <a:ext cx="1794867" cy="1196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54395-CB61-43F2-BA04-70CA80EE51AB}">
      <dsp:nvSpPr>
        <dsp:cNvPr id="0" name=""/>
        <dsp:cNvSpPr/>
      </dsp:nvSpPr>
      <dsp:spPr>
        <a:xfrm rot="10800000">
          <a:off x="1527051" y="2420"/>
          <a:ext cx="5359919" cy="707987"/>
        </a:xfrm>
        <a:prstGeom prst="homePlate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Порошковые пребиотики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Protexin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Pro-Fibre, «Ветом», различные монопрепараты (инулин). Высокая концентрация, низкая цена за дозу, долгий срок хранения. Неудобство! Нужно смешивать с кормом, собака может отказаться есть корм с добавкой. Пылят, требуют точного дозирования.</a:t>
          </a:r>
        </a:p>
      </dsp:txBody>
      <dsp:txXfrm rot="10800000">
        <a:off x="1704048" y="2420"/>
        <a:ext cx="5182922" cy="707987"/>
      </dsp:txXfrm>
    </dsp:sp>
    <dsp:sp modelId="{15DF3F98-C7AF-4797-A80D-A1A0A60E679A}">
      <dsp:nvSpPr>
        <dsp:cNvPr id="0" name=""/>
        <dsp:cNvSpPr/>
      </dsp:nvSpPr>
      <dsp:spPr>
        <a:xfrm>
          <a:off x="780259" y="0"/>
          <a:ext cx="707987" cy="707987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3F859-C301-405C-BAF1-DB972EA3F118}">
      <dsp:nvSpPr>
        <dsp:cNvPr id="0" name=""/>
        <dsp:cNvSpPr/>
      </dsp:nvSpPr>
      <dsp:spPr>
        <a:xfrm rot="10800000">
          <a:off x="1527051" y="921748"/>
          <a:ext cx="5359919" cy="707987"/>
        </a:xfrm>
        <a:prstGeom prst="homePlate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Таблетированные добавки «Апи-Сан»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Пропалин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, 8in1, различные витамины с пребиотиками. Удобная фасовка, знакомый формат. Проблема с дачей! Собаки выплевывают, приходится закладывать в еду или горло. Низкая вкусовая привлекательность.</a:t>
          </a:r>
        </a:p>
      </dsp:txBody>
      <dsp:txXfrm rot="10800000">
        <a:off x="1704048" y="921748"/>
        <a:ext cx="5182922" cy="707987"/>
      </dsp:txXfrm>
    </dsp:sp>
    <dsp:sp modelId="{2532724B-3577-4886-A3B9-3B4A2546AEC5}">
      <dsp:nvSpPr>
        <dsp:cNvPr id="0" name=""/>
        <dsp:cNvSpPr/>
      </dsp:nvSpPr>
      <dsp:spPr>
        <a:xfrm>
          <a:off x="780252" y="870235"/>
          <a:ext cx="707987" cy="707987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C6321-A526-4C5E-87E9-3805E1FD2FD1}">
      <dsp:nvSpPr>
        <dsp:cNvPr id="0" name=""/>
        <dsp:cNvSpPr/>
      </dsp:nvSpPr>
      <dsp:spPr>
        <a:xfrm rot="10800000">
          <a:off x="1534727" y="1846608"/>
          <a:ext cx="5359919" cy="707987"/>
        </a:xfrm>
        <a:prstGeom prst="homePlate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Лакомства с функцией Мясные палочки/подушечки с клетчаткой,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Dental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Sticks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Вкусно, собаки едят с удовольствием, легко дать. Низкая и непрозрачная дозировка активного вещества. Часто много углеводов, сахаров, красителей. Нет акцента именно на пребиотики.</a:t>
          </a:r>
        </a:p>
      </dsp:txBody>
      <dsp:txXfrm rot="10800000">
        <a:off x="1711724" y="1846608"/>
        <a:ext cx="5182922" cy="707987"/>
      </dsp:txXfrm>
    </dsp:sp>
    <dsp:sp modelId="{75D6FB44-6695-45E3-9A60-EE4B1BF42376}">
      <dsp:nvSpPr>
        <dsp:cNvPr id="0" name=""/>
        <dsp:cNvSpPr/>
      </dsp:nvSpPr>
      <dsp:spPr>
        <a:xfrm>
          <a:off x="798321" y="1866832"/>
          <a:ext cx="712964" cy="719053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6E5F1-0AB8-4229-86EE-CEDE4888F503}">
      <dsp:nvSpPr>
        <dsp:cNvPr id="0" name=""/>
        <dsp:cNvSpPr/>
      </dsp:nvSpPr>
      <dsp:spPr>
        <a:xfrm rot="10800000">
          <a:off x="1527051" y="2771468"/>
          <a:ext cx="5359919" cy="707987"/>
        </a:xfrm>
        <a:prstGeom prst="homePlate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Жидкие добавки/пасты Pro-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Kolin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+, </a:t>
          </a:r>
          <a:r>
            <a:rPr lang="ru-RU" sz="1100" b="0" i="0" kern="1200" dirty="0" err="1">
              <a:solidFill>
                <a:srgbClr val="000000"/>
              </a:solidFill>
              <a:latin typeface="Arial"/>
              <a:ea typeface="+mn-ea"/>
              <a:cs typeface="+mn-cs"/>
            </a:rPr>
            <a:t>Diarvite</a:t>
          </a: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, гель с инулином Легко смешать с кормом, часто высокоэффективны. Могут пачкать руки и миску, нестабильный объем дозы (выдавил лишнее), ограниченный срок годности после вскрытия.</a:t>
          </a:r>
        </a:p>
      </dsp:txBody>
      <dsp:txXfrm rot="10800000">
        <a:off x="1704048" y="2771468"/>
        <a:ext cx="5182922" cy="707987"/>
      </dsp:txXfrm>
    </dsp:sp>
    <dsp:sp modelId="{EE67477D-BA09-4CA5-8D7D-47541843E5E6}">
      <dsp:nvSpPr>
        <dsp:cNvPr id="0" name=""/>
        <dsp:cNvSpPr/>
      </dsp:nvSpPr>
      <dsp:spPr>
        <a:xfrm>
          <a:off x="806008" y="2771468"/>
          <a:ext cx="707987" cy="707987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7E2627-8867-4239-BBB9-F676D1389168}">
      <dsp:nvSpPr>
        <dsp:cNvPr id="0" name=""/>
        <dsp:cNvSpPr/>
      </dsp:nvSpPr>
      <dsp:spPr>
        <a:xfrm rot="10800000">
          <a:off x="1538678" y="3690796"/>
          <a:ext cx="5359919" cy="707987"/>
        </a:xfrm>
        <a:prstGeom prst="homePlate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Капсулы/саше Пробиотические комплексы Максимальная сохранность активного вещества. Цена, сложность дачи (капсулу нужно вскрыть и посыпать корм порошком — те же проблемы).</a:t>
          </a:r>
        </a:p>
      </dsp:txBody>
      <dsp:txXfrm rot="10800000">
        <a:off x="1715675" y="3690796"/>
        <a:ext cx="5182922" cy="707987"/>
      </dsp:txXfrm>
    </dsp:sp>
    <dsp:sp modelId="{BEFC6EE6-BFDB-48FD-87B5-8BA3EBFE1208}">
      <dsp:nvSpPr>
        <dsp:cNvPr id="0" name=""/>
        <dsp:cNvSpPr/>
      </dsp:nvSpPr>
      <dsp:spPr>
        <a:xfrm>
          <a:off x="820138" y="3665032"/>
          <a:ext cx="754495" cy="707987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52000" r="-5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3843C-8947-4C20-A63A-67EFDE29C667}">
      <dsp:nvSpPr>
        <dsp:cNvPr id="0" name=""/>
        <dsp:cNvSpPr/>
      </dsp:nvSpPr>
      <dsp:spPr>
        <a:xfrm>
          <a:off x="775437" y="962844"/>
          <a:ext cx="7495891" cy="3873830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C671707-7AA7-4DF2-ABB1-B996A24B3EB2}">
      <dsp:nvSpPr>
        <dsp:cNvPr id="0" name=""/>
        <dsp:cNvSpPr/>
      </dsp:nvSpPr>
      <dsp:spPr>
        <a:xfrm>
          <a:off x="999452" y="1415894"/>
          <a:ext cx="3480850" cy="3314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1. Уникальное торговое предложение (УТП): Первая желейная текстура для доставки пребиотиков. Это легко понятно и визуально отличаемо.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2. Высочайшее удобство для клиента (ключевое!): Просто достал кубик из упаковки и дал. Ни пыли, ни грязи, ни уговоров.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3. Вкусовая привлекательность для : Натуральный мясной бульон в основе — это аромат, от которого не откажется 89% животных.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4. Идеальная точность дозировки: Каждый кубик — это точная, выверенная порция активного вещества.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5. Потенциал для расширения линейки: После успеха с пребиотиками можно выпустить кубики с глюкозамином, успокаивающими травами, витаминными комплексами.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6. Высокая воспринимаемая ценность: Влажная текстура, «натуральный» вид, инновационный формат позволяют назначать премиальную цену.</a:t>
          </a:r>
        </a:p>
      </dsp:txBody>
      <dsp:txXfrm>
        <a:off x="999452" y="1415894"/>
        <a:ext cx="3480850" cy="3314015"/>
      </dsp:txXfrm>
    </dsp:sp>
    <dsp:sp modelId="{660966ED-D599-4746-A782-5ECD9699231F}">
      <dsp:nvSpPr>
        <dsp:cNvPr id="0" name=""/>
        <dsp:cNvSpPr/>
      </dsp:nvSpPr>
      <dsp:spPr>
        <a:xfrm>
          <a:off x="4557846" y="1415894"/>
          <a:ext cx="3480850" cy="3314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1. Сложность и стоимость производства: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· Нужно чистое помещение (желе — питательная среда для бактерий).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· Оборудование для дозирования, смешивания, розлива, упаковки.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· Сложнее и дороже, чем прессовать таблетки или фасовывать порошок.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2. Ограниченный срок годности: Без консервантов (что будет вашим преимуществом в маркетинге) срок хранения будет меньше, чем у сухих аналогов (например, 3-6 месяцев). Требует четкой логистики и оборота.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3. Чувствительность к условиям хранения: Возможно, потребуется указание «хранить в сухом прохладном месте» или даже «после вскрытия хранить в холодильнике».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4. Стоимость единицы продукта: Себестоимость кубика будет выше, чем у порошка или таблетки. Мы конкурируем не по цене, а по ценности.</a:t>
          </a:r>
        </a:p>
      </dsp:txBody>
      <dsp:txXfrm>
        <a:off x="4557846" y="1415894"/>
        <a:ext cx="3480850" cy="3314015"/>
      </dsp:txXfrm>
    </dsp:sp>
    <dsp:sp modelId="{51D074DC-FAC6-4CF4-9B30-A88611AFFF1C}">
      <dsp:nvSpPr>
        <dsp:cNvPr id="0" name=""/>
        <dsp:cNvSpPr/>
      </dsp:nvSpPr>
      <dsp:spPr>
        <a:xfrm>
          <a:off x="0" y="155411"/>
          <a:ext cx="1464714" cy="1464714"/>
        </a:xfrm>
        <a:prstGeom prst="plus">
          <a:avLst>
            <a:gd name="adj" fmla="val 32810"/>
          </a:avLst>
        </a:prstGeom>
        <a:solidFill>
          <a:srgbClr val="A0FAAF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55BDE1-A232-4082-8AF6-806F16602332}">
      <dsp:nvSpPr>
        <dsp:cNvPr id="0" name=""/>
        <dsp:cNvSpPr/>
      </dsp:nvSpPr>
      <dsp:spPr>
        <a:xfrm>
          <a:off x="7237412" y="714352"/>
          <a:ext cx="1378554" cy="472418"/>
        </a:xfrm>
        <a:prstGeom prst="rect">
          <a:avLst/>
        </a:prstGeom>
        <a:solidFill>
          <a:srgbClr val="FA3254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D29F38-13A9-4859-9C34-0C55E27499D8}">
      <dsp:nvSpPr>
        <dsp:cNvPr id="0" name=""/>
        <dsp:cNvSpPr/>
      </dsp:nvSpPr>
      <dsp:spPr>
        <a:xfrm>
          <a:off x="4523382" y="1422980"/>
          <a:ext cx="861" cy="3165203"/>
        </a:xfrm>
        <a:prstGeom prst="line">
          <a:avLst/>
        </a:prstGeom>
        <a:noFill/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C0789-2733-40BB-A73C-AF592AB875CC}">
      <dsp:nvSpPr>
        <dsp:cNvPr id="0" name=""/>
        <dsp:cNvSpPr/>
      </dsp:nvSpPr>
      <dsp:spPr>
        <a:xfrm>
          <a:off x="0" y="105647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chemeClr val="tx1"/>
              </a:solidFill>
            </a:rPr>
            <a:t>1</a:t>
          </a:r>
          <a:r>
            <a:rPr lang="ru-RU" sz="1050" b="1" i="1" kern="1200" dirty="0">
              <a:solidFill>
                <a:schemeClr val="tx1"/>
              </a:solidFill>
            </a:rPr>
            <a:t>.  Высокая потребность в функциональных продуктах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chemeClr val="tx1"/>
              </a:solidFill>
            </a:rPr>
            <a:t> Владельцы животных проявляют высокую обеспокоенность здоровьем пищеварительной системы своих питомцев и готовы инвестировать в продукты, поддерживающие их иммунитет и общее самочувствие. </a:t>
          </a:r>
          <a:endParaRPr lang="ru-RU" sz="1050" kern="1200" dirty="0">
            <a:solidFill>
              <a:schemeClr val="tx1"/>
            </a:solidFill>
          </a:endParaRPr>
        </a:p>
      </dsp:txBody>
      <dsp:txXfrm>
        <a:off x="0" y="105647"/>
        <a:ext cx="2764933" cy="1658959"/>
      </dsp:txXfrm>
    </dsp:sp>
    <dsp:sp modelId="{C59A8656-D2D9-497D-AE16-59C9C823C8C9}">
      <dsp:nvSpPr>
        <dsp:cNvPr id="0" name=""/>
        <dsp:cNvSpPr/>
      </dsp:nvSpPr>
      <dsp:spPr>
        <a:xfrm>
          <a:off x="3041426" y="105647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2.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Приоритет натурального состава и пользы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При выборе лакомств для своих питомцев, владельцы ставят на первое место натуральность ингредиентов и конкретную пользу продукта. Желейные кубики с пробиотиками могут эффективно использовать это преимущество, акцентируя внимание на естественных компонентах и доказанной эффективности пробиотиков.</a:t>
          </a:r>
        </a:p>
      </dsp:txBody>
      <dsp:txXfrm>
        <a:off x="3041426" y="105647"/>
        <a:ext cx="2764933" cy="1658959"/>
      </dsp:txXfrm>
    </dsp:sp>
    <dsp:sp modelId="{97FBA21A-47FF-47AA-AE87-DCD74515CC45}">
      <dsp:nvSpPr>
        <dsp:cNvPr id="0" name=""/>
        <dsp:cNvSpPr/>
      </dsp:nvSpPr>
      <dsp:spPr>
        <a:xfrm>
          <a:off x="6082852" y="105647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3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.  Готовность платить за качество и пользу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Результаты опросов показывают, что значительная часть целевой аудитории готова переплачивать за пробиотические лакомства, что открывает возможности для позиционирования продукта в сегменте "премиум" или "функционального питания", обеспечивая хорошую маржинальность.</a:t>
          </a:r>
        </a:p>
      </dsp:txBody>
      <dsp:txXfrm>
        <a:off x="6082852" y="105647"/>
        <a:ext cx="2764933" cy="1658959"/>
      </dsp:txXfrm>
    </dsp:sp>
    <dsp:sp modelId="{6CD74EDB-FBDC-4DCF-AF2F-80B7ED57D613}">
      <dsp:nvSpPr>
        <dsp:cNvPr id="0" name=""/>
        <dsp:cNvSpPr/>
      </dsp:nvSpPr>
      <dsp:spPr>
        <a:xfrm>
          <a:off x="0" y="2041100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4.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Удобство и привлекательность формата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Формат желейных кубиков воспринимается как удобный для дозирования и привлекательный для питомцев. Это сочетание удобства для владельца и приятного вкуса для животного является важным конкурентным преимуществом.</a:t>
          </a:r>
        </a:p>
      </dsp:txBody>
      <dsp:txXfrm>
        <a:off x="0" y="2041100"/>
        <a:ext cx="2764933" cy="1658959"/>
      </dsp:txXfrm>
    </dsp:sp>
    <dsp:sp modelId="{9A39BB25-B40F-4FA2-8177-5B4EBDA3EF76}">
      <dsp:nvSpPr>
        <dsp:cNvPr id="0" name=""/>
        <dsp:cNvSpPr/>
      </dsp:nvSpPr>
      <dsp:spPr>
        <a:xfrm>
          <a:off x="3041426" y="2041100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5.  Четкий фокус на маркетинге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Коммуникация должна быть максимально прозрачной и информативной. На упаковке необходимо четко указывать состав, дозировку, научные обоснования пользы пробиотиков, а также потенциальные рекомендации ветеринаров, что значительно повысит доверие потребителей.</a:t>
          </a:r>
        </a:p>
      </dsp:txBody>
      <dsp:txXfrm>
        <a:off x="3041426" y="2041100"/>
        <a:ext cx="2764933" cy="1658959"/>
      </dsp:txXfrm>
    </dsp:sp>
    <dsp:sp modelId="{FAB713D1-A9EA-4B51-87C3-A49BFEF93728}">
      <dsp:nvSpPr>
        <dsp:cNvPr id="0" name=""/>
        <dsp:cNvSpPr/>
      </dsp:nvSpPr>
      <dsp:spPr>
        <a:xfrm>
          <a:off x="6082852" y="2041100"/>
          <a:ext cx="2764933" cy="1658959"/>
        </a:xfrm>
        <a:prstGeom prst="rect">
          <a:avLst/>
        </a:prstGeom>
        <a:solidFill>
          <a:srgbClr val="EEEEEE">
            <a:lumMod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6.  </a:t>
          </a:r>
          <a:r>
            <a:rPr lang="ru-RU" sz="1050" b="1" i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Вкусовые предпочтения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i="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Основной акцент следует делать на мясные и рыбные вкусы (курица, говядина, лосось), как наиболее привлекательные для собак и кошек. </a:t>
          </a:r>
        </a:p>
      </dsp:txBody>
      <dsp:txXfrm>
        <a:off x="6082852" y="2041100"/>
        <a:ext cx="2764933" cy="1658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kD-GYMethkNo00vweXOueIaNnEAWjZVOFe2fY9DaSY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tion.so/intensive22aw/91b294bbdd1d4496b32fd7dc75fd0f42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otion.so/intensive22aw/135a5aaf58f84f15ad9ad5c183df08f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7D3HHEXm9YK3GzScI1tUa-Z7e9tBmPmhUY9Yf7zbh0g/edit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intensive22aw.notion.site/59eca6dc19894ffa94d6aabcd3232b75?v=492b6bbd92ec4c45af3d4730ce494d68" TargetMode="External"/><Relationship Id="rId5" Type="http://schemas.openxmlformats.org/officeDocument/2006/relationships/hyperlink" Target="https://2035intensive.ru/C-Check-e91a2aa05d884b129ebccf457299e082" TargetMode="External"/><Relationship Id="rId4" Type="http://schemas.openxmlformats.org/officeDocument/2006/relationships/hyperlink" Target="https://docs.google.com/spreadsheets/d/1tSXIcHVQptOPcgsonHsLVOzXcp9lPDtqJMJl64a3mi8/edit#gid=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bf51c6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58" name="Google Shape;58;g295bf51c6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презентации вы можете использовать любой дизайн, который вам нравится. Данный шаблон предназначен для копирования!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На титульном слайде укажите: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название вашего проекта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ваш вуз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- тип разработки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Этот шаблон создан для команд с инициативной разработкой. Это значит, что шаблон подходит для команд, которые придумали свою проектную идею самостоятельно. Если ваша команда работает над заказной задачей, воспользуйтесь другим шаблоном </a:t>
            </a:r>
            <a:r>
              <a:rPr lang="ru" u="sng">
                <a:solidFill>
                  <a:schemeClr val="hlink"/>
                </a:solidFill>
                <a:hlinkClick r:id="rId3"/>
              </a:rPr>
              <a:t>https://docs.google.com/presentation/d/1hkD-GYMethkNo00vweXOueIaNnEAWjZVOFe2fY9DaSY/edit?usp=sharing</a:t>
            </a:r>
            <a:r>
              <a:rPr lang="ru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5bf51c6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65" name="Google Shape;65;g295bf51c69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пользователя и его проблему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Если это ваше первое поддерживающее мероприятие, перед заполнением слайда обратите внимание на статьи о заполнении паспорта проектной идеи и об ошибках при его заполнении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Как заполнять паспорт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https://www.notion.so/intensive22aw/91b294bbdd1d4496b32fd7dc75fd0f42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Ошибки при заполнении паспорта проекта </a:t>
            </a:r>
            <a:r>
              <a:rPr lang="ru" u="sng">
                <a:solidFill>
                  <a:srgbClr val="1155CC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https://www.notion.so/intensive22aw/135a5aaf58f84f15ad9ad5c183df08fa</a:t>
            </a:r>
            <a:r>
              <a:rPr lang="ru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5bf51c6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71" name="Google Shape;71;g295bf51c69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слайде опишите ОБНОВЛЕННУЮ версию того, как вы видите решение проблемы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  <a:highlight>
                  <a:srgbClr val="FFFF00"/>
                </a:highlight>
              </a:rPr>
              <a:t>На этом же слайде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5bf51c69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77" name="Google Shape;77;g295bf51c69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Опишите по шагам ответ на вопрос: как пользователь достигнет цели, используя ваше решение.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в этом есть необходимость, укажите и неоптимальный сценарий (как проблема решается сейчас и к каким последствиям это приводит)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 возможности, визуализируйте этот сценарий в виде схемы или прототипа будущего интерфейса решения.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95bf51c69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3" name="Google Shape;83;g295bf51c69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Демонстрация продукта всегда лучше, чем скриншоты на слайдах.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Почему? Когда вы показываете прототип «здесь и сейчас», он осязаем — зрители воспринимают его как реально существующий проект, а не только как ваши планы в далёком будущем. Взаимодействие слушателей с вами и их внимание также растёт: наблюдать за работой сайта или приложения онлайн интереснее, чем видеть застывшие картинки.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8EAF9AE-8514-4022-3445-B5678DD75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2A5536B1-D643-85D2-E223-F1FF2A41B8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D10E4E9B-4590-4D41-E5F4-D0BE03A2FB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96244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5bf51c6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95" name="Google Shape;95;g295bf51c69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этом разделе мы предлагаем вам подумать о том, на чём ваш проект будет зарабатывать деньги и поделиться своими предположениями с экспертами, которым помогут вам скорректировать свою бизнес стратегию.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7EF6593-88A2-8E9A-D62D-37561A61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C27028A4-66EC-5B72-3B95-51A3C374BE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98CF11C4-7416-BD1F-EFB9-2B077FDD9E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46632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115D132-2AD3-8672-2C55-B9A0AE2D0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CADB52D7-999B-FC6D-71F8-08FED94E1C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E097106A-0575-7BAB-0B44-8A233BC463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8196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68A9C82-1403-F77E-BC65-C8EA96AB2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D0B4D2C7-54B3-016B-C616-5E3EBE966C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BA9FCC19-66B4-D32B-3492-86596BEAF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7895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8D66045C-0CCC-66D4-D748-232FB52A0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F999B047-765A-B46A-93F0-EF176D0D6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9BB79DAF-D78F-3036-1257-DF9F6E235E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73223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3D610C17-2811-4EE9-446F-538394D68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0957AC85-F0CA-3296-442E-F544814AEB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F044DFEC-0BD7-4193-04B6-079C83EE4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1203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CDB1535-156F-9388-8EEE-2F11840DF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4FB8309E-9238-FC52-87EA-A5C5A21899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009E85E2-B484-E42F-F2C9-0969316A1A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28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2281F971-4B7D-6F40-406D-8CCDFEC08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20E153E8-4794-31BA-DF0E-2436F3F1DF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24F2BFEA-A75A-4074-CCDA-80B94F9AC0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4581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5bf51c69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118" name="Google Shape;118;g295bf51c69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Слайд с командой — это ваш способ представиться и показать, что вы способны справиться с поставленной задачей.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Обычно здесь размещают фотографии, указывают, как кого зовут, должность в проекте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Уместно рассказать о каких-то компетенциях и достижениях (если они у вас есть). Главное, чтобы эти они имели отношение к тому, что вы делаете.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i="1" dirty="0">
                <a:solidFill>
                  <a:schemeClr val="dk1"/>
                </a:solidFill>
              </a:rPr>
              <a:t>Например, в вашей команде есть участник, который помимо прочего работает фитнес-тренером. Если ваш проект связан, например, со спортивным питанием или мобильным приложением для спортсменов, то это большой плюс. Если же проект связан с компьютерным зрением или вы разрабатываете компьютерную игру — это не имеет значение и лучше этот факт опустить.   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Но ни в коем случае ничего не придумывайте и не вводите ваших зрителей в заблуждение! 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19AC0C0-AED6-C83A-4E00-3F41E5C2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5bf51c697_0_31:notes">
            <a:extLst>
              <a:ext uri="{FF2B5EF4-FFF2-40B4-BE49-F238E27FC236}">
                <a16:creationId xmlns:a16="http://schemas.microsoft.com/office/drawing/2014/main" id="{662E6F05-8B84-78DD-F66B-12A686B7B7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9" name="Google Shape;89;g295bf51c697_0_31:notes">
            <a:extLst>
              <a:ext uri="{FF2B5EF4-FFF2-40B4-BE49-F238E27FC236}">
                <a16:creationId xmlns:a16="http://schemas.microsoft.com/office/drawing/2014/main" id="{364D545B-AA29-3197-E63B-31206B16DA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3"/>
              </a:rPr>
              <a:t>Шаблон для подготовки к тестированию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4"/>
              </a:rPr>
              <a:t>Шаблон протокола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5"/>
              </a:rPr>
              <a:t>Статья и вебинар про проведение пользовательского тестирования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u="sng">
                <a:solidFill>
                  <a:schemeClr val="hlink"/>
                </a:solidFill>
                <a:hlinkClick r:id="rId6"/>
              </a:rPr>
              <a:t>Дополнительная статья про пользовательское тестирование: Проверь меня, если сможешь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3179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7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8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9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0.wdp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014A6A-A736-3C35-EE61-AD3179775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15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Jelly Pet</a:t>
            </a:r>
            <a:br>
              <a:rPr lang="ru-RU" dirty="0"/>
            </a:br>
            <a:r>
              <a:rPr lang="ru-RU" sz="2000" dirty="0"/>
              <a:t>УПРАВЛЕНИЕ ХРОНИЧЕСКИМ ЗАБОЛЕВАНИЕМ БЕЗ СТРЕССА</a:t>
            </a:r>
            <a:endParaRPr sz="20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0">
              <a:tabLst>
                <a:tab pos="0" algn="l"/>
              </a:tabLst>
            </a:pPr>
            <a:r>
              <a:rPr lang="ru" b="1" spc="-1" dirty="0">
                <a:solidFill>
                  <a:schemeClr val="tx1"/>
                </a:solidFill>
              </a:rPr>
              <a:t>Московская государственная академия ветеринарной медицины и биотехнологии — МВА имени К.И. Скрябина</a:t>
            </a:r>
            <a:endParaRPr lang="ru-RU" b="1" spc="-1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FCED64-24C7-91AA-5897-582AF6AC2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7954" y="-512287"/>
            <a:ext cx="3762216" cy="28216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7E9CC0-64F5-8657-7D7A-80F2EAC0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F4339F-10DB-4A91-A835-8B33399F307C}"/>
              </a:ext>
            </a:extLst>
          </p:cNvPr>
          <p:cNvSpPr txBox="1"/>
          <p:nvPr/>
        </p:nvSpPr>
        <p:spPr>
          <a:xfrm>
            <a:off x="1893194" y="328411"/>
            <a:ext cx="7025426" cy="205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1600" spc="-1" dirty="0">
                <a:solidFill>
                  <a:srgbClr val="111111"/>
                </a:solidFill>
              </a:rPr>
              <a:t>  Каждый любящий хозяин знает эту душераздирающую сцену: нужно дать питомцу таблетку, а это превращается в погоню, уговоры и борьбу. Вы прячете лекарство в еду, но хитрая собака или кошка находит и выплевывает его. В итоге вы тратите нервы, рискуете доверием питомца, а главное — срываете график лечения, подвергая его здоровье риску.</a:t>
            </a:r>
          </a:p>
          <a:p>
            <a:pPr marL="432000" indent="0" algn="ctr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1600" b="1" i="1" spc="-1" dirty="0">
                <a:solidFill>
                  <a:srgbClr val="111111"/>
                </a:solidFill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B38FF0-2BB1-C17C-5948-214F89DEE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50" b="95000" l="7000" r="90000">
                        <a14:foregroundMark x1="9125" y1="27375" x2="7250" y2="40000"/>
                        <a14:foregroundMark x1="16250" y1="93125" x2="37375" y2="95000"/>
                        <a14:foregroundMark x1="45000" y1="28750" x2="61625" y2="24750"/>
                        <a14:foregroundMark x1="60375" y1="23375" x2="60375" y2="18625"/>
                        <a14:foregroundMark x1="65375" y1="18125" x2="57750" y2="22875"/>
                        <a14:foregroundMark x1="57750" y1="22125" x2="57500" y2="17875"/>
                        <a14:foregroundMark x1="63500" y1="14500" x2="66125" y2="7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26" y="2062661"/>
            <a:ext cx="2933611" cy="2933611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58FEB88-0F08-16F6-4A83-FE0A46725BFF}"/>
              </a:ext>
            </a:extLst>
          </p:cNvPr>
          <p:cNvSpPr/>
          <p:nvPr/>
        </p:nvSpPr>
        <p:spPr>
          <a:xfrm>
            <a:off x="4712390" y="2846119"/>
            <a:ext cx="3987800" cy="1682750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969FA-FB5E-360A-179F-3B7DFA95A20B}"/>
              </a:ext>
            </a:extLst>
          </p:cNvPr>
          <p:cNvSpPr txBox="1"/>
          <p:nvPr/>
        </p:nvSpPr>
        <p:spPr>
          <a:xfrm>
            <a:off x="5315919" y="3169403"/>
            <a:ext cx="2820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spc="-1" dirty="0">
                <a:solidFill>
                  <a:srgbClr val="111111"/>
                </a:solidFill>
              </a:rPr>
              <a:t>Лечение не должно быть травмой для вас обоих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81288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892056-366E-5BD2-F938-A8891D417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729" y="0"/>
            <a:ext cx="9337729" cy="51435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996D9F-2A8D-7FA4-AFCB-A68736584048}"/>
              </a:ext>
            </a:extLst>
          </p:cNvPr>
          <p:cNvSpPr/>
          <p:nvPr/>
        </p:nvSpPr>
        <p:spPr>
          <a:xfrm>
            <a:off x="5474627" y="2520946"/>
            <a:ext cx="3225250" cy="238590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C822717-22D1-316E-937F-324884BE2C7F}"/>
              </a:ext>
            </a:extLst>
          </p:cNvPr>
          <p:cNvSpPr/>
          <p:nvPr/>
        </p:nvSpPr>
        <p:spPr>
          <a:xfrm>
            <a:off x="431889" y="2520947"/>
            <a:ext cx="3225249" cy="238590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F82CEA-1469-DD52-EE76-2A841C7ED3EA}"/>
              </a:ext>
            </a:extLst>
          </p:cNvPr>
          <p:cNvSpPr txBox="1"/>
          <p:nvPr/>
        </p:nvSpPr>
        <p:spPr>
          <a:xfrm>
            <a:off x="489397" y="2571750"/>
            <a:ext cx="31799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Хронический дискомфорт ЖКТ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Здоровье начинается с кишечника. В условиях стресса, смены корма или приема антибиотиков, микрофлора питомцев нуждается в ежедневной поддержке. Добавки часто имеют низкую вкусовую привлекательность, и их трудно регулярно давать животному.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777B31-906B-AA47-CA7A-7F755603862A}"/>
              </a:ext>
            </a:extLst>
          </p:cNvPr>
          <p:cNvSpPr txBox="1"/>
          <p:nvPr/>
        </p:nvSpPr>
        <p:spPr>
          <a:xfrm>
            <a:off x="5499100" y="2520947"/>
            <a:ext cx="3213011" cy="2246769"/>
          </a:xfrm>
          <a:prstGeom prst="rect">
            <a:avLst/>
          </a:prstGeom>
          <a:noFill/>
          <a:ln>
            <a:solidFill>
              <a:schemeClr val="accent2">
                <a:lumMod val="10000"/>
                <a:lumOff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Таблетки — это война</a:t>
            </a:r>
          </a:p>
          <a:p>
            <a:endParaRPr lang="ru-RU" dirty="0"/>
          </a:p>
          <a:p>
            <a:r>
              <a:rPr lang="ru-RU" dirty="0"/>
              <a:t> Дача лекарств — один из главных стресс-факторов для владельцев. Животные выплевывают горькие таблетки, а попытки скрыть их в сыре или колбасе приводят к нарушению диеты (высокая жирность, лишние калории) и часто заканчиваются неудачей.</a:t>
            </a:r>
          </a:p>
        </p:txBody>
      </p:sp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id="{F7430E40-9804-9E08-9A5D-0FA118FDBDCB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63492" y="1751307"/>
            <a:ext cx="1418094" cy="769639"/>
          </a:xfrm>
          <a:prstGeom prst="curvedConnector3">
            <a:avLst>
              <a:gd name="adj1" fmla="val 160382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: изогнутый 23">
            <a:extLst>
              <a:ext uri="{FF2B5EF4-FFF2-40B4-BE49-F238E27FC236}">
                <a16:creationId xmlns:a16="http://schemas.microsoft.com/office/drawing/2014/main" id="{F0727D50-541F-147F-089C-D1C15E2ACD8F}"/>
              </a:ext>
            </a:extLst>
          </p:cNvPr>
          <p:cNvCxnSpPr>
            <a:cxnSpLocks/>
          </p:cNvCxnSpPr>
          <p:nvPr/>
        </p:nvCxnSpPr>
        <p:spPr>
          <a:xfrm>
            <a:off x="5499100" y="1751307"/>
            <a:ext cx="1095429" cy="769640"/>
          </a:xfrm>
          <a:prstGeom prst="curvedConnector3">
            <a:avLst>
              <a:gd name="adj1" fmla="val 204922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A5A042B-85C3-38CF-30E3-E2529EE77B96}"/>
              </a:ext>
            </a:extLst>
          </p:cNvPr>
          <p:cNvSpPr txBox="1"/>
          <p:nvPr/>
        </p:nvSpPr>
        <p:spPr>
          <a:xfrm>
            <a:off x="1899852" y="469414"/>
            <a:ext cx="5610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tx1"/>
                </a:solidFill>
              </a:rPr>
              <a:t>ежегодно миллионы любящих владельцев домашних животных сталкиваются с двумя фундаментальными проблемами, которые подрывают здоровье питомцев и доверие к хозяевам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125418-B62B-EB60-A555-1807411E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4D4D2A-9279-CB3F-EE5F-DDB3C65B2B6F}"/>
              </a:ext>
            </a:extLst>
          </p:cNvPr>
          <p:cNvSpPr txBox="1"/>
          <p:nvPr/>
        </p:nvSpPr>
        <p:spPr>
          <a:xfrm>
            <a:off x="641351" y="296214"/>
            <a:ext cx="8328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/>
              <a:t>Мы создали </a:t>
            </a:r>
            <a:r>
              <a:rPr lang="en-US" b="1" spc="300" dirty="0"/>
              <a:t>Jelly Pet </a:t>
            </a:r>
            <a:r>
              <a:rPr lang="ru-RU" spc="300" dirty="0"/>
              <a:t>—функциональный продукт в форме желейного кубика на натуральной мясной основе, насыщенный пребиотиками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864E7CB1-BC6E-2EEF-140D-ABE1F3E2FA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6368324"/>
              </p:ext>
            </p:extLst>
          </p:nvPr>
        </p:nvGraphicFramePr>
        <p:xfrm>
          <a:off x="850900" y="1244437"/>
          <a:ext cx="7442200" cy="3488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9401C13-0E2C-EB68-7353-A119DFCD8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217035-22E1-D092-5DE8-BBBB656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75" b="92813" l="9375" r="89931">
                        <a14:foregroundMark x1="36111" y1="10625" x2="52083" y2="7813"/>
                        <a14:foregroundMark x1="52083" y1="7813" x2="54167" y2="8125"/>
                        <a14:foregroundMark x1="35069" y1="82500" x2="45486" y2="90000"/>
                        <a14:foregroundMark x1="45486" y1="90000" x2="52431" y2="90625"/>
                        <a14:foregroundMark x1="35069" y1="85938" x2="40972" y2="92813"/>
                        <a14:foregroundMark x1="54167" y1="9375" x2="54514" y2="6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9132" y="1957382"/>
            <a:ext cx="3038084" cy="3375649"/>
          </a:xfrm>
          <a:prstGeom prst="rect">
            <a:avLst/>
          </a:prstGeom>
        </p:spPr>
      </p:pic>
      <p:sp>
        <p:nvSpPr>
          <p:cNvPr id="13" name="Облачко с текстом: прямоугольное 12">
            <a:extLst>
              <a:ext uri="{FF2B5EF4-FFF2-40B4-BE49-F238E27FC236}">
                <a16:creationId xmlns:a16="http://schemas.microsoft.com/office/drawing/2014/main" id="{0E6C0E45-4810-69EB-E22D-932A8AB648C4}"/>
              </a:ext>
            </a:extLst>
          </p:cNvPr>
          <p:cNvSpPr/>
          <p:nvPr/>
        </p:nvSpPr>
        <p:spPr>
          <a:xfrm>
            <a:off x="294468" y="224725"/>
            <a:ext cx="6625526" cy="3022169"/>
          </a:xfrm>
          <a:prstGeom prst="wedgeRectCallout">
            <a:avLst/>
          </a:prstGeom>
          <a:solidFill>
            <a:schemeClr val="accent2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75A2DB-E2C2-1BD5-D2FE-EA30B4E02230}"/>
              </a:ext>
            </a:extLst>
          </p:cNvPr>
          <p:cNvSpPr txBox="1"/>
          <p:nvPr/>
        </p:nvSpPr>
        <p:spPr>
          <a:xfrm>
            <a:off x="526941" y="291566"/>
            <a:ext cx="6338807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dirty="0"/>
              <a:t>Анна владелица чистокровной кошки Мейн-кун по кличке Фиона. Фиона страдает хронической почечной недостаточностью (ХПН) и должна ежедневно принимать таблетки для поддержания функции почек. Анна также хочет давать ей пребиотики, чтобы бороться с частыми запорами, вызванными ХПН.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FF041D-4D25-3DEB-2485-E0757FB0E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4DA774-FE57-248C-5DEA-75EDA3F4E0AE}"/>
              </a:ext>
            </a:extLst>
          </p:cNvPr>
          <p:cNvSpPr txBox="1"/>
          <p:nvPr/>
        </p:nvSpPr>
        <p:spPr>
          <a:xfrm>
            <a:off x="278970" y="875655"/>
            <a:ext cx="788088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sz="1600" b="1" i="1" dirty="0">
                <a:latin typeface="+mn-lt"/>
              </a:rPr>
              <a:t>Поиск и проблема</a:t>
            </a:r>
            <a:r>
              <a:rPr lang="ru-RU" sz="1600" dirty="0">
                <a:latin typeface="Bahnschrift Light" panose="020B0502040204020203" pitchFamily="34" charset="0"/>
              </a:rPr>
              <a:t>: Анна испытывает ежедневный стресс, так как Фиона нуждается в приеме таблеток дважды в день. Фиона научилась распознавать лекарство, спрятанное в любом паштете или мясе, и активно сопротивляется. Анна переживает, что из-за пропущенных доз здоровье кошки ухудшится. Ей также приходится отдельно покупать и вводить кошке пребиотики.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>
                <a:latin typeface="Bahnschrift Light" panose="020B0502040204020203" pitchFamily="34" charset="0"/>
              </a:rPr>
              <a:t>  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Находка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Jelly Pet</a:t>
            </a:r>
            <a:r>
              <a:rPr lang="ru-RU" sz="1600" dirty="0">
                <a:latin typeface="Bahnschrift Light" panose="020B0502040204020203" pitchFamily="34" charset="0"/>
              </a:rPr>
              <a:t>: Анна находит наш продукт в ветеринарной аптеке по рекомендации своего нефролога. Врач подчеркивает двойную выгоду: пребиотики для ЖКТ (важно при ХПН) и гарантия приема жизненно необходимых лекарств.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>
              <a:latin typeface="Bahnschrift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i="1" dirty="0">
                <a:latin typeface="Bahnschrift Light" panose="020B0502040204020203" pitchFamily="34" charset="0"/>
              </a:rPr>
              <a:t>  </a:t>
            </a:r>
            <a:r>
              <a:rPr lang="ru-RU" sz="1600" b="1" i="1" dirty="0">
                <a:latin typeface="+mn-lt"/>
              </a:rPr>
              <a:t>Тест "Таблеткодавателя"</a:t>
            </a:r>
            <a:r>
              <a:rPr lang="ru-RU" sz="1600" dirty="0">
                <a:latin typeface="+mn-lt"/>
              </a:rPr>
              <a:t>: </a:t>
            </a:r>
            <a:r>
              <a:rPr lang="ru-RU" sz="1600" dirty="0">
                <a:latin typeface="Bahnschrift Light" panose="020B0502040204020203" pitchFamily="34" charset="0"/>
              </a:rPr>
              <a:t>Анна берет мягкий, ароматный кубик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Jelly Pet</a:t>
            </a:r>
            <a:r>
              <a:rPr lang="ru-RU" sz="1600" dirty="0">
                <a:latin typeface="Bahnschrift Light" panose="020B0502040204020203" pitchFamily="34" charset="0"/>
              </a:rPr>
              <a:t>. Она аккуратно вдавливает в него половинку таблетки для почек, а затем запечатывает желе. Желе полностью нейтрализует неприятный горький вкус.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357628F-CB79-119C-5967-0AEAA548728D}"/>
              </a:ext>
            </a:extLst>
          </p:cNvPr>
          <p:cNvSpPr/>
          <p:nvPr/>
        </p:nvSpPr>
        <p:spPr>
          <a:xfrm>
            <a:off x="5393410" y="235972"/>
            <a:ext cx="3045417" cy="546692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92D8A-1573-5E9B-09BD-F68CCADD38D0}"/>
              </a:ext>
            </a:extLst>
          </p:cNvPr>
          <p:cNvSpPr txBox="1"/>
          <p:nvPr/>
        </p:nvSpPr>
        <p:spPr>
          <a:xfrm>
            <a:off x="5393410" y="302218"/>
            <a:ext cx="3045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Для чего?</a:t>
            </a:r>
          </a:p>
        </p:txBody>
      </p:sp>
    </p:spTree>
    <p:extLst>
      <p:ext uri="{BB962C8B-B14F-4D97-AF65-F5344CB8AC3E}">
        <p14:creationId xmlns:p14="http://schemas.microsoft.com/office/powerpoint/2010/main" val="3024305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340B11-FFF9-7D46-159D-7B4F982B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8D2CC9-335F-D1E7-96C3-7EE899E63C7C}"/>
              </a:ext>
            </a:extLst>
          </p:cNvPr>
          <p:cNvSpPr txBox="1"/>
          <p:nvPr/>
        </p:nvSpPr>
        <p:spPr>
          <a:xfrm>
            <a:off x="3107410" y="534691"/>
            <a:ext cx="5943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800" dirty="0"/>
              <a:t> </a:t>
            </a:r>
            <a:r>
              <a:rPr lang="ru-RU" sz="1800" b="1" i="1" dirty="0">
                <a:latin typeface="+mn-lt"/>
              </a:rPr>
              <a:t>Успех и Реакция Фионы</a:t>
            </a:r>
            <a:r>
              <a:rPr lang="ru-RU" sz="1800" dirty="0"/>
              <a:t>: Анна предлагает лакомство. Фиона, привлеченная интенсивным ароматом, мгновенно съедает кубик целиком. Ежедневный конфликт прекращен.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800" dirty="0"/>
              <a:t>  </a:t>
            </a:r>
            <a:r>
              <a:rPr lang="ru-RU" sz="1800" b="1" dirty="0">
                <a:latin typeface="+mn-lt"/>
              </a:rPr>
              <a:t>Долгосрочная лояльность и польза</a:t>
            </a:r>
            <a:r>
              <a:rPr lang="ru-RU" sz="1800" dirty="0"/>
              <a:t>: Анна становится постоянным, лояльным клиентом. Она использует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Jelly Pet</a:t>
            </a:r>
            <a:r>
              <a:rPr lang="ru-RU" sz="1800" dirty="0"/>
              <a:t> дважды в день. Она отмечает, что пищеварение Фионы стабилизировалось благодаря пребиотикам, и она больше не пропускает дозы лекарства.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9474C3-6163-129D-EAAE-B66B47E47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00" b="90000" l="10000" r="90000">
                        <a14:foregroundMark x1="45000" y1="9300" x2="43200" y2="98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17126" y="286718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8731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E69AAE3D-672C-F3DA-036B-7659C32C4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6B2290-87B8-12BF-7BAD-53AD207D82CE}"/>
              </a:ext>
            </a:extLst>
          </p:cNvPr>
          <p:cNvSpPr txBox="1"/>
          <p:nvPr/>
        </p:nvSpPr>
        <p:spPr>
          <a:xfrm>
            <a:off x="321481" y="1048390"/>
            <a:ext cx="5978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Техническое описание продукта "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Jelly Pet</a:t>
            </a:r>
            <a:r>
              <a:rPr lang="ru-RU" sz="3600" dirty="0"/>
              <a:t> </a:t>
            </a:r>
            <a:r>
              <a:rPr lang="en-US" sz="3600" b="1" dirty="0"/>
              <a:t>"</a:t>
            </a:r>
            <a:endParaRPr lang="ru-RU" sz="3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21FACAF-1DD4-E175-B0CE-C75E45AAB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116" y="1830156"/>
            <a:ext cx="3429000" cy="3429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13C3D5-DEA4-75D8-931D-8B1F7D8D3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08AE30-AE2A-AFA5-C6C6-D9F5E1DEBA6F}"/>
              </a:ext>
            </a:extLst>
          </p:cNvPr>
          <p:cNvSpPr txBox="1"/>
          <p:nvPr/>
        </p:nvSpPr>
        <p:spPr>
          <a:xfrm>
            <a:off x="4004860" y="84547"/>
            <a:ext cx="4099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Выбор Пребиотика и Компонентов</a:t>
            </a:r>
            <a:endParaRPr lang="ru-RU" dirty="0"/>
          </a:p>
          <a:p>
            <a:r>
              <a:rPr lang="ru-RU" dirty="0"/>
              <a:t>Мы разработали две формулы, основанные на натуральных, безопасных и функциональных компонентах.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8ECAFD9-4224-0754-0119-8ED76A9DFFC7}"/>
              </a:ext>
            </a:extLst>
          </p:cNvPr>
          <p:cNvSpPr/>
          <p:nvPr/>
        </p:nvSpPr>
        <p:spPr>
          <a:xfrm>
            <a:off x="97347" y="353159"/>
            <a:ext cx="2892373" cy="2445651"/>
          </a:xfrm>
          <a:prstGeom prst="roundRect">
            <a:avLst>
              <a:gd name="adj" fmla="val 13520"/>
            </a:avLst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866A90A-8F73-3C73-7656-5B6657ECC827}"/>
              </a:ext>
            </a:extLst>
          </p:cNvPr>
          <p:cNvSpPr/>
          <p:nvPr/>
        </p:nvSpPr>
        <p:spPr>
          <a:xfrm>
            <a:off x="6123769" y="1303123"/>
            <a:ext cx="2929178" cy="2235352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171BD7-B39E-0240-F469-9848970BBC72}"/>
              </a:ext>
            </a:extLst>
          </p:cNvPr>
          <p:cNvSpPr txBox="1"/>
          <p:nvPr/>
        </p:nvSpPr>
        <p:spPr>
          <a:xfrm>
            <a:off x="196636" y="482310"/>
            <a:ext cx="28923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качестве основного пребиотика выбран Инулин. Это натуральная растворимая клетчатка, которая является пищей для полезной кишечной микрофлоры (бифидо- и лактобактерий). Инулин нейтрален по вкусу и легко растворяется в жидкой основе.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4565A-90C4-0F99-3E34-BC337441B493}"/>
              </a:ext>
            </a:extLst>
          </p:cNvPr>
          <p:cNvSpPr txBox="1"/>
          <p:nvPr/>
        </p:nvSpPr>
        <p:spPr>
          <a:xfrm>
            <a:off x="6368837" y="1575985"/>
            <a:ext cx="27470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Основным желирующим реагентом является Желатин. Он обеспечивает идеальную эластичную структуру желе, а также вносит дополнительную пользу в виде коллагена для суставов и связок.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A5EE9DB-9638-EEBC-DECB-E5EF45428F06}"/>
              </a:ext>
            </a:extLst>
          </p:cNvPr>
          <p:cNvSpPr/>
          <p:nvPr/>
        </p:nvSpPr>
        <p:spPr>
          <a:xfrm>
            <a:off x="2966475" y="2513635"/>
            <a:ext cx="3088036" cy="2545318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B18121-2BB4-ACCB-5B66-79AEFB43735D}"/>
              </a:ext>
            </a:extLst>
          </p:cNvPr>
          <p:cNvSpPr txBox="1"/>
          <p:nvPr/>
        </p:nvSpPr>
        <p:spPr>
          <a:xfrm>
            <a:off x="3089009" y="2555188"/>
            <a:ext cx="30880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Вкусовая основа продукта – обезжиренный натуральный бульон без любых вредных для животных специй, соли или сахара. Для обеспечения необходимого срока годности используется минимальный комплекс натуральных стабилизаторов или консервантов (например, </a:t>
            </a:r>
            <a:r>
              <a:rPr lang="ru-RU" dirty="0" err="1"/>
              <a:t>сорбат</a:t>
            </a:r>
            <a:r>
              <a:rPr lang="ru-RU" dirty="0"/>
              <a:t> калия в низкой концентрации).</a:t>
            </a:r>
          </a:p>
        </p:txBody>
      </p:sp>
      <p:pic>
        <p:nvPicPr>
          <p:cNvPr id="15" name="Рисунок 14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50AC34A7-2600-C2DB-0B7D-A4DC85D46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639217">
            <a:off x="3088210" y="1176746"/>
            <a:ext cx="1389984" cy="1389984"/>
          </a:xfrm>
          <a:prstGeom prst="rect">
            <a:avLst/>
          </a:prstGeom>
        </p:spPr>
      </p:pic>
      <p:pic>
        <p:nvPicPr>
          <p:cNvPr id="17" name="Рисунок 16" descr="Линия со стрелкой: изгиб против часовой стрелки со сплошной заливкой">
            <a:extLst>
              <a:ext uri="{FF2B5EF4-FFF2-40B4-BE49-F238E27FC236}">
                <a16:creationId xmlns:a16="http://schemas.microsoft.com/office/drawing/2014/main" id="{30E13994-7189-91FB-40C1-6155A312B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151180">
            <a:off x="6229649" y="3410724"/>
            <a:ext cx="1382689" cy="138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01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F40832C8-F02E-2B7E-1066-08AEF4DAB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603144B-CEA1-3A00-3E00-6E335A520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" y="305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B15C7F5-F24B-5A7E-2614-C6A798AE9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121319"/>
              </p:ext>
            </p:extLst>
          </p:nvPr>
        </p:nvGraphicFramePr>
        <p:xfrm>
          <a:off x="264911" y="81387"/>
          <a:ext cx="8055735" cy="4860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34F750-C1B8-1A99-6E25-7C9C2E4E0F2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9108"/>
          <a:stretch>
            <a:fillRect/>
          </a:stretch>
        </p:blipFill>
        <p:spPr>
          <a:xfrm>
            <a:off x="3153574" y="1512306"/>
            <a:ext cx="2836851" cy="272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95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8B3AFB-B76F-D6DD-85CC-1B3F8D2B4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85E8B-02F0-CD92-820A-AC5A612887C1}"/>
              </a:ext>
            </a:extLst>
          </p:cNvPr>
          <p:cNvSpPr txBox="1"/>
          <p:nvPr/>
        </p:nvSpPr>
        <p:spPr>
          <a:xfrm>
            <a:off x="2355743" y="128780"/>
            <a:ext cx="4169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Суточная Норма (Дозировка)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67299-D073-0826-79A5-53F7E1A3A650}"/>
              </a:ext>
            </a:extLst>
          </p:cNvPr>
          <p:cNvSpPr txBox="1"/>
          <p:nvPr/>
        </p:nvSpPr>
        <p:spPr>
          <a:xfrm>
            <a:off x="5253927" y="959777"/>
            <a:ext cx="3626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b="1" dirty="0"/>
              <a:t>Для кошек (3-5 кг)</a:t>
            </a:r>
            <a:r>
              <a:rPr lang="ru-RU" dirty="0"/>
              <a:t> суточная норма составляет 1-2 кубика (5-10 граммов), что обеспечивает от 50 до 100 мг пребиотика.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2B3A0A-9C0D-3FF2-50A2-E431F9000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8" b="95111" l="2556" r="96486">
                        <a14:foregroundMark x1="5112" y1="72000" x2="26038" y2="47111"/>
                        <a14:foregroundMark x1="34185" y1="82222" x2="36581" y2="53778"/>
                        <a14:foregroundMark x1="66134" y1="83556" x2="79073" y2="71556"/>
                        <a14:foregroundMark x1="50799" y1="60000" x2="48562" y2="28000"/>
                        <a14:foregroundMark x1="91374" y1="70667" x2="87859" y2="38667"/>
                        <a14:foregroundMark x1="96805" y1="90222" x2="93131" y2="69333"/>
                        <a14:foregroundMark x1="60064" y1="88000" x2="58466" y2="77778"/>
                        <a14:foregroundMark x1="36901" y1="64000" x2="37061" y2="57333"/>
                        <a14:foregroundMark x1="25804" y1="85807" x2="25719" y2="85333"/>
                        <a14:foregroundMark x1="27316" y1="94222" x2="26672" y2="90637"/>
                        <a14:foregroundMark x1="18211" y1="92889" x2="18211" y2="80889"/>
                        <a14:foregroundMark x1="17572" y1="92889" x2="19329" y2="78667"/>
                        <a14:foregroundMark x1="12780" y1="93778" x2="11821" y2="91111"/>
                        <a14:foregroundMark x1="3674" y1="93778" x2="2556" y2="81333"/>
                        <a14:foregroundMark x1="11022" y1="56889" x2="15495" y2="56444"/>
                        <a14:foregroundMark x1="23642" y1="54667" x2="23482" y2="67556"/>
                        <a14:foregroundMark x1="23642" y1="54222" x2="24281" y2="51556"/>
                        <a14:foregroundMark x1="3035" y1="88444" x2="3514" y2="95111"/>
                        <a14:foregroundMark x1="25637" y1="86146" x2="23962" y2="81778"/>
                        <a14:foregroundMark x1="25879" y1="91556" x2="25879" y2="88000"/>
                        <a14:backgroundMark x1="27955" y1="89778" x2="26038" y2="85333"/>
                        <a14:backgroundMark x1="26038" y1="85333" x2="27316" y2="89333"/>
                        <a14:backgroundMark x1="90256" y1="87111" x2="90256" y2="8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9678" y="3208843"/>
            <a:ext cx="5561793" cy="19990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F207CF-1F7E-88F9-172A-B4262A5030B6}"/>
              </a:ext>
            </a:extLst>
          </p:cNvPr>
          <p:cNvSpPr txBox="1"/>
          <p:nvPr/>
        </p:nvSpPr>
        <p:spPr>
          <a:xfrm>
            <a:off x="278970" y="1186755"/>
            <a:ext cx="3626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Для собак</a:t>
            </a:r>
            <a:r>
              <a:rPr lang="ru-RU" dirty="0"/>
              <a:t>: малые собаки (до 5 кг) получают 1 кубик (около 200 мг пребиотика), средние собаки (10-20 кг) — 2 кубика (300-400 мг), а крупные собаки (25-40 кг) — до 3-4 кубиков в день (600-800 мг пребиотика).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8E76A-5C2D-F5F2-14B8-97CC547EF0A3}"/>
              </a:ext>
            </a:extLst>
          </p:cNvPr>
          <p:cNvSpPr txBox="1"/>
          <p:nvPr/>
        </p:nvSpPr>
        <p:spPr>
          <a:xfrm>
            <a:off x="619933" y="2839029"/>
            <a:ext cx="831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/>
              <a:t>При использовании кубика в качестве таблеткодавателя, достаточно разовой порции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408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65D1F-A5F1-E50E-CCEE-C66A7F734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0CEEB-CB17-049B-E40F-5F6BF3ACE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1914DC-8B72-18D1-E584-A5CD58F45541}"/>
              </a:ext>
            </a:extLst>
          </p:cNvPr>
          <p:cNvSpPr txBox="1"/>
          <p:nvPr/>
        </p:nvSpPr>
        <p:spPr>
          <a:xfrm>
            <a:off x="2123268" y="1"/>
            <a:ext cx="5292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Технология Производства</a:t>
            </a:r>
            <a:endParaRPr lang="ru-RU" sz="2800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6C0C64F-9A13-E4D4-DD60-3FC482235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8143109"/>
              </p:ext>
            </p:extLst>
          </p:nvPr>
        </p:nvGraphicFramePr>
        <p:xfrm>
          <a:off x="224724" y="540253"/>
          <a:ext cx="8810787" cy="4425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17343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03A6A-1B78-03EA-165C-C11A5C75C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B2ABA8-1E3B-9ADA-F421-6F262C594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5D7809-475D-0E3D-1FC4-9EBD4E79256A}"/>
              </a:ext>
            </a:extLst>
          </p:cNvPr>
          <p:cNvSpPr txBox="1"/>
          <p:nvPr/>
        </p:nvSpPr>
        <p:spPr>
          <a:xfrm>
            <a:off x="1758462" y="128954"/>
            <a:ext cx="5949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Тестирование: Оценка Потребностей Владельцев Животных и Восприятия Продукта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C46E8-BDF2-7D46-EC6B-FF3795CEAF35}"/>
              </a:ext>
            </a:extLst>
          </p:cNvPr>
          <p:cNvSpPr txBox="1"/>
          <p:nvPr/>
        </p:nvSpPr>
        <p:spPr>
          <a:xfrm>
            <a:off x="486508" y="832338"/>
            <a:ext cx="57970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Цель: </a:t>
            </a:r>
            <a:r>
              <a:rPr lang="ru-RU" dirty="0"/>
              <a:t>Выявить интерес владельцев животных к пробиотическим лакомствам, их ожидания и готовность платить.</a:t>
            </a:r>
            <a:endParaRPr lang="ru-RU" b="1" dirty="0"/>
          </a:p>
          <a:p>
            <a:r>
              <a:rPr lang="ru-RU" b="1" dirty="0"/>
              <a:t>Аудитория: </a:t>
            </a:r>
            <a:r>
              <a:rPr lang="ru-RU" dirty="0"/>
              <a:t>Владельцы домашних животных (собак, кошек).</a:t>
            </a:r>
            <a:endParaRPr lang="ru-RU" b="1" dirty="0"/>
          </a:p>
          <a:p>
            <a:r>
              <a:rPr lang="ru-RU" b="1" dirty="0"/>
              <a:t>Формат: </a:t>
            </a:r>
            <a:r>
              <a:rPr lang="ru-RU" dirty="0"/>
              <a:t>Опрос с множественным выбором и шкальными оценками.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9F97D5B-8759-78E8-150A-3402E2852C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3841449"/>
              </p:ext>
            </p:extLst>
          </p:nvPr>
        </p:nvGraphicFramePr>
        <p:xfrm>
          <a:off x="220391" y="2182053"/>
          <a:ext cx="4544791" cy="245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BE00A434-5D09-719F-0091-FEBA1AA532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5195843"/>
              </p:ext>
            </p:extLst>
          </p:nvPr>
        </p:nvGraphicFramePr>
        <p:xfrm>
          <a:off x="3933781" y="2182053"/>
          <a:ext cx="5520475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20510333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8451E-B26F-303F-A6D1-82B136ECF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C75A1A-03D2-B2D4-D450-797A30EF1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465956C-4848-CA03-9773-103D785B3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8134355"/>
              </p:ext>
            </p:extLst>
          </p:nvPr>
        </p:nvGraphicFramePr>
        <p:xfrm>
          <a:off x="-512485" y="199866"/>
          <a:ext cx="6481951" cy="271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0088415-2CE7-7ACB-FDC4-3AA2122FECB4}"/>
              </a:ext>
            </a:extLst>
          </p:cNvPr>
          <p:cNvSpPr txBox="1"/>
          <p:nvPr/>
        </p:nvSpPr>
        <p:spPr>
          <a:xfrm>
            <a:off x="111795" y="2969833"/>
            <a:ext cx="33783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Итог</a:t>
            </a:r>
            <a:r>
              <a:rPr lang="ru-RU" dirty="0"/>
              <a:t>: Более 75% владельцев готовы переплачивать за пробиотическое лакомство, что говорит о высоком спросе на функциональные продукты для животных.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8DF0A38-9AC5-D2FD-8D84-EC226617A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530753"/>
              </p:ext>
            </p:extLst>
          </p:nvPr>
        </p:nvGraphicFramePr>
        <p:xfrm>
          <a:off x="5074003" y="1057658"/>
          <a:ext cx="3958202" cy="2445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033474E-DB07-FD06-893E-FBCB845C8AB5}"/>
              </a:ext>
            </a:extLst>
          </p:cNvPr>
          <p:cNvSpPr txBox="1"/>
          <p:nvPr/>
        </p:nvSpPr>
        <p:spPr>
          <a:xfrm>
            <a:off x="5734050" y="3613150"/>
            <a:ext cx="3490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Итог</a:t>
            </a:r>
            <a:r>
              <a:rPr lang="ru-RU" dirty="0"/>
              <a:t>: Лакомства — регулярная покупка для значительной части владельцев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342743880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CF34-9291-E0E4-B113-5EDC0DB65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9EB1E8-2754-0066-2BF3-DD57D9C52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5668" cy="52231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3D810B-7493-FD09-2522-06FFBFAA4FFE}"/>
              </a:ext>
            </a:extLst>
          </p:cNvPr>
          <p:cNvSpPr txBox="1"/>
          <p:nvPr/>
        </p:nvSpPr>
        <p:spPr>
          <a:xfrm>
            <a:off x="687319" y="2210041"/>
            <a:ext cx="58102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dirty="0"/>
              <a:t>Рынок лакомств для животных активен, и есть «высокая заинтересованность в функциональных продуктах», особенно в отношении пищеварения.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/>
              <a:t>Натуральный состав, польза и привлекательность для питомца — основные драйверы выбора. 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/>
              <a:t>Владельцы «готовы платить больше» за продукт с пробиотиками, что открывает возможности для премиум-позиционирования.</a:t>
            </a:r>
          </a:p>
          <a:p>
            <a:pPr marL="342900" indent="-342900">
              <a:buFont typeface="+mj-lt"/>
              <a:buAutoNum type="arabicParenR"/>
            </a:pPr>
            <a:r>
              <a:rPr lang="ru-RU" dirty="0"/>
              <a:t>Собаки и кошки — основная целевая аудитория.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5196C0-F523-A7E8-3D48-8B249D422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77" b="95439" l="3919" r="95000">
                        <a14:foregroundMark x1="24865" y1="12543" x2="31892" y2="38426"/>
                        <a14:foregroundMark x1="16351" y1="5131" x2="27162" y2="11060"/>
                        <a14:foregroundMark x1="27162" y1="11060" x2="44054" y2="14823"/>
                        <a14:foregroundMark x1="44054" y1="14823" x2="61892" y2="12771"/>
                        <a14:foregroundMark x1="61892" y1="12771" x2="83649" y2="4561"/>
                        <a14:foregroundMark x1="33649" y1="40593" x2="46081" y2="36488"/>
                        <a14:foregroundMark x1="46081" y1="36488" x2="33784" y2="37970"/>
                        <a14:foregroundMark x1="73243" y1="35462" x2="62973" y2="44698"/>
                        <a14:foregroundMark x1="67162" y1="32041" x2="47027" y2="39111"/>
                        <a14:foregroundMark x1="39865" y1="29761" x2="27838" y2="39681"/>
                        <a14:foregroundMark x1="31486" y1="28278" x2="24730" y2="45838"/>
                        <a14:foregroundMark x1="35270" y1="38426" x2="56892" y2="47320"/>
                        <a14:foregroundMark x1="29324" y1="44242" x2="46351" y2="42303"/>
                        <a14:foregroundMark x1="17703" y1="41961" x2="21216" y2="50855"/>
                        <a14:foregroundMark x1="38108" y1="12999" x2="52973" y2="10946"/>
                        <a14:foregroundMark x1="52973" y1="10946" x2="66486" y2="11060"/>
                        <a14:foregroundMark x1="57568" y1="80274" x2="54324" y2="90308"/>
                        <a14:foregroundMark x1="54324" y1="90308" x2="63649" y2="95667"/>
                        <a14:foregroundMark x1="63649" y1="95667" x2="65541" y2="85861"/>
                        <a14:foregroundMark x1="76351" y1="89282" x2="76216" y2="94527"/>
                        <a14:foregroundMark x1="23378" y1="88597" x2="22973" y2="93615"/>
                        <a14:foregroundMark x1="21486" y1="91676" x2="22568" y2="88255"/>
                        <a14:foregroundMark x1="22568" y1="88255" x2="20811" y2="89738"/>
                        <a14:foregroundMark x1="82973" y1="41391" x2="83378" y2="39567"/>
                        <a14:foregroundMark x1="81216" y1="39567" x2="83243" y2="38769"/>
                        <a14:foregroundMark x1="79730" y1="45724" x2="83378" y2="44242"/>
                        <a14:foregroundMark x1="18784" y1="40821" x2="14595" y2="39909"/>
                        <a14:foregroundMark x1="19730" y1="45040" x2="14730" y2="41277"/>
                        <a14:foregroundMark x1="44189" y1="10604" x2="50946" y2="9692"/>
                        <a14:foregroundMark x1="44324" y1="9692" x2="57703" y2="10262"/>
                        <a14:foregroundMark x1="57703" y1="10262" x2="57838" y2="10376"/>
                        <a14:foregroundMark x1="42297" y1="10262" x2="54730" y2="9350"/>
                        <a14:foregroundMark x1="54730" y1="9350" x2="55541" y2="9350"/>
                        <a14:foregroundMark x1="78108" y1="89054" x2="78649" y2="92360"/>
                        <a14:foregroundMark x1="23243" y1="90422" x2="14054" y2="91676"/>
                        <a14:foregroundMark x1="5946" y1="93387" x2="4054" y2="93729"/>
                        <a14:foregroundMark x1="21351" y1="49601" x2="33108" y2="54504"/>
                        <a14:foregroundMark x1="33108" y1="54504" x2="26892" y2="68985"/>
                        <a14:foregroundMark x1="26892" y1="68985" x2="31757" y2="78563"/>
                        <a14:foregroundMark x1="31757" y1="78563" x2="41081" y2="83808"/>
                        <a14:foregroundMark x1="41081" y1="83808" x2="77297" y2="78791"/>
                        <a14:foregroundMark x1="77297" y1="78791" x2="82838" y2="68757"/>
                        <a14:foregroundMark x1="82838" y1="68757" x2="84595" y2="54162"/>
                        <a14:foregroundMark x1="84595" y1="54162" x2="80000" y2="41277"/>
                        <a14:foregroundMark x1="80000" y1="41277" x2="80676" y2="30445"/>
                        <a14:foregroundMark x1="80676" y1="30445" x2="87973" y2="8552"/>
                        <a14:foregroundMark x1="87973" y1="8552" x2="39730" y2="10262"/>
                        <a14:foregroundMark x1="39730" y1="10262" x2="22703" y2="19840"/>
                        <a14:foregroundMark x1="22703" y1="19840" x2="19730" y2="48575"/>
                        <a14:foregroundMark x1="19730" y1="48575" x2="20541" y2="49373"/>
                        <a14:foregroundMark x1="52432" y1="16078" x2="40405" y2="19612"/>
                        <a14:foregroundMark x1="40405" y1="19612" x2="51351" y2="45952"/>
                        <a14:foregroundMark x1="51351" y1="45952" x2="53649" y2="21323"/>
                        <a14:foregroundMark x1="53649" y1="21323" x2="45811" y2="18928"/>
                        <a14:foregroundMark x1="69324" y1="50285" x2="59865" y2="63626"/>
                        <a14:foregroundMark x1="59865" y1="63626" x2="68243" y2="78221"/>
                        <a14:foregroundMark x1="68243" y1="78221" x2="81757" y2="61345"/>
                        <a14:foregroundMark x1="81757" y1="61345" x2="78784" y2="52109"/>
                        <a14:foregroundMark x1="78784" y1="52109" x2="77027" y2="51539"/>
                        <a14:foregroundMark x1="80541" y1="91106" x2="95000" y2="93387"/>
                        <a14:foregroundMark x1="19595" y1="46294" x2="16622" y2="44356"/>
                        <a14:foregroundMark x1="41081" y1="9920" x2="52568" y2="8780"/>
                        <a14:foregroundMark x1="52568" y1="8780" x2="53919" y2="8780"/>
                        <a14:foregroundMark x1="14865" y1="6043" x2="15676" y2="38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6356" y="2229359"/>
            <a:ext cx="2579806" cy="3057418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1E1E57F3-6E86-80B2-B8AA-0D3F701636E3}"/>
              </a:ext>
            </a:extLst>
          </p:cNvPr>
          <p:cNvSpPr/>
          <p:nvPr/>
        </p:nvSpPr>
        <p:spPr>
          <a:xfrm flipH="1">
            <a:off x="3953814" y="228898"/>
            <a:ext cx="4134118" cy="1599395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2599E2-3A86-8A65-D042-EC612D9832F8}"/>
              </a:ext>
            </a:extLst>
          </p:cNvPr>
          <p:cNvSpPr txBox="1"/>
          <p:nvPr/>
        </p:nvSpPr>
        <p:spPr>
          <a:xfrm>
            <a:off x="4738932" y="787584"/>
            <a:ext cx="3194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Результаты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650583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941AA786-8152-9D16-1410-71CFE3AAD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207257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Экономика проекта: предположения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7F3AE1-E004-428E-D868-8B9B7B34D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89872" y1="26939" x2="89872" y2="412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9706" y="2507827"/>
            <a:ext cx="5470422" cy="31204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5DD1A7-516E-1281-36E7-E12418C2D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194" y1="32551" x2="20023" y2="53265"/>
                        <a14:foregroundMark x1="20023" y1="53265" x2="20023" y2="53265"/>
                        <a14:foregroundMark x1="21246" y1="51531" x2="16531" y2="73980"/>
                        <a14:foregroundMark x1="26135" y1="55918" x2="42142" y2="42551"/>
                        <a14:foregroundMark x1="20722" y1="51531" x2="12731" y2="43159"/>
                        <a14:foregroundMark x1="10329" y1="21429" x2="10128" y2="14898"/>
                        <a14:foregroundMark x1="10358" y1="22364" x2="10329" y2="21429"/>
                        <a14:backgroundMark x1="58382" y1="24388" x2="72759" y2="55612"/>
                        <a14:backgroundMark x1="72759" y1="55612" x2="88126" y2="56327"/>
                        <a14:backgroundMark x1="13853" y1="27449" x2="10885" y2="32551"/>
                        <a14:backgroundMark x1="11409" y1="26531" x2="11118" y2="39490"/>
                        <a14:backgroundMark x1="10419" y1="27857" x2="10419" y2="45102"/>
                        <a14:backgroundMark x1="12864" y1="26122" x2="9895" y2="26122"/>
                        <a14:backgroundMark x1="11641" y1="21429" x2="11641" y2="21429"/>
                        <a14:backgroundMark x1="12398" y1="25306" x2="9430" y2="26122"/>
                        <a14:backgroundMark x1="13097" y1="23571" x2="9662" y2="26122"/>
                        <a14:backgroundMark x1="10652" y1="39082" x2="11874" y2="45510"/>
                        <a14:backgroundMark x1="11641" y1="23980" x2="8673" y2="247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46128" y="-295322"/>
            <a:ext cx="4463959" cy="25463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0D15CA59-75A0-63A7-A565-FCF6C9985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05E814E-9B54-AE21-1D7F-5286200B2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1136CA-5895-55A1-8DDD-2BF2987485A3}"/>
              </a:ext>
            </a:extLst>
          </p:cNvPr>
          <p:cNvSpPr txBox="1"/>
          <p:nvPr/>
        </p:nvSpPr>
        <p:spPr>
          <a:xfrm>
            <a:off x="1276440" y="345404"/>
            <a:ext cx="4330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АНАЛИЗ РЫНКА </a:t>
            </a:r>
            <a:r>
              <a:rPr lang="ru-RU" dirty="0"/>
              <a:t>(Почему это актуально?)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3A2864C-F3E1-0BAE-33BE-6347C1500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4937568"/>
              </p:ext>
            </p:extLst>
          </p:nvPr>
        </p:nvGraphicFramePr>
        <p:xfrm>
          <a:off x="4572000" y="985234"/>
          <a:ext cx="4572000" cy="392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8EE5D30-5F1F-ECE6-B376-8DB071F6FD12}"/>
              </a:ext>
            </a:extLst>
          </p:cNvPr>
          <p:cNvSpPr txBox="1"/>
          <p:nvPr/>
        </p:nvSpPr>
        <p:spPr>
          <a:xfrm>
            <a:off x="486628" y="2031495"/>
            <a:ext cx="3136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Объем рынка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Рынок кормов для домашних животных (Pet Food) в России стабильно растет (на 5-15% ежегодно). Сегмент премиальных товаров, лакомств и функциональных добавок — самый динамичный.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E2D9E03-A081-6B3A-2F98-317549F4ED81}"/>
              </a:ext>
            </a:extLst>
          </p:cNvPr>
          <p:cNvSpPr/>
          <p:nvPr/>
        </p:nvSpPr>
        <p:spPr>
          <a:xfrm>
            <a:off x="3949939" y="1520612"/>
            <a:ext cx="1028700" cy="41275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0556FFB-C26C-6E66-FFB2-ADCF58F64608}"/>
              </a:ext>
            </a:extLst>
          </p:cNvPr>
          <p:cNvSpPr/>
          <p:nvPr/>
        </p:nvSpPr>
        <p:spPr>
          <a:xfrm>
            <a:off x="3949939" y="4039785"/>
            <a:ext cx="1028700" cy="41275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7589DB2B-0E7F-306D-509E-3EA794EC917F}"/>
              </a:ext>
            </a:extLst>
          </p:cNvPr>
          <p:cNvSpPr/>
          <p:nvPr/>
        </p:nvSpPr>
        <p:spPr>
          <a:xfrm>
            <a:off x="3949939" y="2742887"/>
            <a:ext cx="1028700" cy="41275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69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BB51A698-58AB-C61C-F9F7-234FA8F04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AE732D99-E9CB-87DB-43A0-4B02C6872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B7B0F0-445B-3326-B966-41E4958F5B9D}"/>
              </a:ext>
            </a:extLst>
          </p:cNvPr>
          <p:cNvSpPr txBox="1"/>
          <p:nvPr/>
        </p:nvSpPr>
        <p:spPr>
          <a:xfrm>
            <a:off x="4250923" y="114692"/>
            <a:ext cx="402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КОНКУРЕНТЫ И ПОЗИЦИОНИРОВАНИЕ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AE4675DD-5CDC-C675-7EA1-656FE20254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708506"/>
              </p:ext>
            </p:extLst>
          </p:nvPr>
        </p:nvGraphicFramePr>
        <p:xfrm>
          <a:off x="541985" y="582382"/>
          <a:ext cx="8060029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97998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F2FF3080-2A82-5881-BDC3-CE01CC7CC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526843B3-CFDB-D678-2B6D-029A843A0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E35E871-226A-3FD6-CB3F-B9DD80DF7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7372179"/>
              </p:ext>
            </p:extLst>
          </p:nvPr>
        </p:nvGraphicFramePr>
        <p:xfrm>
          <a:off x="264016" y="-104552"/>
          <a:ext cx="8615967" cy="5024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0063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56B859FE-EB66-6C72-3AED-FC7AAD673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57CFC4-1C4C-8AAD-D19F-A7B56638D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038" y="2137879"/>
            <a:ext cx="5492839" cy="28897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106F5E-7A83-C832-2B25-53AC94148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039" y="115910"/>
            <a:ext cx="5492839" cy="30295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B8DA4D01-EEFF-8B4F-6F12-36EEE572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3051E46-9207-8ABB-4878-B24910DDD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B033A5-A84E-FD24-AE47-2B032E4949D6}"/>
              </a:ext>
            </a:extLst>
          </p:cNvPr>
          <p:cNvSpPr txBox="1"/>
          <p:nvPr/>
        </p:nvSpPr>
        <p:spPr>
          <a:xfrm>
            <a:off x="2142150" y="1763512"/>
            <a:ext cx="4419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КРАТКИЙ СТРАТЕГИЧЕСКИЙ ВЫВОД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36EF1D-92E9-BBBF-6FDD-D006CA5709A3}"/>
              </a:ext>
            </a:extLst>
          </p:cNvPr>
          <p:cNvSpPr/>
          <p:nvPr/>
        </p:nvSpPr>
        <p:spPr>
          <a:xfrm>
            <a:off x="1708150" y="1136650"/>
            <a:ext cx="4853600" cy="2933700"/>
          </a:xfrm>
          <a:prstGeom prst="rect">
            <a:avLst/>
          </a:prstGeom>
          <a:noFill/>
          <a:ln>
            <a:solidFill>
              <a:srgbClr val="F7B9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868795-0D62-B629-C76F-86DDAE452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351" y="260446"/>
            <a:ext cx="3762216" cy="28216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691C45-11FD-72A8-8BF4-BD1572305C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0313" y1="25313" x2="75625" y2="26875"/>
                        <a14:foregroundMark x1="75625" y1="26875" x2="75938" y2="28125"/>
                        <a14:foregroundMark x1="72500" y1="33750" x2="75938" y2="50000"/>
                        <a14:foregroundMark x1="75938" y1="50000" x2="70000" y2="57500"/>
                        <a14:foregroundMark x1="82500" y1="55313" x2="86250" y2="51250"/>
                        <a14:foregroundMark x1="86563" y1="52812" x2="80625" y2="59688"/>
                        <a14:foregroundMark x1="62187" y1="57813" x2="53125" y2="6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1079" y="2817916"/>
            <a:ext cx="2504867" cy="250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9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57F42F5E-22AE-2A9A-0056-92E141D18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F4DFDAF-DE2A-AD60-FB7D-7784C7052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3AF899-9DC9-F494-A1E4-075F3DFCFBC2}"/>
              </a:ext>
            </a:extLst>
          </p:cNvPr>
          <p:cNvSpPr txBox="1"/>
          <p:nvPr/>
        </p:nvSpPr>
        <p:spPr>
          <a:xfrm>
            <a:off x="5163087" y="682581"/>
            <a:ext cx="37957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Целевая аудитория:</a:t>
            </a:r>
          </a:p>
          <a:p>
            <a:endParaRPr lang="ru-RU" dirty="0"/>
          </a:p>
          <a:p>
            <a:r>
              <a:rPr lang="ru-RU" dirty="0"/>
              <a:t>1. Молодые активные владельцы (25-45 лет), которые покупают товары в интернете, следят за трендами, ценят время и удобство.</a:t>
            </a:r>
          </a:p>
          <a:p>
            <a:r>
              <a:rPr lang="ru-RU" dirty="0"/>
              <a:t>2. Владельцы привередливых или мелких животных, которым сложно давать таблетки.</a:t>
            </a:r>
          </a:p>
          <a:p>
            <a:r>
              <a:rPr lang="ru-RU" dirty="0"/>
              <a:t>3. Заботливые хозяева пожилых собак с чувствительным пищеварением.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BAA60-2065-A6CD-4415-1A78BAA0C630}"/>
              </a:ext>
            </a:extLst>
          </p:cNvPr>
          <p:cNvSpPr txBox="1"/>
          <p:nvPr/>
        </p:nvSpPr>
        <p:spPr>
          <a:xfrm>
            <a:off x="410783" y="228599"/>
            <a:ext cx="4114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Наша главная битва — не с порошковыми пребиотиками, а с неудобством, которое испытывают владельцы, давая своему питомцу полезную добавку.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5208B-8EDC-27E0-3825-F43228D14714}"/>
              </a:ext>
            </a:extLst>
          </p:cNvPr>
          <p:cNvSpPr txBox="1"/>
          <p:nvPr/>
        </p:nvSpPr>
        <p:spPr>
          <a:xfrm>
            <a:off x="64176" y="1699192"/>
            <a:ext cx="431388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Проект “</a:t>
            </a:r>
            <a:r>
              <a:rPr lang="en-US" dirty="0"/>
              <a:t>Jelly Pet</a:t>
            </a:r>
            <a:r>
              <a:rPr lang="ru-RU" dirty="0"/>
              <a:t>" фокусируется на позиционировании функционального, натурального и удобного лакомства, решающего проблему пищеварения и иммунитета питомцев. Ключевые направления: инновационная рецептура (мясные/рыбные вкусы, натуральный состав, эффективные пребиотики), четкая коммуникация пользы на упаковке и в маркетинге, а также акцент на удобстве формата для владельцев и привлекательности для животных. Это позволит занять нишу на растущем рынке здоровых зоотоваров и оправдать готовность потребителей платить за качество.</a:t>
            </a:r>
          </a:p>
        </p:txBody>
      </p:sp>
      <p:pic>
        <p:nvPicPr>
          <p:cNvPr id="12" name="Рисунок 11" descr="Стрелка: прямо со сплошной заливкой">
            <a:extLst>
              <a:ext uri="{FF2B5EF4-FFF2-40B4-BE49-F238E27FC236}">
                <a16:creationId xmlns:a16="http://schemas.microsoft.com/office/drawing/2014/main" id="{DFFB1A3F-61DC-9912-23D9-F7B22262A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1664259">
            <a:off x="4114800" y="565109"/>
            <a:ext cx="914400" cy="914400"/>
          </a:xfrm>
          <a:prstGeom prst="rect">
            <a:avLst/>
          </a:prstGeom>
        </p:spPr>
      </p:pic>
      <p:pic>
        <p:nvPicPr>
          <p:cNvPr id="13" name="Рисунок 12" descr="Стрелка: прямо со сплошной заливкой">
            <a:extLst>
              <a:ext uri="{FF2B5EF4-FFF2-40B4-BE49-F238E27FC236}">
                <a16:creationId xmlns:a16="http://schemas.microsoft.com/office/drawing/2014/main" id="{A73186E8-33CE-1ED6-8E7F-80A7315FC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286658">
            <a:off x="4313374" y="2114550"/>
            <a:ext cx="914400" cy="914400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5AD71FE-A7D7-B20E-0E43-BD3BB719CF15}"/>
              </a:ext>
            </a:extLst>
          </p:cNvPr>
          <p:cNvCxnSpPr/>
          <p:nvPr/>
        </p:nvCxnSpPr>
        <p:spPr>
          <a:xfrm>
            <a:off x="5163087" y="813374"/>
            <a:ext cx="0" cy="22790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925AC2B-1E4B-011C-5651-77C7EE99424D}"/>
              </a:ext>
            </a:extLst>
          </p:cNvPr>
          <p:cNvCxnSpPr/>
          <p:nvPr/>
        </p:nvCxnSpPr>
        <p:spPr>
          <a:xfrm>
            <a:off x="4319163" y="1819156"/>
            <a:ext cx="0" cy="30840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2665C8-FF2D-1CAA-16B9-274DC548A7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5308" y="3037962"/>
            <a:ext cx="2105538" cy="210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04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CA64582B-A78C-DBCB-FC44-4521B4F4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800050E-D90F-7E8A-E865-195E309BC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560571E1-555B-39B6-BF3B-DF27CD96CE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014966"/>
              </p:ext>
            </p:extLst>
          </p:nvPr>
        </p:nvGraphicFramePr>
        <p:xfrm>
          <a:off x="51516" y="96591"/>
          <a:ext cx="8847786" cy="3805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9393F1A-DC9F-6FDE-9DB4-3346DF87FE3D}"/>
              </a:ext>
            </a:extLst>
          </p:cNvPr>
          <p:cNvSpPr txBox="1"/>
          <p:nvPr/>
        </p:nvSpPr>
        <p:spPr>
          <a:xfrm>
            <a:off x="2089150" y="4289623"/>
            <a:ext cx="497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" panose="020B0502040204020203" pitchFamily="34" charset="0"/>
              </a:rPr>
              <a:t>Ключевые факторы успеха и выводы</a:t>
            </a:r>
          </a:p>
        </p:txBody>
      </p:sp>
    </p:spTree>
    <p:extLst>
      <p:ext uri="{BB962C8B-B14F-4D97-AF65-F5344CB8AC3E}">
        <p14:creationId xmlns:p14="http://schemas.microsoft.com/office/powerpoint/2010/main" val="2784599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8465945F-03C9-E9AB-903E-FD75DF5CE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AEA3CF8-4B5C-3030-6494-89107971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CC2C3D-F396-696F-AD37-67D2141EF11B}"/>
              </a:ext>
            </a:extLst>
          </p:cNvPr>
          <p:cNvSpPr txBox="1"/>
          <p:nvPr/>
        </p:nvSpPr>
        <p:spPr>
          <a:xfrm>
            <a:off x="687588" y="673202"/>
            <a:ext cx="528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Проект “</a:t>
            </a:r>
            <a:r>
              <a:rPr lang="en-US" b="1" dirty="0"/>
              <a:t>Jelly Pet</a:t>
            </a:r>
            <a:r>
              <a:rPr lang="ru-RU" dirty="0"/>
              <a:t>" обладает сильным потенциалом для успешного выхода на рынок. Он отвечает актуальным запросам потребителей на функциональные, натуральные и удобные продукты для здоровья их питомцев. Для реализации проекта потребуется тщательная проработка рецептуры, производства, упаковки, а также эффективная маркетинговая стратегия, направленная на информирование владельцев животных о пользе пробиотиков и преимуществах желейного формата. При правильном исполнении, этот продукт может занять значительную нишу и стать любимым лакомством для множества домашних животных и их заботливых хозяев.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D80473-EC8A-E238-85C1-E0C96BA10A10}"/>
              </a:ext>
            </a:extLst>
          </p:cNvPr>
          <p:cNvSpPr/>
          <p:nvPr/>
        </p:nvSpPr>
        <p:spPr>
          <a:xfrm>
            <a:off x="418563" y="379927"/>
            <a:ext cx="5956479" cy="3496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1EA664-67CA-728B-BFCD-3405D2F3D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5" b="91054" l="7668" r="90895">
                        <a14:foregroundMark x1="47604" y1="22364" x2="59425" y2="18371"/>
                        <a14:foregroundMark x1="59425" y1="18371" x2="60064" y2="19489"/>
                        <a14:foregroundMark x1="36102" y1="10863" x2="34185" y2="9904"/>
                        <a14:foregroundMark x1="83866" y1="36262" x2="88978" y2="37380"/>
                        <a14:foregroundMark x1="14217" y1="28115" x2="20767" y2="25559"/>
                        <a14:foregroundMark x1="33706" y1="35783" x2="51438" y2="50160"/>
                        <a14:foregroundMark x1="34505" y1="46006" x2="44728" y2="61661"/>
                        <a14:foregroundMark x1="58786" y1="39297" x2="58786" y2="50639"/>
                        <a14:foregroundMark x1="15016" y1="58946" x2="13898" y2="71565"/>
                        <a14:foregroundMark x1="34984" y1="51438" x2="34984" y2="71406"/>
                        <a14:foregroundMark x1="24281" y1="60543" x2="23163" y2="67412"/>
                        <a14:foregroundMark x1="38019" y1="65335" x2="36102" y2="78594"/>
                        <a14:foregroundMark x1="54313" y1="69968" x2="59744" y2="75080"/>
                        <a14:foregroundMark x1="60863" y1="80032" x2="64856" y2="82109"/>
                        <a14:foregroundMark x1="9904" y1="85783" x2="7987" y2="83866"/>
                        <a14:foregroundMark x1="29553" y1="90096" x2="37220" y2="91214"/>
                        <a14:foregroundMark x1="45048" y1="70607" x2="55431" y2="52716"/>
                        <a14:foregroundMark x1="21725" y1="46486" x2="23323" y2="52716"/>
                        <a14:foregroundMark x1="89297" y1="85304" x2="90895" y2="84345"/>
                        <a14:foregroundMark x1="90895" y1="84345" x2="90895" y2="843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5639" y="1139780"/>
            <a:ext cx="4108361" cy="410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4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7C621A-3EF5-7195-6045-C2126D4B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"/>
            <a:ext cx="9144000" cy="5143500"/>
          </a:xfrm>
          <a:prstGeom prst="rect">
            <a:avLst/>
          </a:prstGeom>
        </p:spPr>
      </p:pic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3471" y="2777009"/>
            <a:ext cx="267236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</a:t>
            </a:r>
            <a:endParaRPr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6BBE7D-8CD9-027D-B2BE-F30B8EFE7BAC}"/>
              </a:ext>
            </a:extLst>
          </p:cNvPr>
          <p:cNvSpPr/>
          <p:nvPr/>
        </p:nvSpPr>
        <p:spPr>
          <a:xfrm>
            <a:off x="392806" y="289774"/>
            <a:ext cx="1976906" cy="222804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59DC246-BC01-2269-45D2-194A399826BC}"/>
              </a:ext>
            </a:extLst>
          </p:cNvPr>
          <p:cNvSpPr/>
          <p:nvPr/>
        </p:nvSpPr>
        <p:spPr>
          <a:xfrm>
            <a:off x="6855394" y="206061"/>
            <a:ext cx="1976906" cy="2337516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68CE83E-7027-53D7-B5CC-B2D3F89E07F4}"/>
              </a:ext>
            </a:extLst>
          </p:cNvPr>
          <p:cNvSpPr/>
          <p:nvPr/>
        </p:nvSpPr>
        <p:spPr>
          <a:xfrm>
            <a:off x="5664558" y="3005813"/>
            <a:ext cx="1976906" cy="211857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D118EF4-9817-E877-3947-4979D625DE73}"/>
              </a:ext>
            </a:extLst>
          </p:cNvPr>
          <p:cNvSpPr/>
          <p:nvPr/>
        </p:nvSpPr>
        <p:spPr>
          <a:xfrm>
            <a:off x="1381259" y="3005813"/>
            <a:ext cx="1976906" cy="211857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57D0839-6075-F1D2-89DD-737902D38B5B}"/>
              </a:ext>
            </a:extLst>
          </p:cNvPr>
          <p:cNvSpPr/>
          <p:nvPr/>
        </p:nvSpPr>
        <p:spPr>
          <a:xfrm>
            <a:off x="3431149" y="-1248"/>
            <a:ext cx="2037009" cy="222804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F534BC-7991-AA83-A2B1-DE62A0511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77" y="356540"/>
            <a:ext cx="1294963" cy="17266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3EEA0C-782B-9A32-F27C-112FCA69E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0348" y="49773"/>
            <a:ext cx="1618609" cy="16926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3E4389-AF82-6CAB-B8BA-30F427A155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002"/>
          <a:stretch>
            <a:fillRect/>
          </a:stretch>
        </p:blipFill>
        <p:spPr>
          <a:xfrm>
            <a:off x="1673602" y="3123127"/>
            <a:ext cx="1392219" cy="15511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535E65-4E25-1B8A-130B-5478B6F5E8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640" b="21001"/>
          <a:stretch>
            <a:fillRect/>
          </a:stretch>
        </p:blipFill>
        <p:spPr>
          <a:xfrm>
            <a:off x="7144571" y="331119"/>
            <a:ext cx="1446610" cy="17837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AE40EC-2B6D-5645-B052-4507E71ECF0A}"/>
              </a:ext>
            </a:extLst>
          </p:cNvPr>
          <p:cNvSpPr txBox="1"/>
          <p:nvPr/>
        </p:nvSpPr>
        <p:spPr>
          <a:xfrm>
            <a:off x="7129935" y="2048530"/>
            <a:ext cx="144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Мурашова Полина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183F99-DD50-F97B-419E-A2987478DDDC}"/>
              </a:ext>
            </a:extLst>
          </p:cNvPr>
          <p:cNvSpPr txBox="1"/>
          <p:nvPr/>
        </p:nvSpPr>
        <p:spPr>
          <a:xfrm>
            <a:off x="1732297" y="4621528"/>
            <a:ext cx="126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Чикина</a:t>
            </a:r>
          </a:p>
          <a:p>
            <a:pPr algn="ctr"/>
            <a:r>
              <a:rPr lang="ru-RU" dirty="0"/>
              <a:t>Кира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6DA2DD-949C-66F5-D820-776DA21D6FC3}"/>
              </a:ext>
            </a:extLst>
          </p:cNvPr>
          <p:cNvSpPr txBox="1"/>
          <p:nvPr/>
        </p:nvSpPr>
        <p:spPr>
          <a:xfrm>
            <a:off x="3875461" y="1695779"/>
            <a:ext cx="125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Родионова</a:t>
            </a:r>
          </a:p>
          <a:p>
            <a:pPr algn="ctr"/>
            <a:r>
              <a:rPr lang="ru-RU" dirty="0"/>
              <a:t>Маргарита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BFB9CB-6FC8-B8FF-29D5-E25A50730B75}"/>
              </a:ext>
            </a:extLst>
          </p:cNvPr>
          <p:cNvSpPr txBox="1"/>
          <p:nvPr/>
        </p:nvSpPr>
        <p:spPr>
          <a:xfrm>
            <a:off x="812933" y="2020357"/>
            <a:ext cx="1136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Сорокина</a:t>
            </a:r>
          </a:p>
          <a:p>
            <a:pPr algn="ctr"/>
            <a:r>
              <a:rPr lang="ru-RU" dirty="0"/>
              <a:t>Варвара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502FC6-AADA-7B8C-F39D-33436D929D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456" t="18905" r="5519"/>
          <a:stretch>
            <a:fillRect/>
          </a:stretch>
        </p:blipFill>
        <p:spPr>
          <a:xfrm>
            <a:off x="5967210" y="3063359"/>
            <a:ext cx="1371601" cy="16474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0EE1FA-EE69-0053-7AB5-EFB551CBCB0E}"/>
              </a:ext>
            </a:extLst>
          </p:cNvPr>
          <p:cNvSpPr txBox="1"/>
          <p:nvPr/>
        </p:nvSpPr>
        <p:spPr>
          <a:xfrm>
            <a:off x="5991894" y="4661000"/>
            <a:ext cx="132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Шкирятова</a:t>
            </a:r>
          </a:p>
          <a:p>
            <a:pPr algn="ctr"/>
            <a:r>
              <a:rPr lang="ru-RU" dirty="0"/>
              <a:t>Таисия</a:t>
            </a:r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>
          <a:extLst>
            <a:ext uri="{FF2B5EF4-FFF2-40B4-BE49-F238E27FC236}">
              <a16:creationId xmlns:a16="http://schemas.microsoft.com/office/drawing/2014/main" id="{C215F404-C357-1CA9-4F09-61FA0A250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12AC7BCF-8D2B-876C-5D73-D34D8267A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Отпечатки лап со сплошной заливкой">
            <a:extLst>
              <a:ext uri="{FF2B5EF4-FFF2-40B4-BE49-F238E27FC236}">
                <a16:creationId xmlns:a16="http://schemas.microsoft.com/office/drawing/2014/main" id="{2A25EAAF-FE13-A5D1-52C6-8B94422C5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1632" y="3705091"/>
            <a:ext cx="914400" cy="914400"/>
          </a:xfrm>
          <a:prstGeom prst="rect">
            <a:avLst/>
          </a:prstGeom>
        </p:spPr>
      </p:pic>
      <p:pic>
        <p:nvPicPr>
          <p:cNvPr id="5" name="Рисунок 4" descr="Отпечатки лап со сплошной заливкой">
            <a:extLst>
              <a:ext uri="{FF2B5EF4-FFF2-40B4-BE49-F238E27FC236}">
                <a16:creationId xmlns:a16="http://schemas.microsoft.com/office/drawing/2014/main" id="{446D73B3-5B07-AE20-626A-5903F7A3C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4590" y="457468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4A30EF-716A-769A-6627-08B757C7005E}"/>
              </a:ext>
            </a:extLst>
          </p:cNvPr>
          <p:cNvSpPr txBox="1"/>
          <p:nvPr/>
        </p:nvSpPr>
        <p:spPr>
          <a:xfrm>
            <a:off x="212502" y="2248584"/>
            <a:ext cx="8815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>
                  <a:solidFill>
                    <a:schemeClr val="bg1"/>
                  </a:solidFill>
                </a:ln>
                <a:solidFill>
                  <a:schemeClr val="tx1">
                    <a:alpha val="99000"/>
                  </a:schemeClr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45460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3019</Words>
  <Application>Microsoft Office PowerPoint</Application>
  <PresentationFormat>Экран (16:9)</PresentationFormat>
  <Paragraphs>198</Paragraphs>
  <Slides>26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Bahnschrift Light</vt:lpstr>
      <vt:lpstr>Bahnschrift</vt:lpstr>
      <vt:lpstr>Wingdings</vt:lpstr>
      <vt:lpstr>Century Gothic</vt:lpstr>
      <vt:lpstr>Nunito</vt:lpstr>
      <vt:lpstr>Arial</vt:lpstr>
      <vt:lpstr>Simple Light</vt:lpstr>
      <vt:lpstr>Jelly Pet УПРАВЛЕНИЕ ХРОНИЧЕСКИМ ЗАБОЛЕВАНИЕМ БЕЗ СТРЕССА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Экономика проекта: предположения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Полина Мурашова</dc:creator>
  <cp:lastModifiedBy>Полина Мурашова</cp:lastModifiedBy>
  <cp:revision>56</cp:revision>
  <dcterms:modified xsi:type="dcterms:W3CDTF">2025-12-06T20:08:40Z</dcterms:modified>
</cp:coreProperties>
</file>