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7" r:id="rId2"/>
    <p:sldId id="258" r:id="rId3"/>
    <p:sldId id="259" r:id="rId4"/>
    <p:sldId id="263" r:id="rId5"/>
    <p:sldId id="260" r:id="rId6"/>
    <p:sldId id="264" r:id="rId7"/>
    <p:sldId id="269" r:id="rId8"/>
    <p:sldId id="268" r:id="rId9"/>
    <p:sldId id="270" r:id="rId10"/>
    <p:sldId id="267" r:id="rId11"/>
    <p:sldId id="262" r:id="rId12"/>
    <p:sldId id="265" r:id="rId13"/>
    <p:sldId id="266" r:id="rId14"/>
  </p:sldIdLst>
  <p:sldSz cx="9144000" cy="5143500" type="screen16x9"/>
  <p:notesSz cx="6858000" cy="9144000"/>
  <p:embeddedFontLst>
    <p:embeddedFont>
      <p:font typeface="Nunito" panose="00000500000000000000"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BCC8"/>
    <a:srgbClr val="764097"/>
    <a:srgbClr val="6975AC"/>
    <a:srgbClr val="FFFFFF"/>
    <a:srgbClr val="5DA8C0"/>
    <a:srgbClr val="724E9D"/>
    <a:srgbClr val="E3D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0" autoAdjust="0"/>
    <p:restoredTop sz="93165" autoAdjust="0"/>
  </p:normalViewPr>
  <p:slideViewPr>
    <p:cSldViewPr snapToGrid="0">
      <p:cViewPr varScale="1">
        <p:scale>
          <a:sx n="101" d="100"/>
          <a:sy n="101" d="100"/>
        </p:scale>
        <p:origin x="360"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 титульном слайде укажите: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название вашего проекта</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ваш вуз (принятую аббревиатуру)</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 тип разработки (он должен быть указан по умолчанию)</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dirty="0">
                <a:solidFill>
                  <a:srgbClr val="1155CC"/>
                </a:solidFill>
                <a:hlinkClick r:id="rId3">
                  <a:extLst>
                    <a:ext uri="{A12FA001-AC4F-418D-AE19-62706E023703}">
                      <ahyp:hlinkClr xmlns:ahyp="http://schemas.microsoft.com/office/drawing/2018/hyperlinkcolor" val="tx"/>
                    </a:ext>
                  </a:extLst>
                </a:hlinkClick>
              </a:rPr>
              <a:t>Шаблон К1 Заказная</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dirty="0">
                <a:solidFill>
                  <a:schemeClr val="dk1"/>
                </a:solidFill>
                <a:latin typeface="Nunito"/>
                <a:ea typeface="Nunito"/>
                <a:cs typeface="Nunito"/>
                <a:sym typeface="Nunito"/>
              </a:rPr>
              <a:t>Полные аналоги</a:t>
            </a:r>
            <a:r>
              <a:rPr lang="ru" dirty="0">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dirty="0">
                <a:solidFill>
                  <a:schemeClr val="dk1"/>
                </a:solidFill>
                <a:latin typeface="Nunito"/>
                <a:ea typeface="Nunito"/>
                <a:cs typeface="Nunito"/>
                <a:sym typeface="Nunito"/>
              </a:rPr>
              <a:t>Частичными аналогами</a:t>
            </a:r>
            <a:r>
              <a:rPr lang="ru" dirty="0">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dirty="0">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dirty="0">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dirty="0">
                <a:solidFill>
                  <a:schemeClr val="dk1"/>
                </a:solidFill>
                <a:latin typeface="Nunito"/>
                <a:ea typeface="Nunito"/>
                <a:cs typeface="Nunito"/>
                <a:sym typeface="Nunito"/>
              </a:rPr>
              <a:t>Полные аналоги</a:t>
            </a:r>
            <a:r>
              <a:rPr lang="ru" dirty="0">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dirty="0">
                <a:solidFill>
                  <a:schemeClr val="dk1"/>
                </a:solidFill>
                <a:latin typeface="Nunito"/>
                <a:ea typeface="Nunito"/>
                <a:cs typeface="Nunito"/>
                <a:sym typeface="Nunito"/>
              </a:rPr>
              <a:t>Частичными аналогами</a:t>
            </a:r>
            <a:r>
              <a:rPr lang="ru" dirty="0">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dirty="0">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dirty="0">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427012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прогулок&gt;&gt;</a:t>
            </a:r>
            <a:r>
              <a:rPr lang="ru" dirty="0">
                <a:solidFill>
                  <a:schemeClr val="dk1"/>
                </a:solidFill>
                <a:latin typeface="Nunito"/>
                <a:ea typeface="Nunito"/>
                <a:cs typeface="Nunito"/>
                <a:sym typeface="Nunito"/>
              </a:rPr>
              <a:t>, наше приложение будет лучше </a:t>
            </a:r>
            <a:r>
              <a:rPr lang="ru" b="1" dirty="0">
                <a:solidFill>
                  <a:schemeClr val="dk1"/>
                </a:solidFill>
                <a:latin typeface="Nunito"/>
                <a:ea typeface="Nunito"/>
                <a:cs typeface="Nunito"/>
                <a:sym typeface="Nunito"/>
              </a:rPr>
              <a: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a:t>
            </a:r>
            <a:r>
              <a:rPr lang="ru" dirty="0">
                <a:solidFill>
                  <a:schemeClr val="dk1"/>
                </a:solidFill>
                <a:latin typeface="Nunito"/>
                <a:ea typeface="Nunito"/>
                <a:cs typeface="Nunito"/>
                <a:sym typeface="Nunito"/>
              </a:rPr>
              <a:t>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прогулок&gt;&gt;</a:t>
            </a:r>
            <a:r>
              <a:rPr lang="ru" dirty="0">
                <a:solidFill>
                  <a:schemeClr val="dk1"/>
                </a:solidFill>
                <a:latin typeface="Nunito"/>
                <a:ea typeface="Nunito"/>
                <a:cs typeface="Nunito"/>
                <a:sym typeface="Nunito"/>
              </a:rPr>
              <a:t>, наше приложение будет лучше </a:t>
            </a:r>
            <a:r>
              <a:rPr lang="ru" b="1" dirty="0">
                <a:solidFill>
                  <a:schemeClr val="dk1"/>
                </a:solidFill>
                <a:latin typeface="Nunito"/>
                <a:ea typeface="Nunito"/>
                <a:cs typeface="Nunito"/>
                <a:sym typeface="Nunito"/>
              </a:rPr>
              <a: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a:t>
            </a:r>
            <a:r>
              <a:rPr lang="ru" dirty="0">
                <a:solidFill>
                  <a:schemeClr val="dk1"/>
                </a:solidFill>
                <a:latin typeface="Nunito"/>
                <a:ea typeface="Nunito"/>
                <a:cs typeface="Nunito"/>
                <a:sym typeface="Nunito"/>
              </a:rPr>
              <a:t>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extLst>
      <p:ext uri="{BB962C8B-B14F-4D97-AF65-F5344CB8AC3E}">
        <p14:creationId xmlns:p14="http://schemas.microsoft.com/office/powerpoint/2010/main" val="221895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прогулок&gt;&gt;</a:t>
            </a:r>
            <a:r>
              <a:rPr lang="ru" dirty="0">
                <a:solidFill>
                  <a:schemeClr val="dk1"/>
                </a:solidFill>
                <a:latin typeface="Nunito"/>
                <a:ea typeface="Nunito"/>
                <a:cs typeface="Nunito"/>
                <a:sym typeface="Nunito"/>
              </a:rPr>
              <a:t>, наше приложение будет лучше </a:t>
            </a:r>
            <a:r>
              <a:rPr lang="ru" b="1" dirty="0">
                <a:solidFill>
                  <a:schemeClr val="dk1"/>
                </a:solidFill>
                <a:latin typeface="Nunito"/>
                <a:ea typeface="Nunito"/>
                <a:cs typeface="Nunito"/>
                <a:sym typeface="Nunito"/>
              </a:rPr>
              <a: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a:t>
            </a:r>
            <a:r>
              <a:rPr lang="ru" dirty="0">
                <a:solidFill>
                  <a:schemeClr val="dk1"/>
                </a:solidFill>
                <a:latin typeface="Nunito"/>
                <a:ea typeface="Nunito"/>
                <a:cs typeface="Nunito"/>
                <a:sym typeface="Nunito"/>
              </a:rPr>
              <a:t>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extLst>
      <p:ext uri="{BB962C8B-B14F-4D97-AF65-F5344CB8AC3E}">
        <p14:creationId xmlns:p14="http://schemas.microsoft.com/office/powerpoint/2010/main" val="4104732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прогулок&gt;&gt;</a:t>
            </a:r>
            <a:r>
              <a:rPr lang="ru" dirty="0">
                <a:solidFill>
                  <a:schemeClr val="dk1"/>
                </a:solidFill>
                <a:latin typeface="Nunito"/>
                <a:ea typeface="Nunito"/>
                <a:cs typeface="Nunito"/>
                <a:sym typeface="Nunito"/>
              </a:rPr>
              <a:t>, наше приложение будет лучше </a:t>
            </a:r>
            <a:r>
              <a:rPr lang="ru" b="1" dirty="0">
                <a:solidFill>
                  <a:schemeClr val="dk1"/>
                </a:solidFill>
                <a:latin typeface="Nunito"/>
                <a:ea typeface="Nunito"/>
                <a:cs typeface="Nunito"/>
                <a:sym typeface="Nunito"/>
              </a:rPr>
              <a: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a:t>
            </a:r>
            <a:r>
              <a:rPr lang="ru" dirty="0">
                <a:solidFill>
                  <a:schemeClr val="dk1"/>
                </a:solidFill>
                <a:latin typeface="Nunito"/>
                <a:ea typeface="Nunito"/>
                <a:cs typeface="Nunito"/>
                <a:sym typeface="Nunito"/>
              </a:rPr>
              <a:t>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extLst>
      <p:ext uri="{BB962C8B-B14F-4D97-AF65-F5344CB8AC3E}">
        <p14:creationId xmlns:p14="http://schemas.microsoft.com/office/powerpoint/2010/main" val="2174921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Мы используем такой шаблон формулировки решения, но не настаиваем на нем: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из описания вашего решения должно быть понятно следующее: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чья проблема решается</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это за проблема</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что представляет собой ваше решение</a:t>
            </a:r>
            <a:endParaRPr dirty="0">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dirty="0">
                <a:solidFill>
                  <a:schemeClr val="dk1"/>
                </a:solidFill>
                <a:latin typeface="Nunito"/>
                <a:ea typeface="Nunito"/>
                <a:cs typeface="Nunito"/>
                <a:sym typeface="Nunito"/>
              </a:rPr>
              <a:t>чем оно лучше аналогичных</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Например</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Для </a:t>
            </a:r>
            <a:r>
              <a:rPr lang="ru" b="1" dirty="0">
                <a:solidFill>
                  <a:schemeClr val="dk1"/>
                </a:solidFill>
                <a:latin typeface="Nunito"/>
                <a:ea typeface="Nunito"/>
                <a:cs typeface="Nunito"/>
                <a:sym typeface="Nunito"/>
              </a:rPr>
              <a:t>&lt;мам с колясками&gt;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которым нужно </a:t>
            </a:r>
            <a:r>
              <a:rPr lang="ru" b="1" dirty="0">
                <a:solidFill>
                  <a:schemeClr val="dk1"/>
                </a:solidFill>
                <a:latin typeface="Nunito"/>
                <a:ea typeface="Nunito"/>
                <a:cs typeface="Nunito"/>
                <a:sym typeface="Nunito"/>
              </a:rPr>
              <a:t>&lt;два раза в день гулять с ребенком&gt;</a:t>
            </a:r>
            <a:r>
              <a:rPr lang="ru" dirty="0">
                <a:solidFill>
                  <a:schemeClr val="dk1"/>
                </a:solidFill>
                <a:latin typeface="Nunito"/>
                <a:ea typeface="Nunito"/>
                <a:cs typeface="Nunito"/>
                <a:sym typeface="Nunito"/>
              </a:rPr>
              <a:t>,</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наше </a:t>
            </a:r>
            <a:r>
              <a:rPr lang="ru" b="1" dirty="0">
                <a:solidFill>
                  <a:schemeClr val="dk1"/>
                </a:solidFill>
                <a:latin typeface="Nunito"/>
                <a:ea typeface="Nunito"/>
                <a:cs typeface="Nunito"/>
                <a:sym typeface="Nunito"/>
              </a:rPr>
              <a:t>&lt;мобильное приложение&gt;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будет </a:t>
            </a:r>
            <a:r>
              <a:rPr lang="ru" b="1" dirty="0">
                <a:solidFill>
                  <a:schemeClr val="dk1"/>
                </a:solidFill>
                <a:latin typeface="Nunito"/>
                <a:ea typeface="Nunito"/>
                <a:cs typeface="Nunito"/>
                <a:sym typeface="Nunito"/>
              </a:rPr>
              <a:t>&lt;строить удобные и интересные пешеходные маршруты прогулок&gt;&gt;</a:t>
            </a:r>
            <a:r>
              <a:rPr lang="ru" dirty="0">
                <a:solidFill>
                  <a:schemeClr val="dk1"/>
                </a:solidFill>
                <a:latin typeface="Nunito"/>
                <a:ea typeface="Nunito"/>
                <a:cs typeface="Nunito"/>
                <a:sym typeface="Nunito"/>
              </a:rPr>
              <a:t>, наше приложение будет лучше </a:t>
            </a:r>
            <a:r>
              <a:rPr lang="ru" b="1" dirty="0">
                <a:solidFill>
                  <a:schemeClr val="dk1"/>
                </a:solidFill>
                <a:latin typeface="Nunito"/>
                <a:ea typeface="Nunito"/>
                <a:cs typeface="Nunito"/>
                <a:sym typeface="Nunito"/>
              </a:rPr>
              <a:t>.</a:t>
            </a:r>
            <a:endParaRPr b="1"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В отличие от </a:t>
            </a:r>
            <a:r>
              <a:rPr lang="ru" b="1" dirty="0">
                <a:solidFill>
                  <a:schemeClr val="dk1"/>
                </a:solidFill>
                <a:latin typeface="Nunito"/>
                <a:ea typeface="Nunito"/>
                <a:cs typeface="Nunito"/>
                <a:sym typeface="Nunito"/>
              </a:rPr>
              <a:t>&lt;Яндекс.Карт, Google Maps и 2Gis</a:t>
            </a:r>
            <a:r>
              <a:rPr lang="ru" dirty="0">
                <a:solidFill>
                  <a:schemeClr val="dk1"/>
                </a:solidFill>
                <a:latin typeface="Nunito"/>
                <a:ea typeface="Nunito"/>
                <a:cs typeface="Nunito"/>
                <a:sym typeface="Nunito"/>
              </a:rPr>
              <a:t>тем,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что </a:t>
            </a:r>
            <a:r>
              <a:rPr lang="ru" b="1" dirty="0">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latin typeface="Nunito"/>
              <a:ea typeface="Nunito"/>
              <a:cs typeface="Nunito"/>
              <a:sym typeface="Nunito"/>
            </a:endParaRPr>
          </a:p>
          <a:p>
            <a:pPr marL="0" lvl="0" indent="0" algn="l" rtl="0">
              <a:spcBef>
                <a:spcPts val="1200"/>
              </a:spcBef>
              <a:spcAft>
                <a:spcPts val="0"/>
              </a:spcAft>
              <a:buNone/>
            </a:pPr>
            <a:endParaRPr dirty="0"/>
          </a:p>
        </p:txBody>
      </p:sp>
    </p:spTree>
    <p:extLst>
      <p:ext uri="{BB962C8B-B14F-4D97-AF65-F5344CB8AC3E}">
        <p14:creationId xmlns:p14="http://schemas.microsoft.com/office/powerpoint/2010/main" val="2087105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dirty="0">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https://www.notion.so/intensive2035/e16bcedd0635425083043cee40507eff?pvs=4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https://www.notion.so/intensive2035/08ff407807a14bdd940722bd2c2f5fe5?pvs=4</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которую вы решаете, не существует в вакууме.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Проблема возникает не на пустом месте.</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dirty="0">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extLst>
      <p:ext uri="{BB962C8B-B14F-4D97-AF65-F5344CB8AC3E}">
        <p14:creationId xmlns:p14="http://schemas.microsoft.com/office/powerpoint/2010/main" val="2179792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dirty="0">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dirty="0"/>
          </a:p>
        </p:txBody>
      </p:sp>
    </p:spTree>
    <p:extLst>
      <p:ext uri="{BB962C8B-B14F-4D97-AF65-F5344CB8AC3E}">
        <p14:creationId xmlns:p14="http://schemas.microsoft.com/office/powerpoint/2010/main" val="4247376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78038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mailto:ar.ryqp@mail.ru"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3" name="Рисунок 2"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1D464280-597C-A061-39F2-70DCB6777BF9}"/>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sp>
        <p:nvSpPr>
          <p:cNvPr id="60" name="Google Shape;60;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RU" dirty="0"/>
              <a:t>Обучающий геометрический калькулятор </a:t>
            </a:r>
            <a:r>
              <a:rPr lang="ru-RU" dirty="0">
                <a:solidFill>
                  <a:srgbClr val="764097"/>
                </a:solidFill>
              </a:rPr>
              <a:t>«Геометрикс»</a:t>
            </a:r>
          </a:p>
        </p:txBody>
      </p:sp>
      <p:sp>
        <p:nvSpPr>
          <p:cNvPr id="61" name="Google Shape;61;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RU" dirty="0"/>
              <a:t>Московский политехнический университет </a:t>
            </a:r>
            <a:endParaRPr dirty="0"/>
          </a:p>
        </p:txBody>
      </p:sp>
      <p:sp>
        <p:nvSpPr>
          <p:cNvPr id="62" name="Google Shape;62;p14"/>
          <p:cNvSpPr txBox="1">
            <a:spLocks noGrp="1"/>
          </p:cNvSpPr>
          <p:nvPr>
            <p:ph type="subTitle" idx="1"/>
          </p:nvPr>
        </p:nvSpPr>
        <p:spPr>
          <a:xfrm>
            <a:off x="311700" y="416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dirty="0"/>
              <a:t>Инициативная разработка</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Пользователь и проблема</a:t>
            </a:r>
            <a:endParaRPr b="1" dirty="0">
              <a:solidFill>
                <a:srgbClr val="59BCC8"/>
              </a:solidFill>
            </a:endParaRPr>
          </a:p>
        </p:txBody>
      </p:sp>
      <p:sp>
        <p:nvSpPr>
          <p:cNvPr id="68" name="Google Shape;68;p15"/>
          <p:cNvSpPr txBox="1">
            <a:spLocks noGrp="1"/>
          </p:cNvSpPr>
          <p:nvPr>
            <p:ph type="body" idx="1"/>
          </p:nvPr>
        </p:nvSpPr>
        <p:spPr>
          <a:xfrm>
            <a:off x="311700" y="1177741"/>
            <a:ext cx="8140924" cy="3546000"/>
          </a:xfrm>
          <a:prstGeom prst="rect">
            <a:avLst/>
          </a:prstGeom>
        </p:spPr>
        <p:txBody>
          <a:bodyPr spcFirstLastPara="1" wrap="square" lIns="91425" tIns="91425" rIns="91425" bIns="91425" anchor="t" anchorCtr="0">
            <a:normAutofit/>
          </a:bodyPr>
          <a:lstStyle/>
          <a:p>
            <a:pPr marL="0" lvl="0" indent="0" algn="l" rtl="0">
              <a:lnSpc>
                <a:spcPct val="110000"/>
              </a:lnSpc>
              <a:spcBef>
                <a:spcPts val="0"/>
              </a:spcBef>
              <a:spcAft>
                <a:spcPts val="1200"/>
              </a:spcAft>
              <a:buNone/>
            </a:pPr>
            <a:r>
              <a:rPr lang="ru-RU" dirty="0"/>
              <a:t>Школьники и учителя сталкиваются с трудностями в изучении и преподавании геометрии, что приводит к снижению мотивации, потере интереса и сложностям в понимании сложных геометрических концепций.</a:t>
            </a:r>
          </a:p>
          <a:p>
            <a:pPr marL="0" lvl="0" indent="0" algn="l" rtl="0">
              <a:lnSpc>
                <a:spcPct val="110000"/>
              </a:lnSpc>
              <a:spcBef>
                <a:spcPts val="0"/>
              </a:spcBef>
              <a:spcAft>
                <a:spcPts val="1200"/>
              </a:spcAft>
              <a:buNone/>
            </a:pPr>
            <a:endParaRPr lang="ru-RU" dirty="0"/>
          </a:p>
          <a:p>
            <a:pPr marL="0" lvl="0" indent="0" algn="l" rtl="0">
              <a:lnSpc>
                <a:spcPct val="110000"/>
              </a:lnSpc>
              <a:spcBef>
                <a:spcPts val="0"/>
              </a:spcBef>
              <a:spcAft>
                <a:spcPts val="1200"/>
              </a:spcAft>
              <a:buNone/>
            </a:pPr>
            <a:r>
              <a:rPr lang="ru-RU" dirty="0"/>
              <a:t>Кто страдает:</a:t>
            </a:r>
          </a:p>
          <a:p>
            <a:pPr marL="0" lvl="0" indent="0" algn="l" rtl="0">
              <a:lnSpc>
                <a:spcPct val="110000"/>
              </a:lnSpc>
              <a:spcBef>
                <a:spcPts val="0"/>
              </a:spcBef>
              <a:spcAft>
                <a:spcPts val="1200"/>
              </a:spcAft>
              <a:buNone/>
            </a:pPr>
            <a:r>
              <a:rPr lang="ru-RU" dirty="0"/>
              <a:t>- Ученики 5-11 классов</a:t>
            </a:r>
          </a:p>
          <a:p>
            <a:pPr marL="0" lvl="0" indent="0" algn="l" rtl="0">
              <a:lnSpc>
                <a:spcPct val="110000"/>
              </a:lnSpc>
              <a:spcBef>
                <a:spcPts val="0"/>
              </a:spcBef>
              <a:spcAft>
                <a:spcPts val="1200"/>
              </a:spcAft>
              <a:buNone/>
            </a:pPr>
            <a:r>
              <a:rPr lang="ru-RU" dirty="0"/>
              <a:t>- Учителя математики</a:t>
            </a:r>
          </a:p>
          <a:p>
            <a:pPr marL="0" lvl="0" indent="0" algn="l" rtl="0">
              <a:lnSpc>
                <a:spcPct val="110000"/>
              </a:lnSpc>
              <a:spcBef>
                <a:spcPts val="0"/>
              </a:spcBef>
              <a:spcAft>
                <a:spcPts val="1200"/>
              </a:spcAft>
              <a:buNone/>
            </a:pPr>
            <a:r>
              <a:rPr lang="ru-RU" dirty="0"/>
              <a:t>- Родители</a:t>
            </a:r>
          </a:p>
          <a:p>
            <a:pPr marL="0" lvl="0" indent="0" algn="l" rtl="0">
              <a:spcBef>
                <a:spcPts val="0"/>
              </a:spcBef>
              <a:spcAft>
                <a:spcPts val="1200"/>
              </a:spcAft>
              <a:buNone/>
            </a:pPr>
            <a:endParaRPr lang="ru-RU" dirty="0"/>
          </a:p>
        </p:txBody>
      </p:sp>
      <p:pic>
        <p:nvPicPr>
          <p:cNvPr id="12" name="Рисунок 11"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8CA2031F-5220-B6FA-A907-7AADF2C17CCD}"/>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Как уже решается проблема</a:t>
            </a:r>
            <a:endParaRPr b="1" dirty="0">
              <a:solidFill>
                <a:srgbClr val="59BCC8"/>
              </a:solidFill>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a:t>Полные аналоги: геометрические и графические калькуляторы (</a:t>
            </a:r>
            <a:r>
              <a:rPr lang="en-US" dirty="0"/>
              <a:t>Desmos</a:t>
            </a:r>
            <a:r>
              <a:rPr lang="ru-RU" dirty="0"/>
              <a:t>, </a:t>
            </a:r>
            <a:r>
              <a:rPr lang="en-US" dirty="0"/>
              <a:t>Symbolab, Geogebra, Geleot)</a:t>
            </a:r>
            <a:r>
              <a:rPr lang="ru-RU" dirty="0"/>
              <a:t>, онлайн курсы (Умскул, </a:t>
            </a:r>
            <a:r>
              <a:rPr lang="en-US" dirty="0"/>
              <a:t>Maximum Education, </a:t>
            </a:r>
            <a:r>
              <a:rPr lang="ru-RU" dirty="0"/>
              <a:t>Яндекс Образование</a:t>
            </a:r>
            <a:r>
              <a:rPr lang="en-US" dirty="0"/>
              <a:t>)</a:t>
            </a:r>
            <a:r>
              <a:rPr lang="ru-RU" dirty="0"/>
              <a:t>.</a:t>
            </a:r>
          </a:p>
          <a:p>
            <a:pPr marL="0" lvl="0" indent="0" algn="l" rtl="0">
              <a:spcBef>
                <a:spcPts val="0"/>
              </a:spcBef>
              <a:spcAft>
                <a:spcPts val="1200"/>
              </a:spcAft>
              <a:buNone/>
            </a:pPr>
            <a:r>
              <a:rPr lang="ru-RU" dirty="0"/>
              <a:t>Частичные аналоги: репетиторы, учебники по геометрии, сборники задач с решениями.</a:t>
            </a:r>
            <a:endParaRPr dirty="0"/>
          </a:p>
        </p:txBody>
      </p:sp>
      <p:pic>
        <p:nvPicPr>
          <p:cNvPr id="8" name="Рисунок 7"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B1196B6E-E3C6-A729-67EB-1DA2D1E9CCEE}"/>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Ключевые потребительсике ценности продукта</a:t>
            </a:r>
            <a:endParaRPr b="1" dirty="0">
              <a:solidFill>
                <a:srgbClr val="59BCC8"/>
              </a:solidFill>
            </a:endParaRPr>
          </a:p>
        </p:txBody>
      </p:sp>
      <p:pic>
        <p:nvPicPr>
          <p:cNvPr id="5" name="Рисунок 4">
            <a:extLst>
              <a:ext uri="{FF2B5EF4-FFF2-40B4-BE49-F238E27FC236}">
                <a16:creationId xmlns:a16="http://schemas.microsoft.com/office/drawing/2014/main" id="{738FE49F-9C37-FC62-D028-8BE40DB5B792}"/>
              </a:ext>
            </a:extLst>
          </p:cNvPr>
          <p:cNvPicPr>
            <a:picLocks noChangeAspect="1"/>
          </p:cNvPicPr>
          <p:nvPr/>
        </p:nvPicPr>
        <p:blipFill>
          <a:blip r:embed="rId3"/>
          <a:stretch>
            <a:fillRect/>
          </a:stretch>
        </p:blipFill>
        <p:spPr>
          <a:xfrm>
            <a:off x="900106" y="1135957"/>
            <a:ext cx="7343788" cy="3562518"/>
          </a:xfrm>
          <a:prstGeom prst="rect">
            <a:avLst/>
          </a:prstGeom>
        </p:spPr>
      </p:pic>
      <p:pic>
        <p:nvPicPr>
          <p:cNvPr id="6" name="Рисунок 5"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43CE509D-6349-5421-0F27-4236CE7CA5F5}"/>
              </a:ext>
            </a:extLst>
          </p:cNvPr>
          <p:cNvPicPr>
            <a:picLocks noChangeAspect="1"/>
          </p:cNvPicPr>
          <p:nvPr/>
        </p:nvPicPr>
        <p:blipFill>
          <a:blip r:embed="rId4">
            <a:alphaModFix amt="10000"/>
          </a:blip>
          <a:stretch>
            <a:fillRect/>
          </a:stretch>
        </p:blipFill>
        <p:spPr>
          <a:xfrm>
            <a:off x="1783094" y="0"/>
            <a:ext cx="5577812" cy="5143500"/>
          </a:xfrm>
          <a:prstGeom prst="rect">
            <a:avLst/>
          </a:prstGeom>
        </p:spPr>
      </p:pic>
      <p:pic>
        <p:nvPicPr>
          <p:cNvPr id="8" name="Рисунок 7">
            <a:extLst>
              <a:ext uri="{FF2B5EF4-FFF2-40B4-BE49-F238E27FC236}">
                <a16:creationId xmlns:a16="http://schemas.microsoft.com/office/drawing/2014/main" id="{F6B02E94-26D3-8529-F57D-C0117B896287}"/>
              </a:ext>
            </a:extLst>
          </p:cNvPr>
          <p:cNvPicPr>
            <a:picLocks noChangeAspect="1"/>
          </p:cNvPicPr>
          <p:nvPr/>
        </p:nvPicPr>
        <p:blipFill>
          <a:blip r:embed="rId5"/>
          <a:stretch>
            <a:fillRect/>
          </a:stretch>
        </p:blipFill>
        <p:spPr>
          <a:xfrm>
            <a:off x="1129427" y="4352664"/>
            <a:ext cx="1307333" cy="345811"/>
          </a:xfrm>
          <a:prstGeom prst="rect">
            <a:avLst/>
          </a:prstGeom>
        </p:spPr>
      </p:pic>
    </p:spTree>
    <p:extLst>
      <p:ext uri="{BB962C8B-B14F-4D97-AF65-F5344CB8AC3E}">
        <p14:creationId xmlns:p14="http://schemas.microsoft.com/office/powerpoint/2010/main" val="2836835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Решение</a:t>
            </a:r>
            <a:endParaRPr b="1" dirty="0">
              <a:solidFill>
                <a:srgbClr val="59BCC8"/>
              </a:solidFill>
            </a:endParaRPr>
          </a:p>
        </p:txBody>
      </p:sp>
      <p:sp>
        <p:nvSpPr>
          <p:cNvPr id="80" name="Google Shape;80;p17"/>
          <p:cNvSpPr txBox="1">
            <a:spLocks noGrp="1"/>
          </p:cNvSpPr>
          <p:nvPr>
            <p:ph type="body" idx="1"/>
          </p:nvPr>
        </p:nvSpPr>
        <p:spPr>
          <a:xfrm>
            <a:off x="311700" y="1152475"/>
            <a:ext cx="8520600" cy="3742910"/>
          </a:xfrm>
          <a:prstGeom prst="rect">
            <a:avLst/>
          </a:prstGeom>
        </p:spPr>
        <p:txBody>
          <a:bodyPr spcFirstLastPara="1" wrap="square" lIns="91425" tIns="91425" rIns="91425" bIns="91425" anchor="t" anchorCtr="0">
            <a:normAutofit/>
          </a:bodyPr>
          <a:lstStyle/>
          <a:p>
            <a:pPr marL="0" lvl="0" indent="0" algn="l" rtl="0">
              <a:lnSpc>
                <a:spcPct val="110000"/>
              </a:lnSpc>
              <a:spcBef>
                <a:spcPts val="0"/>
              </a:spcBef>
              <a:spcAft>
                <a:spcPts val="1200"/>
              </a:spcAft>
              <a:buNone/>
            </a:pPr>
            <a:r>
              <a:rPr lang="ru-RU" dirty="0"/>
              <a:t>Для учеников 5-11 классов, учителей и родителей, которым нужно эффективно изучать и преподавать геометрию, наше веб-приложение "Геометрикс" будет выполнять главную функцию – предоставлять интерактивную 3D-визуализацию задач с пошаговым решением и подробным алгоритмом. </a:t>
            </a:r>
          </a:p>
          <a:p>
            <a:pPr marL="0" lvl="0" indent="0" algn="l" rtl="0">
              <a:spcBef>
                <a:spcPts val="0"/>
              </a:spcBef>
              <a:spcAft>
                <a:spcPts val="1200"/>
              </a:spcAft>
              <a:buNone/>
            </a:pPr>
            <a:endParaRPr lang="ru-RU" dirty="0"/>
          </a:p>
          <a:p>
            <a:pPr marL="0" lvl="0" indent="0" algn="l" rtl="0">
              <a:spcBef>
                <a:spcPts val="0"/>
              </a:spcBef>
              <a:spcAft>
                <a:spcPts val="1200"/>
              </a:spcAft>
              <a:buNone/>
            </a:pPr>
            <a:endParaRPr dirty="0"/>
          </a:p>
        </p:txBody>
      </p:sp>
      <p:pic>
        <p:nvPicPr>
          <p:cNvPr id="2" name="Рисунок 1"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14E9641C-6486-05A3-A3BA-1C93C549815F}"/>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pic>
        <p:nvPicPr>
          <p:cNvPr id="5" name="Рисунок 4" descr="Изображение выглядит как диаграмма, снимок экрана&#10;&#10;Автоматически созданное описание">
            <a:extLst>
              <a:ext uri="{FF2B5EF4-FFF2-40B4-BE49-F238E27FC236}">
                <a16:creationId xmlns:a16="http://schemas.microsoft.com/office/drawing/2014/main" id="{C503F9A1-9FFF-DB3C-C2CD-728B067820D9}"/>
              </a:ext>
            </a:extLst>
          </p:cNvPr>
          <p:cNvPicPr>
            <a:picLocks noChangeAspect="1"/>
          </p:cNvPicPr>
          <p:nvPr/>
        </p:nvPicPr>
        <p:blipFill>
          <a:blip r:embed="rId4"/>
          <a:stretch>
            <a:fillRect/>
          </a:stretch>
        </p:blipFill>
        <p:spPr>
          <a:xfrm>
            <a:off x="1598140" y="2955175"/>
            <a:ext cx="5947719" cy="184122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Решение</a:t>
            </a:r>
            <a:endParaRPr b="1" dirty="0">
              <a:solidFill>
                <a:srgbClr val="59BCC8"/>
              </a:solidFill>
            </a:endParaRPr>
          </a:p>
        </p:txBody>
      </p:sp>
      <p:sp>
        <p:nvSpPr>
          <p:cNvPr id="80" name="Google Shape;80;p17"/>
          <p:cNvSpPr txBox="1">
            <a:spLocks noGrp="1"/>
          </p:cNvSpPr>
          <p:nvPr>
            <p:ph type="body" idx="1"/>
          </p:nvPr>
        </p:nvSpPr>
        <p:spPr>
          <a:xfrm>
            <a:off x="311700" y="1152475"/>
            <a:ext cx="8520600" cy="3742910"/>
          </a:xfrm>
          <a:prstGeom prst="rect">
            <a:avLst/>
          </a:prstGeom>
        </p:spPr>
        <p:txBody>
          <a:bodyPr spcFirstLastPara="1" wrap="square" lIns="91425" tIns="91425" rIns="91425" bIns="91425" anchor="t" anchorCtr="0">
            <a:normAutofit/>
          </a:bodyPr>
          <a:lstStyle/>
          <a:p>
            <a:pPr marL="0" lvl="0" indent="0" algn="l" rtl="0">
              <a:lnSpc>
                <a:spcPct val="110000"/>
              </a:lnSpc>
              <a:spcBef>
                <a:spcPts val="0"/>
              </a:spcBef>
              <a:spcAft>
                <a:spcPts val="1200"/>
              </a:spcAft>
              <a:buNone/>
            </a:pPr>
            <a:r>
              <a:rPr lang="ru-RU" dirty="0"/>
              <a:t>В отличие от традиционных учебников, онлайн-курсов и аналогичных программ (</a:t>
            </a:r>
            <a:r>
              <a:rPr lang="ru-RU" dirty="0" err="1"/>
              <a:t>Desmos</a:t>
            </a:r>
            <a:r>
              <a:rPr lang="ru-RU" dirty="0"/>
              <a:t>, Geogebra, Symbolab), наш продукт лучше тем, что:</a:t>
            </a:r>
          </a:p>
          <a:p>
            <a:pPr marL="285750" indent="-285750">
              <a:lnSpc>
                <a:spcPct val="110000"/>
              </a:lnSpc>
              <a:spcAft>
                <a:spcPts val="1200"/>
              </a:spcAft>
            </a:pPr>
            <a:r>
              <a:rPr lang="ru-RU" dirty="0"/>
              <a:t>Интерактивная 3D-визуализация: Позволяет глубже понять сложные геометрические концепции и развить пространственное мышление.</a:t>
            </a:r>
          </a:p>
          <a:p>
            <a:pPr marL="285750" indent="-285750">
              <a:lnSpc>
                <a:spcPct val="110000"/>
              </a:lnSpc>
              <a:spcAft>
                <a:spcPts val="1200"/>
              </a:spcAft>
            </a:pPr>
            <a:r>
              <a:rPr lang="ru-RU" dirty="0"/>
              <a:t>Пошаговое решение задач: Подробное описание алгоритма помогает ученикам разобраться в материале без необходимости обращаться к дополнительным источникам.</a:t>
            </a:r>
          </a:p>
          <a:p>
            <a:pPr marL="285750" indent="-285750">
              <a:lnSpc>
                <a:spcPct val="110000"/>
              </a:lnSpc>
              <a:spcAft>
                <a:spcPts val="1200"/>
              </a:spcAft>
            </a:pPr>
            <a:r>
              <a:rPr lang="ru-RU" dirty="0"/>
              <a:t>Уникальность: Отсутствие аналогов с таким сочетанием функций на рынке образовательных решений.</a:t>
            </a:r>
          </a:p>
          <a:p>
            <a:pPr marL="0" indent="0">
              <a:lnSpc>
                <a:spcPct val="110000"/>
              </a:lnSpc>
              <a:spcAft>
                <a:spcPts val="1200"/>
              </a:spcAft>
              <a:buNone/>
            </a:pPr>
            <a:endParaRPr lang="ru-RU" dirty="0"/>
          </a:p>
          <a:p>
            <a:pPr marL="0" lvl="0" indent="0" algn="l" rtl="0">
              <a:lnSpc>
                <a:spcPct val="110000"/>
              </a:lnSpc>
              <a:spcBef>
                <a:spcPts val="0"/>
              </a:spcBef>
              <a:spcAft>
                <a:spcPts val="1200"/>
              </a:spcAft>
              <a:buNone/>
            </a:pPr>
            <a:endParaRPr dirty="0"/>
          </a:p>
        </p:txBody>
      </p:sp>
      <p:pic>
        <p:nvPicPr>
          <p:cNvPr id="2" name="Рисунок 1"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EBEAE64A-A168-FA4C-8A68-93CDE6A0954C}"/>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spTree>
    <p:extLst>
      <p:ext uri="{BB962C8B-B14F-4D97-AF65-F5344CB8AC3E}">
        <p14:creationId xmlns:p14="http://schemas.microsoft.com/office/powerpoint/2010/main" val="3034529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Бизнес-модель</a:t>
            </a:r>
            <a:endParaRPr b="1" dirty="0">
              <a:solidFill>
                <a:srgbClr val="59BCC8"/>
              </a:solidFill>
            </a:endParaRPr>
          </a:p>
        </p:txBody>
      </p:sp>
      <p:sp>
        <p:nvSpPr>
          <p:cNvPr id="80" name="Google Shape;80;p17"/>
          <p:cNvSpPr txBox="1">
            <a:spLocks noGrp="1"/>
          </p:cNvSpPr>
          <p:nvPr>
            <p:ph type="body" idx="1"/>
          </p:nvPr>
        </p:nvSpPr>
        <p:spPr>
          <a:xfrm>
            <a:off x="311699" y="1085850"/>
            <a:ext cx="8670375" cy="3809535"/>
          </a:xfrm>
          <a:prstGeom prst="rect">
            <a:avLst/>
          </a:prstGeom>
        </p:spPr>
        <p:txBody>
          <a:bodyPr spcFirstLastPara="1" wrap="square" lIns="91425" tIns="91425" rIns="91425" bIns="91425" anchor="t" anchorCtr="0">
            <a:normAutofit/>
          </a:bodyPr>
          <a:lstStyle/>
          <a:p>
            <a:pPr marL="0" lvl="0" indent="0" algn="l" rtl="0">
              <a:lnSpc>
                <a:spcPct val="110000"/>
              </a:lnSpc>
              <a:spcBef>
                <a:spcPts val="0"/>
              </a:spcBef>
              <a:spcAft>
                <a:spcPts val="1200"/>
              </a:spcAft>
              <a:buNone/>
            </a:pPr>
            <a:r>
              <a:rPr lang="ru-RU" dirty="0"/>
              <a:t>Доход: Подписка на доступ к веб-приложению (ежемесячная или ежегодная). Стоимость подписки 500руб</a:t>
            </a:r>
            <a:r>
              <a:rPr lang="en-US" dirty="0"/>
              <a:t>/</a:t>
            </a:r>
            <a:r>
              <a:rPr lang="ru-RU" dirty="0"/>
              <a:t>мес.</a:t>
            </a:r>
          </a:p>
          <a:p>
            <a:pPr marL="0" lvl="0" indent="0" algn="l" rtl="0">
              <a:lnSpc>
                <a:spcPct val="110000"/>
              </a:lnSpc>
              <a:spcBef>
                <a:spcPts val="0"/>
              </a:spcBef>
              <a:spcAft>
                <a:spcPts val="1200"/>
              </a:spcAft>
              <a:buNone/>
            </a:pPr>
            <a:r>
              <a:rPr lang="ru-RU" dirty="0"/>
              <a:t>Целевая аудитория: Частные школы, учебные центры, родители учеников 5-11 классов.</a:t>
            </a:r>
          </a:p>
          <a:p>
            <a:pPr marL="0" lvl="0" indent="0" algn="l" rtl="0">
              <a:lnSpc>
                <a:spcPct val="110000"/>
              </a:lnSpc>
              <a:spcBef>
                <a:spcPts val="0"/>
              </a:spcBef>
              <a:spcAft>
                <a:spcPts val="1200"/>
              </a:spcAft>
              <a:buNone/>
            </a:pPr>
            <a:r>
              <a:rPr lang="ru-RU" dirty="0"/>
              <a:t>Каналы продвижения:</a:t>
            </a:r>
          </a:p>
          <a:p>
            <a:pPr marL="0" lvl="0" indent="0" algn="l" rtl="0">
              <a:lnSpc>
                <a:spcPct val="110000"/>
              </a:lnSpc>
              <a:spcBef>
                <a:spcPts val="0"/>
              </a:spcBef>
              <a:spcAft>
                <a:spcPts val="1200"/>
              </a:spcAft>
              <a:buNone/>
            </a:pPr>
            <a:r>
              <a:rPr lang="ru-RU" dirty="0"/>
              <a:t>• B2B: Прямые продажи, участие в выставках образовательных технологий, партнерские отношения с учебными заведениями.</a:t>
            </a:r>
          </a:p>
          <a:p>
            <a:pPr marL="0" lvl="0" indent="0" algn="l" rtl="0">
              <a:lnSpc>
                <a:spcPct val="110000"/>
              </a:lnSpc>
              <a:spcBef>
                <a:spcPts val="0"/>
              </a:spcBef>
              <a:spcAft>
                <a:spcPts val="1200"/>
              </a:spcAft>
              <a:buNone/>
            </a:pPr>
            <a:r>
              <a:rPr lang="ru-RU" dirty="0"/>
              <a:t>• B2C: Реклама в социальных сетях, контекстная реклама, партнерские программы с образовательными блогами и сайтами.</a:t>
            </a:r>
          </a:p>
        </p:txBody>
      </p:sp>
      <p:pic>
        <p:nvPicPr>
          <p:cNvPr id="2" name="Рисунок 1"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EBEAE64A-A168-FA4C-8A68-93CDE6A0954C}"/>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spTree>
    <p:extLst>
      <p:ext uri="{BB962C8B-B14F-4D97-AF65-F5344CB8AC3E}">
        <p14:creationId xmlns:p14="http://schemas.microsoft.com/office/powerpoint/2010/main" val="1709554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Сегмент и доля рынка</a:t>
            </a:r>
            <a:endParaRPr b="1" dirty="0">
              <a:solidFill>
                <a:srgbClr val="59BCC8"/>
              </a:solidFill>
            </a:endParaRPr>
          </a:p>
        </p:txBody>
      </p:sp>
      <p:sp>
        <p:nvSpPr>
          <p:cNvPr id="80" name="Google Shape;80;p17"/>
          <p:cNvSpPr txBox="1">
            <a:spLocks noGrp="1"/>
          </p:cNvSpPr>
          <p:nvPr>
            <p:ph type="body" idx="1"/>
          </p:nvPr>
        </p:nvSpPr>
        <p:spPr>
          <a:xfrm>
            <a:off x="311699" y="1085850"/>
            <a:ext cx="8670375" cy="3809535"/>
          </a:xfrm>
          <a:prstGeom prst="rect">
            <a:avLst/>
          </a:prstGeom>
        </p:spPr>
        <p:txBody>
          <a:bodyPr spcFirstLastPara="1" wrap="square" lIns="91425" tIns="91425" rIns="91425" bIns="91425" anchor="t" anchorCtr="0">
            <a:normAutofit/>
          </a:bodyPr>
          <a:lstStyle/>
          <a:p>
            <a:pPr marL="0" lvl="0" indent="0" algn="l" rtl="0">
              <a:lnSpc>
                <a:spcPct val="110000"/>
              </a:lnSpc>
              <a:spcBef>
                <a:spcPts val="0"/>
              </a:spcBef>
              <a:spcAft>
                <a:spcPts val="1200"/>
              </a:spcAft>
              <a:buNone/>
            </a:pPr>
            <a:r>
              <a:rPr lang="ru-RU" sz="1200" b="1" dirty="0"/>
              <a:t>Минимальное</a:t>
            </a:r>
            <a:r>
              <a:rPr lang="ru-RU" sz="1200" dirty="0"/>
              <a:t> количество целевой аудитории:</a:t>
            </a:r>
          </a:p>
          <a:p>
            <a:pPr marL="0" lvl="0" indent="0" algn="l" rtl="0">
              <a:lnSpc>
                <a:spcPct val="110000"/>
              </a:lnSpc>
              <a:spcBef>
                <a:spcPts val="0"/>
              </a:spcBef>
              <a:spcAft>
                <a:spcPts val="1200"/>
              </a:spcAft>
              <a:buNone/>
            </a:pPr>
            <a:r>
              <a:rPr lang="ru-RU" sz="1200" dirty="0"/>
              <a:t>- Учащиеся в частных школах: 173 тысячи человек.</a:t>
            </a:r>
          </a:p>
          <a:p>
            <a:pPr marL="0" lvl="0" indent="0" algn="l" rtl="0">
              <a:lnSpc>
                <a:spcPct val="110000"/>
              </a:lnSpc>
              <a:spcBef>
                <a:spcPts val="0"/>
              </a:spcBef>
              <a:spcAft>
                <a:spcPts val="1200"/>
              </a:spcAft>
              <a:buNone/>
            </a:pPr>
            <a:r>
              <a:rPr lang="ru-RU" sz="1200" dirty="0"/>
              <a:t>- Учащиеся, использующие дистанционные технологии: 120 тысяч человек.</a:t>
            </a:r>
          </a:p>
          <a:p>
            <a:pPr marL="0" lvl="0" indent="0" algn="l" rtl="0">
              <a:lnSpc>
                <a:spcPct val="110000"/>
              </a:lnSpc>
              <a:spcBef>
                <a:spcPts val="0"/>
              </a:spcBef>
              <a:spcAft>
                <a:spcPts val="1200"/>
              </a:spcAft>
              <a:buNone/>
            </a:pPr>
            <a:r>
              <a:rPr lang="ru-RU" sz="1200" dirty="0"/>
              <a:t>- Обучаемые на семейном обучении: 120 тысяч человек.</a:t>
            </a:r>
          </a:p>
          <a:p>
            <a:pPr marL="0" lvl="0" indent="0" algn="l" rtl="0">
              <a:lnSpc>
                <a:spcPct val="110000"/>
              </a:lnSpc>
              <a:spcBef>
                <a:spcPts val="0"/>
              </a:spcBef>
              <a:spcAft>
                <a:spcPts val="1200"/>
              </a:spcAft>
              <a:buNone/>
            </a:pPr>
            <a:r>
              <a:rPr lang="ru-RU" sz="1200" dirty="0"/>
              <a:t>- Всего 413 тысяч учеников.</a:t>
            </a:r>
          </a:p>
          <a:p>
            <a:pPr marL="0" lvl="0" indent="0" algn="l" rtl="0">
              <a:lnSpc>
                <a:spcPct val="110000"/>
              </a:lnSpc>
              <a:spcBef>
                <a:spcPts val="0"/>
              </a:spcBef>
              <a:spcAft>
                <a:spcPts val="1200"/>
              </a:spcAft>
              <a:buNone/>
            </a:pPr>
            <a:r>
              <a:rPr lang="ru-RU" sz="1200" b="1" dirty="0"/>
              <a:t>Максимальное</a:t>
            </a:r>
            <a:r>
              <a:rPr lang="ru-RU" sz="1200" dirty="0"/>
              <a:t> количество целевой аудитории:</a:t>
            </a:r>
          </a:p>
          <a:p>
            <a:pPr marL="0" lvl="0" indent="0" algn="l" rtl="0">
              <a:lnSpc>
                <a:spcPct val="110000"/>
              </a:lnSpc>
              <a:spcBef>
                <a:spcPts val="0"/>
              </a:spcBef>
              <a:spcAft>
                <a:spcPts val="1200"/>
              </a:spcAft>
              <a:buNone/>
            </a:pPr>
            <a:r>
              <a:rPr lang="ru-RU" sz="1200" dirty="0"/>
              <a:t>- Общее количество учеников 5-11 классов: 10 миллионов человек.</a:t>
            </a:r>
          </a:p>
          <a:p>
            <a:pPr marL="0" lvl="0" indent="0" algn="l" rtl="0">
              <a:lnSpc>
                <a:spcPct val="110000"/>
              </a:lnSpc>
              <a:spcBef>
                <a:spcPts val="0"/>
              </a:spcBef>
              <a:spcAft>
                <a:spcPts val="1200"/>
              </a:spcAft>
              <a:buNone/>
            </a:pPr>
            <a:r>
              <a:rPr lang="ru-RU" sz="1200" dirty="0"/>
              <a:t>- Учащиеся, использующие дистанционные технологии: 140 тысяч человек.</a:t>
            </a:r>
          </a:p>
          <a:p>
            <a:pPr marL="0" lvl="0" indent="0" algn="l" rtl="0">
              <a:lnSpc>
                <a:spcPct val="110000"/>
              </a:lnSpc>
              <a:spcBef>
                <a:spcPts val="0"/>
              </a:spcBef>
              <a:spcAft>
                <a:spcPts val="1200"/>
              </a:spcAft>
              <a:buNone/>
            </a:pPr>
            <a:r>
              <a:rPr lang="ru-RU" sz="1200" dirty="0"/>
              <a:t>- Обучаемые на семейном обучении: 120 тысяч человек.</a:t>
            </a:r>
          </a:p>
          <a:p>
            <a:pPr marL="0" lvl="0" indent="0" algn="l" rtl="0">
              <a:lnSpc>
                <a:spcPct val="110000"/>
              </a:lnSpc>
              <a:spcBef>
                <a:spcPts val="0"/>
              </a:spcBef>
              <a:spcAft>
                <a:spcPts val="1200"/>
              </a:spcAft>
              <a:buNone/>
            </a:pPr>
            <a:r>
              <a:rPr lang="ru-RU" sz="1200" dirty="0"/>
              <a:t>- Всего 10.260.000 учеников.</a:t>
            </a:r>
          </a:p>
        </p:txBody>
      </p:sp>
      <p:pic>
        <p:nvPicPr>
          <p:cNvPr id="2" name="Рисунок 1"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EBEAE64A-A168-FA4C-8A68-93CDE6A0954C}"/>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spTree>
    <p:extLst>
      <p:ext uri="{BB962C8B-B14F-4D97-AF65-F5344CB8AC3E}">
        <p14:creationId xmlns:p14="http://schemas.microsoft.com/office/powerpoint/2010/main" val="3054599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1" y="1497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2400" b="1" dirty="0">
                <a:solidFill>
                  <a:srgbClr val="59BCC8"/>
                </a:solidFill>
              </a:rPr>
              <a:t>Расходы</a:t>
            </a:r>
            <a:endParaRPr sz="2400" b="1" dirty="0">
              <a:solidFill>
                <a:srgbClr val="59BCC8"/>
              </a:solidFill>
            </a:endParaRPr>
          </a:p>
        </p:txBody>
      </p:sp>
      <p:sp>
        <p:nvSpPr>
          <p:cNvPr id="80" name="Google Shape;80;p17"/>
          <p:cNvSpPr txBox="1">
            <a:spLocks noGrp="1"/>
          </p:cNvSpPr>
          <p:nvPr>
            <p:ph type="body" idx="1"/>
          </p:nvPr>
        </p:nvSpPr>
        <p:spPr>
          <a:xfrm>
            <a:off x="311700" y="790575"/>
            <a:ext cx="8670375" cy="2102375"/>
          </a:xfrm>
          <a:prstGeom prst="rect">
            <a:avLst/>
          </a:prstGeom>
        </p:spPr>
        <p:txBody>
          <a:bodyPr spcFirstLastPara="1" wrap="square" lIns="91425" tIns="91425" rIns="91425" bIns="91425" anchor="t" anchorCtr="0">
            <a:normAutofit fontScale="77500" lnSpcReduction="20000"/>
          </a:bodyPr>
          <a:lstStyle/>
          <a:p>
            <a:pPr marL="0" lvl="0" indent="0" algn="l" rtl="0">
              <a:lnSpc>
                <a:spcPct val="110000"/>
              </a:lnSpc>
              <a:spcBef>
                <a:spcPts val="0"/>
              </a:spcBef>
              <a:spcAft>
                <a:spcPts val="1200"/>
              </a:spcAft>
              <a:buNone/>
            </a:pPr>
            <a:r>
              <a:rPr lang="ru-RU" sz="1600" dirty="0"/>
              <a:t>Аренда серверов: 10тыс. – 3.5млн руб</a:t>
            </a:r>
            <a:r>
              <a:rPr lang="en-US" sz="1600" dirty="0"/>
              <a:t>/</a:t>
            </a:r>
            <a:r>
              <a:rPr lang="ru-RU" sz="1600" dirty="0" err="1"/>
              <a:t>мес</a:t>
            </a:r>
            <a:r>
              <a:rPr lang="ru-RU" sz="1600" dirty="0"/>
              <a:t> (зависит от количества аудитории)</a:t>
            </a:r>
          </a:p>
          <a:p>
            <a:pPr marL="0" lvl="0" indent="0" algn="l" rtl="0">
              <a:lnSpc>
                <a:spcPct val="110000"/>
              </a:lnSpc>
              <a:spcBef>
                <a:spcPts val="0"/>
              </a:spcBef>
              <a:spcAft>
                <a:spcPts val="1200"/>
              </a:spcAft>
              <a:buNone/>
            </a:pPr>
            <a:r>
              <a:rPr lang="ru-RU" sz="1600" dirty="0"/>
              <a:t>Регулярное обновление ПО (поиск разработчиков и зарплата): 120тыс. руб</a:t>
            </a:r>
            <a:r>
              <a:rPr lang="en-US" sz="1600" dirty="0"/>
              <a:t>/</a:t>
            </a:r>
            <a:r>
              <a:rPr lang="ru-RU" sz="1600" dirty="0" err="1"/>
              <a:t>мес</a:t>
            </a:r>
            <a:endParaRPr lang="ru-RU" sz="1600" dirty="0"/>
          </a:p>
          <a:p>
            <a:pPr marL="0" lvl="0" indent="0" algn="l" rtl="0">
              <a:lnSpc>
                <a:spcPct val="110000"/>
              </a:lnSpc>
              <a:spcBef>
                <a:spcPts val="0"/>
              </a:spcBef>
              <a:spcAft>
                <a:spcPts val="1200"/>
              </a:spcAft>
              <a:buNone/>
            </a:pPr>
            <a:r>
              <a:rPr lang="ru-RU" sz="1600" dirty="0"/>
              <a:t>Реклама для старта (первые 3-6 месяцев): 500-700тыс. руб</a:t>
            </a:r>
            <a:r>
              <a:rPr lang="en-US" sz="1600" dirty="0"/>
              <a:t>/</a:t>
            </a:r>
            <a:r>
              <a:rPr lang="ru-RU" sz="1600" dirty="0" err="1"/>
              <a:t>мес</a:t>
            </a:r>
            <a:endParaRPr lang="ru-RU" sz="1600" dirty="0"/>
          </a:p>
          <a:p>
            <a:pPr marL="0" lvl="0" indent="0" algn="l" rtl="0">
              <a:lnSpc>
                <a:spcPct val="110000"/>
              </a:lnSpc>
              <a:spcBef>
                <a:spcPts val="0"/>
              </a:spcBef>
              <a:spcAft>
                <a:spcPts val="1200"/>
              </a:spcAft>
              <a:buNone/>
            </a:pPr>
            <a:r>
              <a:rPr lang="ru-RU" sz="1600" dirty="0"/>
              <a:t>Реклама для активного роста (после первых 6 месяцев): 1-3млн. руб</a:t>
            </a:r>
            <a:r>
              <a:rPr lang="en-US" sz="1600" dirty="0"/>
              <a:t>/</a:t>
            </a:r>
            <a:r>
              <a:rPr lang="ru-RU" sz="1600" dirty="0" err="1"/>
              <a:t>мес</a:t>
            </a:r>
            <a:endParaRPr lang="ru-RU" sz="1600" dirty="0"/>
          </a:p>
          <a:p>
            <a:pPr marL="0" lvl="0" indent="0" algn="l" rtl="0">
              <a:lnSpc>
                <a:spcPct val="110000"/>
              </a:lnSpc>
              <a:spcBef>
                <a:spcPts val="0"/>
              </a:spcBef>
              <a:spcAft>
                <a:spcPts val="1200"/>
              </a:spcAft>
              <a:buNone/>
            </a:pPr>
            <a:r>
              <a:rPr lang="ru-RU" sz="1600" dirty="0"/>
              <a:t>Реклама для привлечения максимального потенциала (в перспективе): 1.5млрд. руб</a:t>
            </a:r>
            <a:r>
              <a:rPr lang="en-US" sz="1600" dirty="0"/>
              <a:t>/</a:t>
            </a:r>
            <a:r>
              <a:rPr lang="ru-RU" sz="1600" dirty="0"/>
              <a:t>мес.</a:t>
            </a:r>
          </a:p>
          <a:p>
            <a:pPr marL="0" lvl="0" indent="0" algn="l" rtl="0">
              <a:lnSpc>
                <a:spcPct val="110000"/>
              </a:lnSpc>
              <a:spcBef>
                <a:spcPts val="0"/>
              </a:spcBef>
              <a:spcAft>
                <a:spcPts val="1200"/>
              </a:spcAft>
              <a:buNone/>
            </a:pPr>
            <a:r>
              <a:rPr lang="ru-RU" sz="1600" dirty="0"/>
              <a:t>ИТОГО: </a:t>
            </a:r>
            <a:r>
              <a:rPr lang="ru-RU" sz="1600" b="1" dirty="0"/>
              <a:t>630тыс - 6.5млн</a:t>
            </a:r>
            <a:r>
              <a:rPr lang="ru-RU" sz="1600" dirty="0"/>
              <a:t> руб</a:t>
            </a:r>
            <a:r>
              <a:rPr lang="en-US" sz="1600" dirty="0"/>
              <a:t>/</a:t>
            </a:r>
            <a:r>
              <a:rPr lang="ru-RU" sz="1600" dirty="0" err="1"/>
              <a:t>мес</a:t>
            </a:r>
            <a:endParaRPr lang="ru-RU" sz="1600" dirty="0"/>
          </a:p>
        </p:txBody>
      </p:sp>
      <p:pic>
        <p:nvPicPr>
          <p:cNvPr id="2" name="Рисунок 1"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EBEAE64A-A168-FA4C-8A68-93CDE6A0954C}"/>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sp>
        <p:nvSpPr>
          <p:cNvPr id="3" name="Google Shape;79;p17">
            <a:extLst>
              <a:ext uri="{FF2B5EF4-FFF2-40B4-BE49-F238E27FC236}">
                <a16:creationId xmlns:a16="http://schemas.microsoft.com/office/drawing/2014/main" id="{5F9D6275-873A-0CF0-FBCA-B1E56E22E212}"/>
              </a:ext>
            </a:extLst>
          </p:cNvPr>
          <p:cNvSpPr txBox="1">
            <a:spLocks/>
          </p:cNvSpPr>
          <p:nvPr/>
        </p:nvSpPr>
        <p:spPr>
          <a:xfrm>
            <a:off x="311700" y="2821213"/>
            <a:ext cx="8520600" cy="572700"/>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ru-RU" sz="2500" b="1" dirty="0">
                <a:solidFill>
                  <a:srgbClr val="59BCC8"/>
                </a:solidFill>
              </a:rPr>
              <a:t>Доходы</a:t>
            </a:r>
          </a:p>
        </p:txBody>
      </p:sp>
      <p:sp>
        <p:nvSpPr>
          <p:cNvPr id="5" name="Google Shape;80;p17">
            <a:extLst>
              <a:ext uri="{FF2B5EF4-FFF2-40B4-BE49-F238E27FC236}">
                <a16:creationId xmlns:a16="http://schemas.microsoft.com/office/drawing/2014/main" id="{133588EC-9B0D-78E7-D9CA-FF072F68B82A}"/>
              </a:ext>
            </a:extLst>
          </p:cNvPr>
          <p:cNvSpPr txBox="1">
            <a:spLocks/>
          </p:cNvSpPr>
          <p:nvPr/>
        </p:nvSpPr>
        <p:spPr>
          <a:xfrm>
            <a:off x="311699" y="3327475"/>
            <a:ext cx="8670375" cy="159611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nSpc>
                <a:spcPct val="110000"/>
              </a:lnSpc>
              <a:spcAft>
                <a:spcPts val="1200"/>
              </a:spcAft>
              <a:buNone/>
            </a:pPr>
            <a:r>
              <a:rPr lang="ru-RU" sz="1600" dirty="0"/>
              <a:t>Минимальный потенциал: 500 * 413.000 = </a:t>
            </a:r>
            <a:r>
              <a:rPr lang="ru-RU" sz="1600" b="1" dirty="0"/>
              <a:t>206.5млн.</a:t>
            </a:r>
            <a:r>
              <a:rPr lang="ru-RU" sz="1600" dirty="0"/>
              <a:t> руб</a:t>
            </a:r>
            <a:r>
              <a:rPr lang="en-US" sz="1600" dirty="0"/>
              <a:t>/</a:t>
            </a:r>
            <a:r>
              <a:rPr lang="ru-RU" sz="1600" dirty="0"/>
              <a:t>мес.</a:t>
            </a:r>
          </a:p>
          <a:p>
            <a:pPr marL="0" indent="0">
              <a:lnSpc>
                <a:spcPct val="110000"/>
              </a:lnSpc>
              <a:spcAft>
                <a:spcPts val="1200"/>
              </a:spcAft>
              <a:buNone/>
            </a:pPr>
            <a:r>
              <a:rPr lang="ru-RU" sz="1600" dirty="0"/>
              <a:t>Максимальный потенциал: 500 * 10.260.000 = </a:t>
            </a:r>
            <a:r>
              <a:rPr lang="ru-RU" sz="1600" b="1" dirty="0"/>
              <a:t>5.1млрд.</a:t>
            </a:r>
            <a:r>
              <a:rPr lang="ru-RU" sz="1600" dirty="0"/>
              <a:t> руб</a:t>
            </a:r>
            <a:r>
              <a:rPr lang="en-US" sz="1600" dirty="0"/>
              <a:t>/</a:t>
            </a:r>
            <a:r>
              <a:rPr lang="ru-RU" sz="1600" dirty="0"/>
              <a:t>мес.</a:t>
            </a:r>
          </a:p>
          <a:p>
            <a:pPr marL="0" indent="0">
              <a:lnSpc>
                <a:spcPct val="110000"/>
              </a:lnSpc>
              <a:spcAft>
                <a:spcPts val="1200"/>
              </a:spcAft>
              <a:buFont typeface="Arial"/>
              <a:buNone/>
            </a:pPr>
            <a:endParaRPr lang="ru-RU" sz="1600" dirty="0"/>
          </a:p>
        </p:txBody>
      </p:sp>
    </p:spTree>
    <p:extLst>
      <p:ext uri="{BB962C8B-B14F-4D97-AF65-F5344CB8AC3E}">
        <p14:creationId xmlns:p14="http://schemas.microsoft.com/office/powerpoint/2010/main" val="3882062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Уровень готовности продукта</a:t>
            </a:r>
            <a:endParaRPr b="1" dirty="0">
              <a:solidFill>
                <a:srgbClr val="59BCC8"/>
              </a:solidFill>
            </a:endParaRPr>
          </a:p>
        </p:txBody>
      </p:sp>
      <p:sp>
        <p:nvSpPr>
          <p:cNvPr id="68" name="Google Shape;68;p15"/>
          <p:cNvSpPr txBox="1">
            <a:spLocks noGrp="1"/>
          </p:cNvSpPr>
          <p:nvPr>
            <p:ph type="body" idx="1"/>
          </p:nvPr>
        </p:nvSpPr>
        <p:spPr>
          <a:xfrm>
            <a:off x="311699" y="1177741"/>
            <a:ext cx="8165035" cy="1170043"/>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ru-RU" dirty="0"/>
              <a:t>Продукт прошел тестирование на ограниченной аудитории, получены положительные отзывы. Необходимо масштабирование и продвижение на рынок.</a:t>
            </a:r>
          </a:p>
        </p:txBody>
      </p:sp>
      <p:pic>
        <p:nvPicPr>
          <p:cNvPr id="12" name="Рисунок 11"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8CA2031F-5220-B6FA-A907-7AADF2C17CCD}"/>
              </a:ext>
            </a:extLst>
          </p:cNvPr>
          <p:cNvPicPr>
            <a:picLocks noChangeAspect="1"/>
          </p:cNvPicPr>
          <p:nvPr/>
        </p:nvPicPr>
        <p:blipFill>
          <a:blip r:embed="rId3">
            <a:alphaModFix amt="20000"/>
          </a:blip>
          <a:stretch>
            <a:fillRect/>
          </a:stretch>
        </p:blipFill>
        <p:spPr>
          <a:xfrm>
            <a:off x="1783094" y="0"/>
            <a:ext cx="5577812" cy="5143500"/>
          </a:xfrm>
          <a:prstGeom prst="rect">
            <a:avLst/>
          </a:prstGeom>
        </p:spPr>
      </p:pic>
      <p:pic>
        <p:nvPicPr>
          <p:cNvPr id="7" name="Рисунок 6" descr="Изображение выглядит как текст, снимок экрана, Мультимедийное программное обеспечение, Графическое программное обеспечение&#10;&#10;Автоматически созданное описание">
            <a:extLst>
              <a:ext uri="{FF2B5EF4-FFF2-40B4-BE49-F238E27FC236}">
                <a16:creationId xmlns:a16="http://schemas.microsoft.com/office/drawing/2014/main" id="{2B6058CA-0E21-3DFC-6BEE-23E9390368BA}"/>
              </a:ext>
            </a:extLst>
          </p:cNvPr>
          <p:cNvPicPr>
            <a:picLocks noChangeAspect="1"/>
          </p:cNvPicPr>
          <p:nvPr/>
        </p:nvPicPr>
        <p:blipFill>
          <a:blip r:embed="rId4"/>
          <a:stretch>
            <a:fillRect/>
          </a:stretch>
        </p:blipFill>
        <p:spPr>
          <a:xfrm>
            <a:off x="1934870" y="2091873"/>
            <a:ext cx="5274259" cy="2889854"/>
          </a:xfrm>
          <a:prstGeom prst="rect">
            <a:avLst/>
          </a:prstGeom>
          <a:effectLst>
            <a:softEdge rad="38100"/>
          </a:effectLst>
        </p:spPr>
      </p:pic>
    </p:spTree>
    <p:extLst>
      <p:ext uri="{BB962C8B-B14F-4D97-AF65-F5344CB8AC3E}">
        <p14:creationId xmlns:p14="http://schemas.microsoft.com/office/powerpoint/2010/main" val="3126572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Команда</a:t>
            </a:r>
            <a:endParaRPr b="1" dirty="0">
              <a:solidFill>
                <a:srgbClr val="59BCC8"/>
              </a:solidFill>
            </a:endParaRPr>
          </a:p>
        </p:txBody>
      </p:sp>
      <p:sp>
        <p:nvSpPr>
          <p:cNvPr id="92" name="Google Shape;92;p19"/>
          <p:cNvSpPr txBox="1">
            <a:spLocks noGrp="1"/>
          </p:cNvSpPr>
          <p:nvPr>
            <p:ph type="body" idx="1"/>
          </p:nvPr>
        </p:nvSpPr>
        <p:spPr>
          <a:xfrm>
            <a:off x="311700" y="1152475"/>
            <a:ext cx="6163241"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a:t>Рыжов Артём (лидер проекта, разработчик веб-приложения)</a:t>
            </a:r>
            <a:endParaRPr lang="en-US" dirty="0"/>
          </a:p>
          <a:p>
            <a:pPr marL="0" lvl="0" indent="0" algn="l" rtl="0">
              <a:spcBef>
                <a:spcPts val="0"/>
              </a:spcBef>
              <a:spcAft>
                <a:spcPts val="1200"/>
              </a:spcAft>
              <a:buNone/>
            </a:pPr>
            <a:r>
              <a:rPr lang="ru-RU" sz="1400" dirty="0"/>
              <a:t>Вклад:</a:t>
            </a:r>
          </a:p>
          <a:p>
            <a:pPr marL="285750" lvl="0" indent="-285750" algn="l" rtl="0">
              <a:spcBef>
                <a:spcPts val="0"/>
              </a:spcBef>
              <a:spcAft>
                <a:spcPts val="1200"/>
              </a:spcAft>
              <a:buFontTx/>
              <a:buChar char="-"/>
            </a:pPr>
            <a:r>
              <a:rPr lang="ru-RU" sz="1400" dirty="0"/>
              <a:t>Делегирование задач</a:t>
            </a:r>
          </a:p>
          <a:p>
            <a:pPr marL="285750" lvl="0" indent="-285750" algn="l" rtl="0">
              <a:spcBef>
                <a:spcPts val="0"/>
              </a:spcBef>
              <a:spcAft>
                <a:spcPts val="1200"/>
              </a:spcAft>
              <a:buFontTx/>
              <a:buChar char="-"/>
            </a:pPr>
            <a:r>
              <a:rPr lang="ru-RU" sz="1400" dirty="0"/>
              <a:t>Разработка плана проекта</a:t>
            </a:r>
          </a:p>
          <a:p>
            <a:pPr marL="285750" lvl="0" indent="-285750" algn="l" rtl="0">
              <a:spcBef>
                <a:spcPts val="0"/>
              </a:spcBef>
              <a:spcAft>
                <a:spcPts val="1200"/>
              </a:spcAft>
              <a:buFontTx/>
              <a:buChar char="-"/>
            </a:pPr>
            <a:r>
              <a:rPr lang="ru-RU" sz="1400" dirty="0"/>
              <a:t>Разработка веб-приложения</a:t>
            </a:r>
          </a:p>
          <a:p>
            <a:pPr marL="285750" lvl="0" indent="-285750" algn="l" rtl="0">
              <a:spcBef>
                <a:spcPts val="0"/>
              </a:spcBef>
              <a:spcAft>
                <a:spcPts val="1200"/>
              </a:spcAft>
              <a:buFontTx/>
              <a:buChar char="-"/>
            </a:pPr>
            <a:r>
              <a:rPr lang="ru-RU" sz="1400" dirty="0"/>
              <a:t>Поиск и анализ существующих инструментов для изучения геометрии</a:t>
            </a:r>
          </a:p>
        </p:txBody>
      </p:sp>
      <p:pic>
        <p:nvPicPr>
          <p:cNvPr id="3" name="Рисунок 2">
            <a:extLst>
              <a:ext uri="{FF2B5EF4-FFF2-40B4-BE49-F238E27FC236}">
                <a16:creationId xmlns:a16="http://schemas.microsoft.com/office/drawing/2014/main" id="{203446B3-DC27-A815-5056-639D529B579F}"/>
              </a:ext>
            </a:extLst>
          </p:cNvPr>
          <p:cNvPicPr>
            <a:picLocks noChangeAspect="1"/>
          </p:cNvPicPr>
          <p:nvPr/>
        </p:nvPicPr>
        <p:blipFill>
          <a:blip r:embed="rId3"/>
          <a:stretch>
            <a:fillRect/>
          </a:stretch>
        </p:blipFill>
        <p:spPr>
          <a:xfrm>
            <a:off x="5130628" y="0"/>
            <a:ext cx="5143500" cy="5143500"/>
          </a:xfrm>
          <a:prstGeom prst="rect">
            <a:avLst/>
          </a:prstGeom>
        </p:spPr>
      </p:pic>
      <p:pic>
        <p:nvPicPr>
          <p:cNvPr id="4" name="Рисунок 3"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CA9CCC7C-3EDA-AB66-C184-790DA012B224}"/>
              </a:ext>
            </a:extLst>
          </p:cNvPr>
          <p:cNvPicPr>
            <a:picLocks noChangeAspect="1"/>
          </p:cNvPicPr>
          <p:nvPr/>
        </p:nvPicPr>
        <p:blipFill>
          <a:blip r:embed="rId4">
            <a:alphaModFix amt="20000"/>
          </a:blip>
          <a:stretch>
            <a:fillRect/>
          </a:stretch>
        </p:blipFill>
        <p:spPr>
          <a:xfrm>
            <a:off x="1783094" y="0"/>
            <a:ext cx="5577812" cy="5143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rgbClr val="59BCC8"/>
                </a:solidFill>
              </a:rPr>
              <a:t>Команда</a:t>
            </a:r>
            <a:endParaRPr b="1" dirty="0">
              <a:solidFill>
                <a:srgbClr val="59BCC8"/>
              </a:solidFill>
            </a:endParaRPr>
          </a:p>
        </p:txBody>
      </p:sp>
      <p:sp>
        <p:nvSpPr>
          <p:cNvPr id="92" name="Google Shape;92;p19"/>
          <p:cNvSpPr txBox="1">
            <a:spLocks noGrp="1"/>
          </p:cNvSpPr>
          <p:nvPr>
            <p:ph type="body" idx="1"/>
          </p:nvPr>
        </p:nvSpPr>
        <p:spPr>
          <a:xfrm>
            <a:off x="311700" y="1152475"/>
            <a:ext cx="6163241"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ru-RU" dirty="0"/>
              <a:t>Ромашова Олеся (Дизайнер)</a:t>
            </a:r>
            <a:endParaRPr lang="en-US" dirty="0"/>
          </a:p>
          <a:p>
            <a:pPr marL="0" lvl="0" indent="0" algn="l" rtl="0">
              <a:spcBef>
                <a:spcPts val="0"/>
              </a:spcBef>
              <a:spcAft>
                <a:spcPts val="1200"/>
              </a:spcAft>
              <a:buNone/>
            </a:pPr>
            <a:r>
              <a:rPr lang="ru-RU" sz="1400" dirty="0"/>
              <a:t>Вклад:</a:t>
            </a:r>
          </a:p>
          <a:p>
            <a:pPr marL="285750" lvl="0" indent="-285750" algn="l" rtl="0">
              <a:spcBef>
                <a:spcPts val="0"/>
              </a:spcBef>
              <a:spcAft>
                <a:spcPts val="1200"/>
              </a:spcAft>
              <a:buFontTx/>
              <a:buChar char="-"/>
            </a:pPr>
            <a:r>
              <a:rPr lang="ru-RU" sz="1400" dirty="0"/>
              <a:t>Разработка макета веб-приложения </a:t>
            </a:r>
          </a:p>
          <a:p>
            <a:pPr marL="285750" lvl="0" indent="-285750" algn="l" rtl="0">
              <a:spcBef>
                <a:spcPts val="0"/>
              </a:spcBef>
              <a:spcAft>
                <a:spcPts val="1200"/>
              </a:spcAft>
              <a:buFontTx/>
              <a:buChar char="-"/>
            </a:pPr>
            <a:r>
              <a:rPr lang="ru-RU" sz="1400" dirty="0"/>
              <a:t>Дизайн</a:t>
            </a:r>
          </a:p>
          <a:p>
            <a:pPr marL="285750" lvl="0" indent="-285750" algn="l" rtl="0">
              <a:spcBef>
                <a:spcPts val="0"/>
              </a:spcBef>
              <a:spcAft>
                <a:spcPts val="1200"/>
              </a:spcAft>
              <a:buFontTx/>
              <a:buChar char="-"/>
            </a:pPr>
            <a:r>
              <a:rPr lang="ru-RU" sz="1400" dirty="0"/>
              <a:t>Ведение социальных сетей</a:t>
            </a:r>
          </a:p>
          <a:p>
            <a:pPr marL="285750" lvl="0" indent="-285750" algn="l" rtl="0">
              <a:spcBef>
                <a:spcPts val="0"/>
              </a:spcBef>
              <a:spcAft>
                <a:spcPts val="1200"/>
              </a:spcAft>
              <a:buFontTx/>
              <a:buChar char="-"/>
            </a:pPr>
            <a:r>
              <a:rPr lang="ru-RU" sz="1400" dirty="0"/>
              <a:t>Поиск существующих инструментов для изучения геометрии</a:t>
            </a:r>
          </a:p>
        </p:txBody>
      </p:sp>
      <p:pic>
        <p:nvPicPr>
          <p:cNvPr id="4" name="Рисунок 3" descr="Изображение выглядит как Человеческое лицо, человек, портрет, одежда">
            <a:extLst>
              <a:ext uri="{FF2B5EF4-FFF2-40B4-BE49-F238E27FC236}">
                <a16:creationId xmlns:a16="http://schemas.microsoft.com/office/drawing/2014/main" id="{DB98B332-C2B9-EE37-D3AD-28E720CAF9F8}"/>
              </a:ext>
            </a:extLst>
          </p:cNvPr>
          <p:cNvPicPr>
            <a:picLocks noChangeAspect="1"/>
          </p:cNvPicPr>
          <p:nvPr/>
        </p:nvPicPr>
        <p:blipFill>
          <a:blip r:embed="rId3"/>
          <a:stretch>
            <a:fillRect/>
          </a:stretch>
        </p:blipFill>
        <p:spPr>
          <a:xfrm>
            <a:off x="5954602" y="0"/>
            <a:ext cx="3512027" cy="5143500"/>
          </a:xfrm>
          <a:prstGeom prst="rect">
            <a:avLst/>
          </a:prstGeom>
        </p:spPr>
      </p:pic>
      <p:pic>
        <p:nvPicPr>
          <p:cNvPr id="5" name="Рисунок 4"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6FF81321-7DA9-9A9A-8CC3-140ACB17956C}"/>
              </a:ext>
            </a:extLst>
          </p:cNvPr>
          <p:cNvPicPr>
            <a:picLocks noChangeAspect="1"/>
          </p:cNvPicPr>
          <p:nvPr/>
        </p:nvPicPr>
        <p:blipFill>
          <a:blip r:embed="rId4">
            <a:alphaModFix amt="20000"/>
          </a:blip>
          <a:stretch>
            <a:fillRect/>
          </a:stretch>
        </p:blipFill>
        <p:spPr>
          <a:xfrm>
            <a:off x="1783094" y="0"/>
            <a:ext cx="5577812" cy="5143500"/>
          </a:xfrm>
          <a:prstGeom prst="rect">
            <a:avLst/>
          </a:prstGeom>
        </p:spPr>
      </p:pic>
    </p:spTree>
    <p:extLst>
      <p:ext uri="{BB962C8B-B14F-4D97-AF65-F5344CB8AC3E}">
        <p14:creationId xmlns:p14="http://schemas.microsoft.com/office/powerpoint/2010/main" val="2234765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107093" y="2185692"/>
            <a:ext cx="5041556" cy="7721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sz="3200" b="1" dirty="0">
                <a:solidFill>
                  <a:srgbClr val="59BCC8"/>
                </a:solidFill>
              </a:rPr>
              <a:t>Спасибо за внимание!</a:t>
            </a:r>
            <a:endParaRPr sz="3200" b="1" dirty="0">
              <a:solidFill>
                <a:srgbClr val="59BCC8"/>
              </a:solidFill>
            </a:endParaRPr>
          </a:p>
        </p:txBody>
      </p:sp>
      <p:sp>
        <p:nvSpPr>
          <p:cNvPr id="5" name="Google Shape;91;p19">
            <a:extLst>
              <a:ext uri="{FF2B5EF4-FFF2-40B4-BE49-F238E27FC236}">
                <a16:creationId xmlns:a16="http://schemas.microsoft.com/office/drawing/2014/main" id="{68E2F7C1-8353-F34A-3EB1-C4FAFA8C7FDE}"/>
              </a:ext>
            </a:extLst>
          </p:cNvPr>
          <p:cNvSpPr txBox="1">
            <a:spLocks/>
          </p:cNvSpPr>
          <p:nvPr/>
        </p:nvSpPr>
        <p:spPr>
          <a:xfrm>
            <a:off x="4649587" y="0"/>
            <a:ext cx="4387319" cy="1437322"/>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r"/>
            <a:r>
              <a:rPr lang="ru-RU" dirty="0"/>
              <a:t>Рыжов Артём Алексеевич</a:t>
            </a:r>
          </a:p>
          <a:p>
            <a:pPr algn="r"/>
            <a:r>
              <a:rPr lang="ru-RU" dirty="0"/>
              <a:t>Почта: </a:t>
            </a:r>
            <a:r>
              <a:rPr lang="en-US" dirty="0">
                <a:hlinkClick r:id="rId3"/>
              </a:rPr>
              <a:t>ar.ryqp@mail.ru</a:t>
            </a:r>
            <a:endParaRPr lang="en-US" dirty="0"/>
          </a:p>
          <a:p>
            <a:pPr algn="r"/>
            <a:r>
              <a:rPr lang="ru-RU"/>
              <a:t>Телеграм: </a:t>
            </a:r>
            <a:r>
              <a:rPr lang="en-US" dirty="0"/>
              <a:t>@artemau</a:t>
            </a:r>
            <a:endParaRPr lang="ru-RU" dirty="0"/>
          </a:p>
        </p:txBody>
      </p:sp>
      <p:pic>
        <p:nvPicPr>
          <p:cNvPr id="7" name="Рисунок 6">
            <a:extLst>
              <a:ext uri="{FF2B5EF4-FFF2-40B4-BE49-F238E27FC236}">
                <a16:creationId xmlns:a16="http://schemas.microsoft.com/office/drawing/2014/main" id="{6439EA28-07FA-B46B-B821-3BA0C6C3C7A3}"/>
              </a:ext>
            </a:extLst>
          </p:cNvPr>
          <p:cNvPicPr>
            <a:picLocks noChangeAspect="1"/>
          </p:cNvPicPr>
          <p:nvPr/>
        </p:nvPicPr>
        <p:blipFill>
          <a:blip r:embed="rId4"/>
          <a:stretch>
            <a:fillRect/>
          </a:stretch>
        </p:blipFill>
        <p:spPr>
          <a:xfrm>
            <a:off x="5404023" y="1461176"/>
            <a:ext cx="3632884" cy="3578662"/>
          </a:xfrm>
          <a:prstGeom prst="rect">
            <a:avLst/>
          </a:prstGeom>
        </p:spPr>
      </p:pic>
      <p:pic>
        <p:nvPicPr>
          <p:cNvPr id="8" name="Рисунок 7" descr="Изображение выглядит как Графика, снимок экрана, дизайн, творческий подход&#10;&#10;Автоматически созданное описание">
            <a:extLst>
              <a:ext uri="{FF2B5EF4-FFF2-40B4-BE49-F238E27FC236}">
                <a16:creationId xmlns:a16="http://schemas.microsoft.com/office/drawing/2014/main" id="{3885A3BC-7833-8BDF-CEBD-EDFA891EF531}"/>
              </a:ext>
            </a:extLst>
          </p:cNvPr>
          <p:cNvPicPr>
            <a:picLocks noChangeAspect="1"/>
          </p:cNvPicPr>
          <p:nvPr/>
        </p:nvPicPr>
        <p:blipFill>
          <a:blip r:embed="rId5">
            <a:alphaModFix amt="20000"/>
          </a:blip>
          <a:stretch>
            <a:fillRect/>
          </a:stretch>
        </p:blipFill>
        <p:spPr>
          <a:xfrm>
            <a:off x="-161035" y="261551"/>
            <a:ext cx="5577812" cy="5143500"/>
          </a:xfrm>
          <a:prstGeom prst="rect">
            <a:avLst/>
          </a:prstGeom>
        </p:spPr>
      </p:pic>
    </p:spTree>
    <p:extLst>
      <p:ext uri="{BB962C8B-B14F-4D97-AF65-F5344CB8AC3E}">
        <p14:creationId xmlns:p14="http://schemas.microsoft.com/office/powerpoint/2010/main" val="358328476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2852</Words>
  <Application>Microsoft Office PowerPoint</Application>
  <PresentationFormat>Экран (16:9)</PresentationFormat>
  <Paragraphs>199</Paragraphs>
  <Slides>13</Slides>
  <Notes>13</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13</vt:i4>
      </vt:variant>
    </vt:vector>
  </HeadingPairs>
  <TitlesOfParts>
    <vt:vector size="16" baseType="lpstr">
      <vt:lpstr>Arial</vt:lpstr>
      <vt:lpstr>Nunito</vt:lpstr>
      <vt:lpstr>Simple Light</vt:lpstr>
      <vt:lpstr>Обучающий геометрический калькулятор «Геометрикс»</vt:lpstr>
      <vt:lpstr>Пользователь и проблема</vt:lpstr>
      <vt:lpstr>Как уже решается проблема</vt:lpstr>
      <vt:lpstr>Ключевые потребительсике ценности продукта</vt:lpstr>
      <vt:lpstr>Решение</vt:lpstr>
      <vt:lpstr>Решение</vt:lpstr>
      <vt:lpstr>Бизнес-модель</vt:lpstr>
      <vt:lpstr>Сегмент и доля рынка</vt:lpstr>
      <vt:lpstr>Расходы</vt:lpstr>
      <vt:lpstr>Уровень готовности продукта</vt:lpstr>
      <vt:lpstr>Команда</vt:lpstr>
      <vt:lpstr>Команда</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Артём Рыжов</cp:lastModifiedBy>
  <cp:revision>41</cp:revision>
  <dcterms:modified xsi:type="dcterms:W3CDTF">2024-12-12T11:50:23Z</dcterms:modified>
</cp:coreProperties>
</file>