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8" r:id="rId3"/>
    <p:sldMasterId id="2147483693" r:id="rId4"/>
  </p:sldMasterIdLst>
  <p:notesMasterIdLst>
    <p:notesMasterId r:id="rId1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254</c:f>
              <c:strCache>
                <c:ptCount val="1"/>
                <c:pt idx="0">
                  <c:v>254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numRef>
              <c:f>{2014}</c:f>
              <c:numCache>
                <c:formatCode>General</c:formatCode>
                <c:ptCount val="1"/>
                <c:pt idx="0">
                  <c:v>2014</c:v>
                </c:pt>
              </c:numCache>
            </c:numRef>
          </c:cat>
          <c:val>
            <c:numRef>
              <c:f>Лист1!$D$15:$D$26</c:f>
              <c:numCache>
                <c:formatCode>General</c:formatCode>
                <c:ptCount val="12"/>
                <c:pt idx="0">
                  <c:v>164</c:v>
                </c:pt>
                <c:pt idx="1">
                  <c:v>174.4</c:v>
                </c:pt>
                <c:pt idx="2">
                  <c:v>201.8</c:v>
                </c:pt>
                <c:pt idx="3">
                  <c:v>206.8</c:v>
                </c:pt>
                <c:pt idx="4">
                  <c:v>220</c:v>
                </c:pt>
                <c:pt idx="5">
                  <c:v>230</c:v>
                </c:pt>
                <c:pt idx="6">
                  <c:v>260</c:v>
                </c:pt>
                <c:pt idx="7">
                  <c:v>300</c:v>
                </c:pt>
                <c:pt idx="8">
                  <c:v>340</c:v>
                </c:pt>
                <c:pt idx="9">
                  <c:v>390</c:v>
                </c:pt>
                <c:pt idx="10">
                  <c:v>410</c:v>
                </c:pt>
                <c:pt idx="11">
                  <c:v>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7-4EE5-B876-3FABD67D00D3}"/>
            </c:ext>
          </c:extLst>
        </c:ser>
        <c:ser>
          <c:idx val="1"/>
          <c:order val="1"/>
          <c:tx>
            <c:strRef>
              <c:f>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elete val="1"/>
          </c:dLbls>
          <c:cat>
            <c:numRef>
              <c:f>{2014}</c:f>
              <c:numCache>
                <c:formatCode>General</c:formatCode>
                <c:ptCount val="1"/>
                <c:pt idx="0">
                  <c:v>2014</c:v>
                </c:pt>
              </c:numCache>
            </c:numRef>
          </c:cat>
          <c:val>
            <c:numRef>
              <c:f>Лист1!$E$15:$E$26</c:f>
              <c:numCache>
                <c:formatCode>General</c:formatCode>
                <c:ptCount val="12"/>
                <c:pt idx="0">
                  <c:v>10</c:v>
                </c:pt>
                <c:pt idx="1">
                  <c:v>7.27</c:v>
                </c:pt>
                <c:pt idx="2">
                  <c:v>7.4749999999999996</c:v>
                </c:pt>
                <c:pt idx="3">
                  <c:v>14.77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C7-4EE5-B876-3FABD67D00D3}"/>
            </c:ext>
          </c:extLst>
        </c:ser>
        <c:ser>
          <c:idx val="2"/>
          <c:order val="2"/>
          <c:spPr>
            <a:solidFill>
              <a:srgbClr val="00B0F0"/>
            </a:solidFill>
          </c:spPr>
          <c:invertIfNegative val="0"/>
          <c:dLbls>
            <c:delete val="1"/>
          </c:dLbls>
          <c:cat>
            <c:numRef>
              <c:f>{2014}</c:f>
              <c:numCache>
                <c:formatCode>General</c:formatCode>
                <c:ptCount val="1"/>
                <c:pt idx="0">
                  <c:v>2014</c:v>
                </c:pt>
              </c:numCache>
            </c:numRef>
          </c:cat>
          <c:val>
            <c:numRef>
              <c:f>Лист1!$F$15:$F$26</c:f>
              <c:numCache>
                <c:formatCode>General</c:formatCode>
                <c:ptCount val="12"/>
                <c:pt idx="0">
                  <c:v>30</c:v>
                </c:pt>
                <c:pt idx="1">
                  <c:v>36.340000000000003</c:v>
                </c:pt>
                <c:pt idx="2">
                  <c:v>37.369999999999997</c:v>
                </c:pt>
                <c:pt idx="3">
                  <c:v>36.93</c:v>
                </c:pt>
                <c:pt idx="4">
                  <c:v>38</c:v>
                </c:pt>
                <c:pt idx="5">
                  <c:v>38</c:v>
                </c:pt>
                <c:pt idx="6">
                  <c:v>39</c:v>
                </c:pt>
                <c:pt idx="7">
                  <c:v>40</c:v>
                </c:pt>
                <c:pt idx="8">
                  <c:v>42</c:v>
                </c:pt>
                <c:pt idx="9">
                  <c:v>44</c:v>
                </c:pt>
                <c:pt idx="10">
                  <c:v>48</c:v>
                </c:pt>
                <c:pt idx="1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C7-4EE5-B876-3FABD67D00D3}"/>
            </c:ext>
          </c:extLst>
        </c:ser>
        <c:ser>
          <c:idx val="3"/>
          <c:order val="3"/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-1.27846035896435E-17"/>
                  <c:y val="-0.10793650793650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>
                        <a:latin typeface="Georgia" panose="02040502050405020303" pitchFamily="18" charset="0"/>
                      </a:rPr>
                      <a:t>254</a:t>
                    </a:r>
                    <a:endParaRPr lang="en-US" sz="1000" dirty="0">
                      <a:latin typeface="Georgia" panose="02040502050405020303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5C7-4EE5-B876-3FABD67D00D3}"/>
                </c:ext>
              </c:extLst>
            </c:dLbl>
            <c:dLbl>
              <c:idx val="1"/>
              <c:layout>
                <c:manualLayout>
                  <c:x val="4.1841004184100397E-3"/>
                  <c:y val="-0.11428571428571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276,2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5C7-4EE5-B876-3FABD67D00D3}"/>
                </c:ext>
              </c:extLst>
            </c:dLbl>
            <c:dLbl>
              <c:idx val="2"/>
              <c:layout>
                <c:manualLayout>
                  <c:x val="1.39470013947001E-3"/>
                  <c:y val="-0.10158730158730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299,4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5C7-4EE5-B876-3FABD67D00D3}"/>
                </c:ext>
              </c:extLst>
            </c:dLbl>
            <c:dLbl>
              <c:idx val="3"/>
              <c:layout>
                <c:manualLayout>
                  <c:x val="6.9735006973500697E-3"/>
                  <c:y val="-0.10476190476190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325,1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5C7-4EE5-B876-3FABD67D00D3}"/>
                </c:ext>
              </c:extLst>
            </c:dLbl>
            <c:dLbl>
              <c:idx val="4"/>
              <c:layout>
                <c:manualLayout>
                  <c:x val="9.7629009762900502E-3"/>
                  <c:y val="-0.11746031746031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353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5C7-4EE5-B876-3FABD67D00D3}"/>
                </c:ext>
              </c:extLst>
            </c:dLbl>
            <c:dLbl>
              <c:idx val="5"/>
              <c:layout>
                <c:manualLayout>
                  <c:x val="2.7894002789400798E-3"/>
                  <c:y val="-0.10793650793650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383,4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5C7-4EE5-B876-3FABD67D00D3}"/>
                </c:ext>
              </c:extLst>
            </c:dLbl>
            <c:dLbl>
              <c:idx val="6"/>
              <c:layout>
                <c:manualLayout>
                  <c:x val="4.1840694816912298E-3"/>
                  <c:y val="-0.1097476210518229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416,3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5C7-4EE5-B876-3FABD67D00D3}"/>
                </c:ext>
              </c:extLst>
            </c:dLbl>
            <c:dLbl>
              <c:idx val="7"/>
              <c:layout>
                <c:manualLayout>
                  <c:x val="9.7629009762901005E-3"/>
                  <c:y val="-0.10476190476190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452,2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75C7-4EE5-B876-3FABD67D00D3}"/>
                </c:ext>
              </c:extLst>
            </c:dLbl>
            <c:dLbl>
              <c:idx val="8"/>
              <c:layout>
                <c:manualLayout>
                  <c:x val="4.1841004184100397E-3"/>
                  <c:y val="-0.10158730158730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491,1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75C7-4EE5-B876-3FABD67D00D3}"/>
                </c:ext>
              </c:extLst>
            </c:dLbl>
            <c:dLbl>
              <c:idx val="9"/>
              <c:layout>
                <c:manualLayout>
                  <c:x val="9.7629009762899999E-3"/>
                  <c:y val="-0.10476190476190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533,3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75C7-4EE5-B876-3FABD67D00D3}"/>
                </c:ext>
              </c:extLst>
            </c:dLbl>
            <c:dLbl>
              <c:idx val="10"/>
              <c:layout>
                <c:manualLayout>
                  <c:x val="5.5788005578799498E-3"/>
                  <c:y val="-0.1238095238095239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579,2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75C7-4EE5-B876-3FABD67D00D3}"/>
                </c:ext>
              </c:extLst>
            </c:dLbl>
            <c:dLbl>
              <c:idx val="11"/>
              <c:layout>
                <c:manualLayout>
                  <c:x val="8.3682008368201905E-3"/>
                  <c:y val="-0.120634920634921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Georgia" panose="02040502050405020303" pitchFamily="18" charset="0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629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75C7-4EE5-B876-3FABD67D00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700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{2014}</c:f>
              <c:numCache>
                <c:formatCode>General</c:formatCode>
                <c:ptCount val="1"/>
                <c:pt idx="0">
                  <c:v>2014</c:v>
                </c:pt>
              </c:numCache>
            </c:numRef>
          </c:cat>
          <c:val>
            <c:numRef>
              <c:f>Лист1!$G$15:$G$26</c:f>
              <c:numCache>
                <c:formatCode>General</c:formatCode>
                <c:ptCount val="12"/>
                <c:pt idx="0">
                  <c:v>30</c:v>
                </c:pt>
                <c:pt idx="1">
                  <c:v>36.340000000000003</c:v>
                </c:pt>
                <c:pt idx="2">
                  <c:v>37.369999999999997</c:v>
                </c:pt>
                <c:pt idx="3">
                  <c:v>44.32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50</c:v>
                </c:pt>
                <c:pt idx="9">
                  <c:v>51</c:v>
                </c:pt>
                <c:pt idx="10">
                  <c:v>52</c:v>
                </c:pt>
                <c:pt idx="1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5C7-4EE5-B876-3FABD67D00D3}"/>
            </c:ext>
          </c:extLst>
        </c:ser>
        <c:ser>
          <c:idx val="4"/>
          <c:order val="4"/>
          <c:spPr>
            <a:solidFill>
              <a:schemeClr val="bg1">
                <a:lumMod val="65000"/>
              </a:schemeClr>
            </a:solidFill>
          </c:spPr>
          <c:invertIfNegative val="0"/>
          <c:dLbls>
            <c:delete val="1"/>
          </c:dLbls>
          <c:cat>
            <c:numRef>
              <c:f>{2014}</c:f>
              <c:numCache>
                <c:formatCode>General</c:formatCode>
                <c:ptCount val="1"/>
                <c:pt idx="0">
                  <c:v>2014</c:v>
                </c:pt>
              </c:numCache>
            </c:numRef>
          </c:cat>
          <c:val>
            <c:numRef>
              <c:f>Лист1!$H$15:$H$26</c:f>
              <c:numCache>
                <c:formatCode>General</c:formatCode>
                <c:ptCount val="12"/>
                <c:pt idx="0">
                  <c:v>20</c:v>
                </c:pt>
                <c:pt idx="1">
                  <c:v>21.8</c:v>
                </c:pt>
                <c:pt idx="2">
                  <c:v>18</c:v>
                </c:pt>
                <c:pt idx="3">
                  <c:v>22.16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7">
                  <c:v>26</c:v>
                </c:pt>
                <c:pt idx="8">
                  <c:v>28</c:v>
                </c:pt>
                <c:pt idx="9">
                  <c:v>30</c:v>
                </c:pt>
                <c:pt idx="10">
                  <c:v>30</c:v>
                </c:pt>
                <c:pt idx="1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5C7-4EE5-B876-3FABD67D00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381066752"/>
        <c:axId val="33354240"/>
      </c:barChart>
      <c:catAx>
        <c:axId val="381066752"/>
        <c:scaling>
          <c:orientation val="minMax"/>
        </c:scaling>
        <c:delete val="1"/>
        <c:axPos val="b"/>
        <c:numFmt formatCode="General" sourceLinked="1"/>
        <c:majorTickMark val="out"/>
        <c:minorTickMark val="out"/>
        <c:tickLblPos val="none"/>
        <c:crossAx val="33354240"/>
        <c:crosses val="autoZero"/>
        <c:auto val="1"/>
        <c:lblAlgn val="ctr"/>
        <c:lblOffset val="1"/>
        <c:tickLblSkip val="1"/>
        <c:noMultiLvlLbl val="0"/>
      </c:catAx>
      <c:valAx>
        <c:axId val="333542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81066752"/>
        <c:crosses val="autoZero"/>
        <c:crossBetween val="between"/>
      </c:valAx>
      <c:spPr>
        <a:noFill/>
        <a:ln>
          <a:noFill/>
        </a:ln>
        <a:effectLst>
          <a:glow rad="63500">
            <a:schemeClr val="accent2">
              <a:satMod val="175000"/>
              <a:alpha val="4000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lang="ru-RU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F0C77-CB6A-45F5-A824-AAAAA6FA33BC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E65DD-D8BC-419A-AF78-58A6584B7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057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744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effectLst/>
              </a:rPr>
              <a:t>На</a:t>
            </a:r>
            <a:r>
              <a:rPr lang="ru-RU" sz="1200" baseline="0" dirty="0">
                <a:effectLst/>
              </a:rPr>
              <a:t> сегодняшний день активно развивается </a:t>
            </a:r>
            <a:r>
              <a:rPr lang="ru-RU" sz="1200" dirty="0">
                <a:effectLst/>
              </a:rPr>
              <a:t>оптоэлектронная промышленность, особенно интеллектуальные переносные </a:t>
            </a:r>
            <a:r>
              <a:rPr lang="ru-RU" sz="1200" dirty="0" err="1">
                <a:effectLst/>
              </a:rPr>
              <a:t>устройства,поэтому</a:t>
            </a:r>
            <a:r>
              <a:rPr lang="ru-RU" sz="1200" dirty="0">
                <a:effectLst/>
              </a:rPr>
              <a:t> ПИ стали незаменимыми из-за высокого спроса на легкие, прочные и надежные материалы.</a:t>
            </a:r>
            <a:endParaRPr lang="ru-RU" dirty="0">
              <a:effectLst/>
            </a:endParaRPr>
          </a:p>
          <a:p>
            <a:r>
              <a:rPr lang="ru-RU" sz="1200" dirty="0">
                <a:effectLst/>
              </a:rPr>
              <a:t>Так, например, на данном слайде показана выручка от рынка гибких полиимидных печатных плат  с</a:t>
            </a:r>
            <a:r>
              <a:rPr lang="ru-RU" sz="1200" baseline="0" dirty="0">
                <a:effectLst/>
              </a:rPr>
              <a:t> 2014 года. Как мы видим, в </a:t>
            </a:r>
            <a:r>
              <a:rPr lang="ru-RU" sz="1200" dirty="0">
                <a:effectLst/>
              </a:rPr>
              <a:t> 2022 выручка от продажи </a:t>
            </a:r>
            <a:r>
              <a:rPr lang="ru-RU" sz="1200" dirty="0" err="1">
                <a:effectLst/>
              </a:rPr>
              <a:t>гибкиз</a:t>
            </a:r>
            <a:r>
              <a:rPr lang="ru-RU" sz="1200" dirty="0">
                <a:effectLst/>
              </a:rPr>
              <a:t> печатных плат составила 491,1 млн. долларов и  продолжает расти.  </a:t>
            </a:r>
            <a:endParaRPr lang="ru-RU" dirty="0">
              <a:effectLst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это благодаря тому, что полиимидные материалы имеют такие свойства, как высокая термостойкость, низкая диэлектрическая проницаемость, достаточно высокая температура стеклования и гибкость. </a:t>
            </a:r>
            <a:endParaRPr lang="ru-RU" dirty="0">
              <a:effectLst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данной работе будет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рассчитана 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ощность производства полиимидов на основе фторированного диамина и фторированного диангидрида 100 т/год. Данной мощности достаточно для обеспечения оптоэлектронной промышленности данными материалами.</a:t>
            </a:r>
            <a:endParaRPr lang="ru-RU" dirty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27DC7B0D-6B14-42E8-8D33-9E6FBFD12BFF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3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24123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25438" y="128588"/>
            <a:ext cx="5911850" cy="33258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21920" y="3599139"/>
            <a:ext cx="6318383" cy="3990979"/>
          </a:xfrm>
        </p:spPr>
        <p:txBody>
          <a:bodyPr/>
          <a:lstStyle/>
          <a:p>
            <a:pPr algn="just">
              <a:defRPr/>
            </a:pPr>
            <a:endParaRPr lang="ru-RU" sz="900" dirty="0">
              <a:cs typeface="Arial" panose="020B0604020202020204" pitchFamily="34" charset="0"/>
            </a:endParaRP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3895" indent="-26289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2195" indent="-21018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3200" indent="-21018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3570" indent="-21018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14575" indent="-2101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35580" indent="-2101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56585" indent="-2101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76955" indent="-2101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6789CF4-B895-472E-AA2F-F6BF85CB5415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-52"/>
                <a:cs typeface="Arial" panose="020B0604020202020204" pitchFamily="34" charset="0"/>
                <a:sym typeface="Arial" panose="020B0604020202020204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6</a:t>
            </a:fld>
            <a:endParaRPr kumimoji="0" lang="ru-RU" alt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-52"/>
              <a:cs typeface="Arial" panose="020B0604020202020204" pitchFamily="34" charset="0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07545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2160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71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1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89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604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7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031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50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882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1_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 panose="020F0502020204030204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 panose="020F0502020204030204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Технологическое направление:</a:t>
            </a:r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 panose="020F0502020204030204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5386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Аннотация</a:t>
            </a:r>
            <a:endParaRPr sz="2400" b="1">
              <a:solidFill>
                <a:srgbClr val="2867A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1116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 panose="020F0502020204030204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 panose="020F0502020204030204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Технологическое направление:</a:t>
            </a:r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 panose="020F0502020204030204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0752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Аннотация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7410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Проблема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1197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Потребительский сегмент – сектор рынка </a:t>
            </a: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FD570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B2C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FD570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7773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B">
  <p:cSld name="Потребительский сегмент – сектор рынка B2B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Потребительский сегмент – сектор рынка </a:t>
            </a: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FD570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B2B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FD570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0704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Результат / продукт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695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Решение: как продукт решает проблему потребителя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46" name="Google Shape;46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29679F"/>
                  </a:solidFill>
                  <a:effectLst/>
                  <a:uLnTx/>
                  <a:uFillTx/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rPr>
                <a:t>Преимущества, выгоды (gains)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9679F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endParaRPr>
            </a:p>
          </p:txBody>
        </p:sp>
        <p:sp>
          <p:nvSpPr>
            <p:cNvPr id="48" name="Google Shape;48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49" name="Google Shape;49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29679F"/>
                  </a:solidFill>
                  <a:effectLst/>
                  <a:uLnTx/>
                  <a:uFillTx/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rPr>
                <a:t>Проблемы, боли (pains)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9679F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endParaRPr>
            </a:p>
          </p:txBody>
        </p:sp>
        <p:sp>
          <p:nvSpPr>
            <p:cNvPr id="51" name="Google Shape;51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Что мешает потребителю выполнять свои задачи?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Что волнует потребителя до, во время и после выполнения задачи?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52" name="Google Shape;52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29679F"/>
                  </a:solidFill>
                  <a:effectLst/>
                  <a:uLnTx/>
                  <a:uFillTx/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rPr>
                <a:t>Потребности/задачи/работы (jobs)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9679F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endParaRPr>
            </a:p>
          </p:txBody>
        </p:sp>
        <p:sp>
          <p:nvSpPr>
            <p:cNvPr id="54" name="Google Shape;54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Какие задачи потребителя решает продукт?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Для чего потребитель покупает продукт?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Какие потребности закрывает?</a:t>
              </a:r>
            </a:p>
          </p:txBody>
        </p:sp>
      </p:grpSp>
      <p:pic>
        <p:nvPicPr>
          <p:cNvPr id="55" name="Google Shape;55;p2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0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8197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Ценностное предложение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1834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Бизнес-модель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7" name="Google Shape;77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800"/>
              <a:buFont typeface="Calibri" panose="020F0502020204030204"/>
              <a:buNone/>
              <a:tabLst/>
              <a:defRPr/>
            </a:pPr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79" name="Google Shape;79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0" name="Google Shape;80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2" name="Google Shape;82;p22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3" name="Google Shape;83;p22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4" name="Google Shape;84;p22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grpSp>
        <p:nvGrpSpPr>
          <p:cNvPr id="85" name="Google Shape;85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2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grpSp>
        <p:nvGrpSpPr>
          <p:cNvPr id="88" name="Google Shape;88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2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grpSp>
        <p:nvGrpSpPr>
          <p:cNvPr id="96" name="Google Shape;96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grpSp>
        <p:nvGrpSpPr>
          <p:cNvPr id="108" name="Google Shape;108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2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2" name="Google Shape;112;p2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3" name="Google Shape;113;p2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sp>
        <p:nvSpPr>
          <p:cNvPr id="114" name="Google Shape;114;p22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Ключевые виды деятельности</a:t>
            </a:r>
          </a:p>
        </p:txBody>
      </p:sp>
      <p:sp>
        <p:nvSpPr>
          <p:cNvPr id="117" name="Google Shape;117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Ценностное предложение</a:t>
            </a:r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Взаимоотношения с клиентом</a:t>
            </a:r>
          </a:p>
        </p:txBody>
      </p:sp>
      <p:sp>
        <p:nvSpPr>
          <p:cNvPr id="120" name="Google Shape;120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Потребительские сегменты</a:t>
            </a: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Каналы сбыта</a:t>
            </a:r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Структура издержек</a:t>
            </a:r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Потоки доходов</a:t>
            </a:r>
          </a:p>
        </p:txBody>
      </p:sp>
      <p:sp>
        <p:nvSpPr>
          <p:cNvPr id="127" name="Google Shape;127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Ключевые ресурсы</a:t>
            </a:r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 panose="020F0502020204030204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3839306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Что есть сейчас?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1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Команда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4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4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4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7155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План развития стартапа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91268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fld id="{27512FA2-6DF3-4E57-99ED-528DB328CD1D}" type="datetime1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  <a:tabLst/>
                <a:defRPr/>
              </a:pPr>
              <a:t>пт 15.12.23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BE3B08DA-E068-42AA-9512-FD5CEAC9D195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409349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395" y="1825625"/>
            <a:ext cx="10069401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20xx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Sample Footer Text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27CE633F-9882-4A5C-83A2-1109D0C7326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40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11"/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Graphic 10"/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989031"/>
            <a:ext cx="4984628" cy="1491339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838200" y="2814530"/>
            <a:ext cx="4984628" cy="3359258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464666" y="1678220"/>
            <a:ext cx="4267645" cy="4267645"/>
          </a:xfrm>
          <a:custGeom>
            <a:avLst/>
            <a:gdLst>
              <a:gd name="connsiteX0" fmla="*/ 2133823 w 4267645"/>
              <a:gd name="connsiteY0" fmla="*/ 0 h 4267645"/>
              <a:gd name="connsiteX1" fmla="*/ 4267645 w 4267645"/>
              <a:gd name="connsiteY1" fmla="*/ 2133823 h 4267645"/>
              <a:gd name="connsiteX2" fmla="*/ 2133823 w 4267645"/>
              <a:gd name="connsiteY2" fmla="*/ 4267645 h 4267645"/>
              <a:gd name="connsiteX3" fmla="*/ 0 w 4267645"/>
              <a:gd name="connsiteY3" fmla="*/ 2133823 h 4267645"/>
              <a:gd name="connsiteX4" fmla="*/ 2133823 w 4267645"/>
              <a:gd name="connsiteY4" fmla="*/ 0 h 42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7645" h="4267645">
                <a:moveTo>
                  <a:pt x="2133823" y="0"/>
                </a:moveTo>
                <a:cubicBezTo>
                  <a:pt x="3312299" y="0"/>
                  <a:pt x="4267645" y="955346"/>
                  <a:pt x="4267645" y="2133823"/>
                </a:cubicBezTo>
                <a:cubicBezTo>
                  <a:pt x="4267645" y="3312300"/>
                  <a:pt x="3312299" y="4267645"/>
                  <a:pt x="2133823" y="4267645"/>
                </a:cubicBezTo>
                <a:cubicBezTo>
                  <a:pt x="955346" y="4267645"/>
                  <a:pt x="0" y="3312300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20xx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83C6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>
          <a:xfrm>
            <a:off x="7962190" y="623907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Sample Footer Text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83C6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294A09A9-5501-47C1-A89A-A340965A2BE2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83C6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55826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60107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6F8616-D98C-43DC-B47A-2112A3B50B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446" y="725714"/>
            <a:ext cx="4700877" cy="6132286"/>
          </a:xfrm>
          <a:prstGeom prst="rect">
            <a:avLst/>
          </a:prstGeom>
        </p:spPr>
      </p:pic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4280463C-A52F-4274-9CF8-4474A55C6A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18300" y="1363663"/>
            <a:ext cx="2017713" cy="368776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FF4F0D-E18F-4F41-8E9F-4C264619A2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5350" y="895350"/>
            <a:ext cx="2133600" cy="1866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184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B37D951-C845-4BBA-BD92-B9615A01FE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086378"/>
            <a:ext cx="7791719" cy="4117805"/>
          </a:xfrm>
          <a:custGeom>
            <a:avLst/>
            <a:gdLst>
              <a:gd name="connsiteX0" fmla="*/ 0 w 7791719"/>
              <a:gd name="connsiteY0" fmla="*/ 0 h 4117805"/>
              <a:gd name="connsiteX1" fmla="*/ 7791719 w 7791719"/>
              <a:gd name="connsiteY1" fmla="*/ 0 h 4117805"/>
              <a:gd name="connsiteX2" fmla="*/ 7791719 w 7791719"/>
              <a:gd name="connsiteY2" fmla="*/ 4117805 h 4117805"/>
              <a:gd name="connsiteX3" fmla="*/ 0 w 7791719"/>
              <a:gd name="connsiteY3" fmla="*/ 4117805 h 411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91719" h="4117805">
                <a:moveTo>
                  <a:pt x="0" y="0"/>
                </a:moveTo>
                <a:lnTo>
                  <a:pt x="7791719" y="0"/>
                </a:lnTo>
                <a:lnTo>
                  <a:pt x="7791719" y="4117805"/>
                </a:lnTo>
                <a:lnTo>
                  <a:pt x="0" y="4117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638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2978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9B4C9A-DC46-43ED-B84D-626E3EC09F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7768" y="740228"/>
            <a:ext cx="2220913" cy="284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282242EB-5B24-4118-A46E-27E0D45180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23883" y="3193143"/>
            <a:ext cx="2220913" cy="284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076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04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730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55714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4356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68F4281-2192-4CAF-8B23-9812DECC56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90739" y="398125"/>
            <a:ext cx="2002971" cy="1944914"/>
          </a:xfrm>
          <a:custGeom>
            <a:avLst/>
            <a:gdLst>
              <a:gd name="connsiteX0" fmla="*/ 0 w 2002971"/>
              <a:gd name="connsiteY0" fmla="*/ 0 h 1944914"/>
              <a:gd name="connsiteX1" fmla="*/ 2002971 w 2002971"/>
              <a:gd name="connsiteY1" fmla="*/ 0 h 1944914"/>
              <a:gd name="connsiteX2" fmla="*/ 2002971 w 2002971"/>
              <a:gd name="connsiteY2" fmla="*/ 1944914 h 1944914"/>
              <a:gd name="connsiteX3" fmla="*/ 0 w 2002971"/>
              <a:gd name="connsiteY3" fmla="*/ 1944914 h 194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971" h="1944914">
                <a:moveTo>
                  <a:pt x="0" y="0"/>
                </a:moveTo>
                <a:lnTo>
                  <a:pt x="2002971" y="0"/>
                </a:lnTo>
                <a:lnTo>
                  <a:pt x="2002971" y="1944914"/>
                </a:lnTo>
                <a:lnTo>
                  <a:pt x="0" y="19449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DD2FA3-4B76-4BB0-BE19-0EDC01D3FD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4576" y="1544248"/>
            <a:ext cx="2002971" cy="3185668"/>
          </a:xfrm>
          <a:custGeom>
            <a:avLst/>
            <a:gdLst>
              <a:gd name="connsiteX0" fmla="*/ 0 w 2002971"/>
              <a:gd name="connsiteY0" fmla="*/ 0 h 3185668"/>
              <a:gd name="connsiteX1" fmla="*/ 2002971 w 2002971"/>
              <a:gd name="connsiteY1" fmla="*/ 0 h 3185668"/>
              <a:gd name="connsiteX2" fmla="*/ 2002971 w 2002971"/>
              <a:gd name="connsiteY2" fmla="*/ 3185668 h 3185668"/>
              <a:gd name="connsiteX3" fmla="*/ 0 w 2002971"/>
              <a:gd name="connsiteY3" fmla="*/ 3185668 h 318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971" h="3185668">
                <a:moveTo>
                  <a:pt x="0" y="0"/>
                </a:moveTo>
                <a:lnTo>
                  <a:pt x="2002971" y="0"/>
                </a:lnTo>
                <a:lnTo>
                  <a:pt x="2002971" y="3185668"/>
                </a:lnTo>
                <a:lnTo>
                  <a:pt x="0" y="3185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81295AC-3C68-4F09-9052-724ED89ECF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91110" y="1544248"/>
            <a:ext cx="2002971" cy="3185668"/>
          </a:xfrm>
          <a:custGeom>
            <a:avLst/>
            <a:gdLst>
              <a:gd name="connsiteX0" fmla="*/ 0 w 2002971"/>
              <a:gd name="connsiteY0" fmla="*/ 0 h 3185668"/>
              <a:gd name="connsiteX1" fmla="*/ 2002971 w 2002971"/>
              <a:gd name="connsiteY1" fmla="*/ 0 h 3185668"/>
              <a:gd name="connsiteX2" fmla="*/ 2002971 w 2002971"/>
              <a:gd name="connsiteY2" fmla="*/ 3185668 h 3185668"/>
              <a:gd name="connsiteX3" fmla="*/ 0 w 2002971"/>
              <a:gd name="connsiteY3" fmla="*/ 3185668 h 318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971" h="3185668">
                <a:moveTo>
                  <a:pt x="0" y="0"/>
                </a:moveTo>
                <a:lnTo>
                  <a:pt x="2002971" y="0"/>
                </a:lnTo>
                <a:lnTo>
                  <a:pt x="2002971" y="3185668"/>
                </a:lnTo>
                <a:lnTo>
                  <a:pt x="0" y="3185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3AA787F-6141-4886-91EC-BCFD6C4EE6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90739" y="3764935"/>
            <a:ext cx="2002971" cy="2640667"/>
          </a:xfrm>
          <a:custGeom>
            <a:avLst/>
            <a:gdLst>
              <a:gd name="connsiteX0" fmla="*/ 0 w 2002971"/>
              <a:gd name="connsiteY0" fmla="*/ 0 h 2640667"/>
              <a:gd name="connsiteX1" fmla="*/ 2002971 w 2002971"/>
              <a:gd name="connsiteY1" fmla="*/ 0 h 2640667"/>
              <a:gd name="connsiteX2" fmla="*/ 2002971 w 2002971"/>
              <a:gd name="connsiteY2" fmla="*/ 2640667 h 2640667"/>
              <a:gd name="connsiteX3" fmla="*/ 0 w 2002971"/>
              <a:gd name="connsiteY3" fmla="*/ 2640667 h 264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971" h="2640667">
                <a:moveTo>
                  <a:pt x="0" y="0"/>
                </a:moveTo>
                <a:lnTo>
                  <a:pt x="2002971" y="0"/>
                </a:lnTo>
                <a:lnTo>
                  <a:pt x="2002971" y="2640667"/>
                </a:lnTo>
                <a:lnTo>
                  <a:pt x="0" y="26406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250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7E85C36-7B5B-42B3-B14C-A76AACB11E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9225" y="377113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381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7DAD9F7-5544-471F-99C7-0E6BBC5520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1700" y="571500"/>
            <a:ext cx="5867400" cy="5702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4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B3C14D1-3B46-419D-B22C-5C04787C67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781550" cy="6858000"/>
          </a:xfrm>
          <a:custGeom>
            <a:avLst/>
            <a:gdLst>
              <a:gd name="connsiteX0" fmla="*/ 0 w 4781550"/>
              <a:gd name="connsiteY0" fmla="*/ 0 h 6858000"/>
              <a:gd name="connsiteX1" fmla="*/ 2390775 w 4781550"/>
              <a:gd name="connsiteY1" fmla="*/ 0 h 6858000"/>
              <a:gd name="connsiteX2" fmla="*/ 4781550 w 4781550"/>
              <a:gd name="connsiteY2" fmla="*/ 3429000 h 6858000"/>
              <a:gd name="connsiteX3" fmla="*/ 2390775 w 4781550"/>
              <a:gd name="connsiteY3" fmla="*/ 6858000 h 6858000"/>
              <a:gd name="connsiteX4" fmla="*/ 0 w 47815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1550" h="6858000">
                <a:moveTo>
                  <a:pt x="0" y="0"/>
                </a:moveTo>
                <a:lnTo>
                  <a:pt x="2390775" y="0"/>
                </a:lnTo>
                <a:lnTo>
                  <a:pt x="4781550" y="3429000"/>
                </a:lnTo>
                <a:lnTo>
                  <a:pt x="239077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316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254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 panose="020F0502020204030204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 panose="020F0502020204030204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Технологическое направление:</a:t>
            </a:r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 panose="020F0502020204030204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33231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Аннотация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 panose="020B0604020202020204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03158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Проблема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52895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Потребительский сегмент – сектор рынка </a:t>
            </a: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FD570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B2C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FD570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69107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B">
  <p:cSld name="Потребительский сегмент – сектор рынка B2B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Потребительский сегмент – сектор рынка </a:t>
            </a: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FD570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B2B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FD570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05863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Результат / продукт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94122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Решение: как продукт решает проблему потребителя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46" name="Google Shape;46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29679F"/>
                  </a:solidFill>
                  <a:effectLst/>
                  <a:uLnTx/>
                  <a:uFillTx/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rPr>
                <a:t>Преимущества, выгоды (gains)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9679F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endParaRPr>
            </a:p>
          </p:txBody>
        </p:sp>
        <p:sp>
          <p:nvSpPr>
            <p:cNvPr id="48" name="Google Shape;48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49" name="Google Shape;49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29679F"/>
                  </a:solidFill>
                  <a:effectLst/>
                  <a:uLnTx/>
                  <a:uFillTx/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rPr>
                <a:t>Проблемы, боли (pains)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9679F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endParaRPr>
            </a:p>
          </p:txBody>
        </p:sp>
        <p:sp>
          <p:nvSpPr>
            <p:cNvPr id="51" name="Google Shape;51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Что мешает потребителю выполнять свои задачи?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Что волнует потребителя до, во время и после выполнения задачи?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52" name="Google Shape;52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29679F"/>
                  </a:solidFill>
                  <a:effectLst/>
                  <a:uLnTx/>
                  <a:uFillTx/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rPr>
                <a:t>Потребности/задачи/работы (jobs)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9679F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endParaRPr>
            </a:p>
          </p:txBody>
        </p:sp>
        <p:sp>
          <p:nvSpPr>
            <p:cNvPr id="54" name="Google Shape;54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Какие задачи потребителя решает продукт?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Для чего потребитель покупает продукт?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>
                  <a:ln>
                    <a:noFill/>
                  </a:ln>
                  <a:solidFill>
                    <a:srgbClr val="75707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Какие потребности закрывает?</a:t>
              </a:r>
            </a:p>
          </p:txBody>
        </p:sp>
      </p:grpSp>
      <p:pic>
        <p:nvPicPr>
          <p:cNvPr id="55" name="Google Shape;55;p2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0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73673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Ценностное предложение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86367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Бизнес-модель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7" name="Google Shape;77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800"/>
              <a:buFont typeface="Calibri" panose="020F0502020204030204"/>
              <a:buNone/>
              <a:tabLst/>
              <a:defRPr/>
            </a:pPr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79" name="Google Shape;79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0" name="Google Shape;80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Calibri" panose="020F0502020204030204"/>
              <a:buNone/>
              <a:tabLst/>
              <a:defRPr/>
            </a:pPr>
            <a:endParaRPr kumimoji="0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2" name="Google Shape;82;p22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3" name="Google Shape;83;p22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84" name="Google Shape;84;p22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grpSp>
        <p:nvGrpSpPr>
          <p:cNvPr id="85" name="Google Shape;85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2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grpSp>
        <p:nvGrpSpPr>
          <p:cNvPr id="88" name="Google Shape;88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2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grpSp>
        <p:nvGrpSpPr>
          <p:cNvPr id="96" name="Google Shape;96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grpSp>
        <p:nvGrpSpPr>
          <p:cNvPr id="108" name="Google Shape;108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2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2" name="Google Shape;112;p2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113" name="Google Shape;113;p2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Calibri" panose="020F050202020403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</p:grpSp>
      <p:sp>
        <p:nvSpPr>
          <p:cNvPr id="114" name="Google Shape;114;p22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 panose="020F050202020403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Ключевые виды деятельности</a:t>
            </a:r>
          </a:p>
        </p:txBody>
      </p:sp>
      <p:sp>
        <p:nvSpPr>
          <p:cNvPr id="117" name="Google Shape;117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Ценностное предложение</a:t>
            </a:r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Взаимоотношения с клиентом</a:t>
            </a:r>
          </a:p>
        </p:txBody>
      </p:sp>
      <p:sp>
        <p:nvSpPr>
          <p:cNvPr id="120" name="Google Shape;120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Потребительские сегменты</a:t>
            </a: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Каналы сбыта</a:t>
            </a:r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Структура издержек</a:t>
            </a:r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Потоки доходов</a:t>
            </a:r>
          </a:p>
        </p:txBody>
      </p:sp>
      <p:sp>
        <p:nvSpPr>
          <p:cNvPr id="127" name="Google Shape;127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Ключевые ресурсы</a:t>
            </a:r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 panose="020F0502020204030204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 panose="02000000000000000000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16936347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Что есть сейчас?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4249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Команда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4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4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4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887886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План развития стартапа</a:t>
            </a: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2867A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14829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fld id="{27512FA2-6DF3-4E57-99ED-528DB328CD1D}" type="datetime1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  <a:tabLst/>
                <a:defRPr/>
              </a:pPr>
              <a:t>пт 15.12.23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BE3B08DA-E068-42AA-9512-FD5CEAC9D195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102233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395" y="1825625"/>
            <a:ext cx="10069401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20xx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Sample Footer Text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27CE633F-9882-4A5C-83A2-1109D0C7326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2714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11"/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Graphic 10"/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989031"/>
            <a:ext cx="4984628" cy="1491339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838200" y="2814530"/>
            <a:ext cx="4984628" cy="3359258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464666" y="1678220"/>
            <a:ext cx="4267645" cy="4267645"/>
          </a:xfrm>
          <a:custGeom>
            <a:avLst/>
            <a:gdLst>
              <a:gd name="connsiteX0" fmla="*/ 2133823 w 4267645"/>
              <a:gd name="connsiteY0" fmla="*/ 0 h 4267645"/>
              <a:gd name="connsiteX1" fmla="*/ 4267645 w 4267645"/>
              <a:gd name="connsiteY1" fmla="*/ 2133823 h 4267645"/>
              <a:gd name="connsiteX2" fmla="*/ 2133823 w 4267645"/>
              <a:gd name="connsiteY2" fmla="*/ 4267645 h 4267645"/>
              <a:gd name="connsiteX3" fmla="*/ 0 w 4267645"/>
              <a:gd name="connsiteY3" fmla="*/ 2133823 h 4267645"/>
              <a:gd name="connsiteX4" fmla="*/ 2133823 w 4267645"/>
              <a:gd name="connsiteY4" fmla="*/ 0 h 42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7645" h="4267645">
                <a:moveTo>
                  <a:pt x="2133823" y="0"/>
                </a:moveTo>
                <a:cubicBezTo>
                  <a:pt x="3312299" y="0"/>
                  <a:pt x="4267645" y="955346"/>
                  <a:pt x="4267645" y="2133823"/>
                </a:cubicBezTo>
                <a:cubicBezTo>
                  <a:pt x="4267645" y="3312300"/>
                  <a:pt x="3312299" y="4267645"/>
                  <a:pt x="2133823" y="4267645"/>
                </a:cubicBezTo>
                <a:cubicBezTo>
                  <a:pt x="955346" y="4267645"/>
                  <a:pt x="0" y="3312300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20xx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83C6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>
          <a:xfrm>
            <a:off x="7962190" y="623907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t>Sample Footer Text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83C6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294A09A9-5501-47C1-A89A-A340965A2BE2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2683C6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83C6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55926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94E40-F4B9-4F59-B6FA-D89E58275B24}" type="datetimeFigureOut">
              <a:rPr lang="ru-RU" smtClean="0"/>
              <a:t>пт 15.12.23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70DF5-894B-45FE-BBA3-A4DAC592B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020227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95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14717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1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 panose="020F0502020204030204"/>
              <a:buNone/>
            </a:pPr>
            <a:r>
              <a:rPr lang="ru-RU" dirty="0">
                <a:latin typeface="Georgia" panose="02040502050405020303" charset="0"/>
                <a:cs typeface="Georgia" panose="02040502050405020303" charset="0"/>
                <a:sym typeface="+mn-ea"/>
              </a:rPr>
              <a:t>Технологии </a:t>
            </a:r>
            <a:r>
              <a:rPr lang="ru-RU" dirty="0" err="1">
                <a:latin typeface="Georgia" panose="02040502050405020303" charset="0"/>
                <a:cs typeface="Georgia" panose="02040502050405020303" charset="0"/>
                <a:sym typeface="+mn-ea"/>
              </a:rPr>
              <a:t>наноустройств</a:t>
            </a:r>
            <a:r>
              <a:rPr lang="ru-RU" dirty="0">
                <a:latin typeface="Georgia" panose="02040502050405020303" charset="0"/>
                <a:cs typeface="Georgia" panose="02040502050405020303" charset="0"/>
                <a:sym typeface="+mn-ea"/>
              </a:rPr>
              <a:t> и микросистемной техники</a:t>
            </a:r>
            <a:endParaRPr>
              <a:latin typeface="Georgia" panose="02040502050405020303" charset="0"/>
              <a:cs typeface="Georgia" panose="02040502050405020303" charset="0"/>
            </a:endParaRPr>
          </a:p>
        </p:txBody>
      </p:sp>
      <p:pic>
        <p:nvPicPr>
          <p:cNvPr id="9" name="Picture 2" descr="https://sun9-57.userapi.com/impg/Bjfy6tKbbRa-QAGt2oo1AHplget0zgcUNQOrTA/2b_WKNGI6No.jpg?size=828x360&amp;quality=95&amp;sign=2537a742f57b6ab59514fd4ae4b89e87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595" y="1204595"/>
            <a:ext cx="6874510" cy="299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994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ru-RU" dirty="0"/>
              <a:t>Суть проекта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92" y="48126"/>
            <a:ext cx="5063347" cy="2199503"/>
          </a:xfrm>
          <a:prstGeom prst="rect">
            <a:avLst/>
          </a:prstGeom>
        </p:spPr>
      </p:pic>
      <p:sp>
        <p:nvSpPr>
          <p:cNvPr id="20" name="Google Shape;176;p2"/>
          <p:cNvSpPr txBox="1">
            <a:spLocks noGrp="1"/>
          </p:cNvSpPr>
          <p:nvPr>
            <p:ph type="body" idx="4"/>
          </p:nvPr>
        </p:nvSpPr>
        <p:spPr>
          <a:xfrm>
            <a:off x="1255381" y="3548592"/>
            <a:ext cx="4982845" cy="253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2400" dirty="0">
                <a:latin typeface="Georgia" panose="02040502050405020303" charset="0"/>
                <a:cs typeface="Georgia" panose="02040502050405020303" charset="0"/>
              </a:rPr>
              <a:t>разработать концепции реновации </a:t>
            </a:r>
            <a:r>
              <a:rPr lang="ru-RU" sz="2400" dirty="0" err="1">
                <a:latin typeface="Georgia" panose="02040502050405020303" charset="0"/>
                <a:cs typeface="Georgia" panose="02040502050405020303" charset="0"/>
              </a:rPr>
              <a:t>гибкоэлектронных</a:t>
            </a:r>
            <a:r>
              <a:rPr lang="ru-RU" sz="2400" dirty="0">
                <a:latin typeface="Georgia" panose="02040502050405020303" charset="0"/>
                <a:cs typeface="Georgia" panose="02040502050405020303" charset="0"/>
              </a:rPr>
              <a:t> экранов через создание </a:t>
            </a:r>
            <a:r>
              <a:rPr lang="ru-RU" sz="2400" dirty="0">
                <a:latin typeface="Georgia" panose="02040502050405020303" charset="0"/>
                <a:cs typeface="Georgia" panose="02040502050405020303" charset="0"/>
                <a:sym typeface="+mn-ea"/>
              </a:rPr>
              <a:t>бесцветных прозрачных </a:t>
            </a:r>
            <a:r>
              <a:rPr lang="ru-RU" sz="2400" dirty="0" err="1">
                <a:latin typeface="Georgia" panose="02040502050405020303" charset="0"/>
                <a:cs typeface="Georgia" panose="02040502050405020303" charset="0"/>
                <a:sym typeface="+mn-ea"/>
              </a:rPr>
              <a:t>полиимидных</a:t>
            </a:r>
            <a:r>
              <a:rPr lang="ru-RU" sz="2400" dirty="0">
                <a:latin typeface="Georgia" panose="02040502050405020303" charset="0"/>
                <a:cs typeface="Georgia" panose="02040502050405020303" charset="0"/>
                <a:sym typeface="+mn-ea"/>
              </a:rPr>
              <a:t> пленок. </a:t>
            </a:r>
            <a:endParaRPr lang="ru-RU" sz="2400" dirty="0">
              <a:latin typeface="Georgia" panose="02040502050405020303" charset="0"/>
              <a:cs typeface="Georgia" panose="02040502050405020303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005" y="3361435"/>
            <a:ext cx="3232337" cy="31515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966" y="117435"/>
            <a:ext cx="3344072" cy="3344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Выгнутая влево стрелка 24"/>
          <p:cNvSpPr/>
          <p:nvPr/>
        </p:nvSpPr>
        <p:spPr>
          <a:xfrm rot="19051804">
            <a:off x="7219424" y="3315924"/>
            <a:ext cx="838919" cy="2505881"/>
          </a:xfrm>
          <a:prstGeom prst="curv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114676" y="2753621"/>
            <a:ext cx="16017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SzPts val="1100"/>
            </a:pPr>
            <a:r>
              <a:rPr lang="ru-RU" sz="4000" spc="120" dirty="0">
                <a:latin typeface="Georgia" panose="02040502050405020303" pitchFamily="18" charset="0"/>
              </a:rPr>
              <a:t>Цель </a:t>
            </a:r>
            <a:endParaRPr lang="en-US" sz="4000" spc="12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0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12910"/>
            <a:ext cx="364079" cy="466744"/>
          </a:xfrm>
          <a:noFill/>
          <a:ln>
            <a:miter lim="800000"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D6214540-7962-417D-A26F-ACF968F19779}" type="slidenum">
              <a:rPr kumimoji="0" lang="ru-RU" altLang="ru-RU" sz="2400" b="1" i="0" u="none" strike="noStrike" kern="0" cap="none" spc="0" normalizeH="0" baseline="0" noProof="0">
                <a:ln>
                  <a:noFill/>
                </a:ln>
                <a:solidFill>
                  <a:srgbClr val="62A39F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Calibri" panose="020F0502020204030204"/>
                <a:sym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3</a:t>
            </a:fld>
            <a:endParaRPr kumimoji="0" lang="ru-RU" altLang="ru-RU" sz="2400" b="1" i="0" u="none" strike="noStrike" kern="0" cap="none" spc="0" normalizeH="0" baseline="0" noProof="0" dirty="0">
              <a:ln>
                <a:noFill/>
              </a:ln>
              <a:solidFill>
                <a:srgbClr val="62A39F">
                  <a:lumMod val="50000"/>
                </a:srgbClr>
              </a:solidFill>
              <a:effectLst/>
              <a:uLnTx/>
              <a:uFillTx/>
              <a:latin typeface="Georgia" panose="02040502050405020303" pitchFamily="18" charset="0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5658161" y="859123"/>
            <a:ext cx="6533839" cy="2751190"/>
            <a:chOff x="899865" y="332656"/>
            <a:chExt cx="10414024" cy="4513695"/>
          </a:xfrm>
        </p:grpSpPr>
        <p:graphicFrame>
          <p:nvGraphicFramePr>
            <p:cNvPr id="23" name="Диаграмма 22"/>
            <p:cNvGraphicFramePr/>
            <p:nvPr/>
          </p:nvGraphicFramePr>
          <p:xfrm>
            <a:off x="899865" y="332656"/>
            <a:ext cx="10414024" cy="43765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899865" y="4483861"/>
              <a:ext cx="10401416" cy="362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 panose="020B0604020202020204"/>
                </a:rPr>
                <a:t>    2014        2015        2016         2017        2018        2019        2020        2021        2022        2023        2024        2025</a:t>
              </a:r>
            </a:p>
          </p:txBody>
        </p:sp>
      </p:grpSp>
      <p:sp>
        <p:nvSpPr>
          <p:cNvPr id="18" name="Заголовок 1"/>
          <p:cNvSpPr txBox="1">
            <a:spLocks/>
          </p:cNvSpPr>
          <p:nvPr/>
        </p:nvSpPr>
        <p:spPr>
          <a:xfrm>
            <a:off x="1537375" y="4353868"/>
            <a:ext cx="2065266" cy="448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  <a:sym typeface="Arial" panose="020B0604020202020204"/>
              </a:rPr>
              <a:t>С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  <a:sym typeface="Arial" panose="020B0604020202020204"/>
              </a:rPr>
              <a:t>PI film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  <a:sym typeface="Arial" panose="020B0604020202020204"/>
            </a:endParaRPr>
          </a:p>
        </p:txBody>
      </p:sp>
      <p:pic>
        <p:nvPicPr>
          <p:cNvPr id="20" name="Объект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67" y="2733488"/>
            <a:ext cx="2044039" cy="1761136"/>
          </a:xfrm>
          <a:prstGeom prst="rect">
            <a:avLst/>
          </a:prstGeom>
        </p:spPr>
      </p:pic>
      <p:pic>
        <p:nvPicPr>
          <p:cNvPr id="22" name="Рисунок 21"/>
          <p:cNvPicPr>
            <a:picLocks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55" y="1247538"/>
            <a:ext cx="2044039" cy="1761136"/>
          </a:xfrm>
          <a:prstGeom prst="rect">
            <a:avLst/>
          </a:prstGeom>
        </p:spPr>
      </p:pic>
      <p:pic>
        <p:nvPicPr>
          <p:cNvPr id="24" name="Рисунок 23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266" y="4380656"/>
            <a:ext cx="2044039" cy="1761136"/>
          </a:xfrm>
          <a:prstGeom prst="rect">
            <a:avLst/>
          </a:prstGeom>
        </p:spPr>
      </p:pic>
      <p:pic>
        <p:nvPicPr>
          <p:cNvPr id="25" name="Рисунок 24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66" y="4470656"/>
            <a:ext cx="2044039" cy="1761136"/>
          </a:xfrm>
          <a:prstGeom prst="rect">
            <a:avLst/>
          </a:prstGeom>
        </p:spPr>
      </p:pic>
      <p:pic>
        <p:nvPicPr>
          <p:cNvPr id="26" name="Рисунок 25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66" y="1247538"/>
            <a:ext cx="2044039" cy="17611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30167" y="3971404"/>
            <a:ext cx="6181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В России мощность производства – 4 тыс. м</a:t>
            </a:r>
            <a:r>
              <a:rPr kumimoji="0" lang="ru-RU" sz="1800" b="1" i="0" u="none" strike="noStrike" kern="0" cap="none" spc="0" normalizeH="0" baseline="3000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2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 тонкопленочной электроники</a:t>
            </a:r>
          </a:p>
        </p:txBody>
      </p:sp>
      <p:sp>
        <p:nvSpPr>
          <p:cNvPr id="27" name="Oval 8">
            <a:extLst>
              <a:ext uri="{FF2B5EF4-FFF2-40B4-BE49-F238E27FC236}">
                <a16:creationId xmlns:a16="http://schemas.microsoft.com/office/drawing/2014/main" id="{84AF2F68-9C19-44AB-98AB-1537B30EDAB9}"/>
              </a:ext>
            </a:extLst>
          </p:cNvPr>
          <p:cNvSpPr/>
          <p:nvPr/>
        </p:nvSpPr>
        <p:spPr>
          <a:xfrm>
            <a:off x="5616731" y="217442"/>
            <a:ext cx="751190" cy="641681"/>
          </a:xfrm>
          <a:prstGeom prst="ellipse">
            <a:avLst/>
          </a:prstGeom>
          <a:solidFill>
            <a:schemeClr val="bg1"/>
          </a:solidFill>
          <a:ln w="190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8161" y="358467"/>
            <a:ext cx="4658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4000" b="0" i="0" u="none" strike="noStrike" kern="0" cap="none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Актуальность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54316" y="4972468"/>
            <a:ext cx="65577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Гибкая электроника – это платформенная технология, которая открывает доступ к широкому кругу возможных применений и рынков сбыта. В отличие от традиционной кремниевой электроники, где позиции России не очень сильны, в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некремниевой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 электронике у России есть шанс освоения передовых технологий одновременно с мировыми лидерами.</a:t>
            </a:r>
          </a:p>
        </p:txBody>
      </p:sp>
    </p:spTree>
    <p:extLst>
      <p:ext uri="{BB962C8B-B14F-4D97-AF65-F5344CB8AC3E}">
        <p14:creationId xmlns:p14="http://schemas.microsoft.com/office/powerpoint/2010/main" val="299600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C3682921-C742-4E8F-9BED-77116F64660F}"/>
              </a:ext>
            </a:extLst>
          </p:cNvPr>
          <p:cNvSpPr/>
          <p:nvPr/>
        </p:nvSpPr>
        <p:spPr>
          <a:xfrm>
            <a:off x="10078537" y="539981"/>
            <a:ext cx="656091" cy="656091"/>
          </a:xfrm>
          <a:prstGeom prst="ellipse">
            <a:avLst/>
          </a:prstGeom>
          <a:solidFill>
            <a:schemeClr val="bg1"/>
          </a:solidFill>
          <a:ln w="1905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A1130C53-E171-407D-A8E1-F0D02B1CA6BC}"/>
              </a:ext>
            </a:extLst>
          </p:cNvPr>
          <p:cNvSpPr/>
          <p:nvPr/>
        </p:nvSpPr>
        <p:spPr>
          <a:xfrm>
            <a:off x="1143000" y="409205"/>
            <a:ext cx="3962400" cy="5982070"/>
          </a:xfrm>
          <a:prstGeom prst="homePlate">
            <a:avLst>
              <a:gd name="adj" fmla="val 6116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176363-42FB-48AD-8F9D-45A2B95F3977}"/>
              </a:ext>
            </a:extLst>
          </p:cNvPr>
          <p:cNvSpPr/>
          <p:nvPr/>
        </p:nvSpPr>
        <p:spPr>
          <a:xfrm>
            <a:off x="4442158" y="539981"/>
            <a:ext cx="49583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0" i="0" u="none" strike="noStrike" kern="0" cap="none" spc="120" normalizeH="0" baseline="0" noProof="0" dirty="0">
                <a:ln>
                  <a:noFill/>
                </a:ln>
                <a:solidFill>
                  <a:srgbClr val="27CED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Pain</a:t>
            </a:r>
            <a:endParaRPr kumimoji="0" lang="ru-RU" sz="4000" b="0" i="0" u="none" strike="noStrike" kern="0" cap="none" spc="120" normalizeH="0" baseline="0" noProof="0" dirty="0">
              <a:ln>
                <a:noFill/>
              </a:ln>
              <a:solidFill>
                <a:srgbClr val="27CED7">
                  <a:lumMod val="50000"/>
                </a:srgbClr>
              </a:solidFill>
              <a:effectLst/>
              <a:uLnTx/>
              <a:uFillTx/>
              <a:latin typeface="Georgia" panose="02040502050405020303" pitchFamily="18" charset="0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4000" b="0" i="0" u="none" strike="noStrike" kern="0" cap="none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потребителей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8BED11-467B-49D8-9050-B188868DA2D2}"/>
              </a:ext>
            </a:extLst>
          </p:cNvPr>
          <p:cNvSpPr/>
          <p:nvPr/>
        </p:nvSpPr>
        <p:spPr>
          <a:xfrm>
            <a:off x="8064499" y="4754656"/>
            <a:ext cx="3458543" cy="320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302020204030203" pitchFamily="34" charset="0"/>
                <a:ea typeface="Source Sans Pro" panose="020B0503030403020204" pitchFamily="34" charset="0"/>
                <a:cs typeface="Open Sans" panose="020B0606030504020204" pitchFamily="34" charset="0"/>
                <a:sym typeface="Arial" panose="020B0604020202020204"/>
              </a:rPr>
              <a:t>-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302020204030203" pitchFamily="34" charset="0"/>
              <a:ea typeface="Source Sans Pro" panose="020B0503030403020204" pitchFamily="34" charset="0"/>
              <a:cs typeface="Open Sans" panose="020B0606030504020204" pitchFamily="34" charset="0"/>
              <a:sym typeface="Arial" panose="020B0604020202020204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D71C4E2-C704-4A26-A169-4FBFEF805BBC}"/>
              </a:ext>
            </a:extLst>
          </p:cNvPr>
          <p:cNvSpPr/>
          <p:nvPr/>
        </p:nvSpPr>
        <p:spPr>
          <a:xfrm rot="2607719">
            <a:off x="10229772" y="63434"/>
            <a:ext cx="1041191" cy="897578"/>
          </a:xfrm>
          <a:prstGeom prst="triangle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 panose="020B060402020202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6A8800-0D64-42F2-86A9-4CFE642F56F1}"/>
              </a:ext>
            </a:extLst>
          </p:cNvPr>
          <p:cNvGrpSpPr/>
          <p:nvPr/>
        </p:nvGrpSpPr>
        <p:grpSpPr>
          <a:xfrm>
            <a:off x="4442158" y="5797252"/>
            <a:ext cx="1596571" cy="319315"/>
            <a:chOff x="10262832" y="1373440"/>
            <a:chExt cx="1596571" cy="319315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4B5CA85-988A-4EE4-A573-020E6654A72B}"/>
                </a:ext>
              </a:extLst>
            </p:cNvPr>
            <p:cNvCxnSpPr>
              <a:cxnSpLocks/>
            </p:cNvCxnSpPr>
            <p:nvPr/>
          </p:nvCxnSpPr>
          <p:spPr>
            <a:xfrm>
              <a:off x="10262832" y="1373440"/>
              <a:ext cx="1596571" cy="0"/>
            </a:xfrm>
            <a:prstGeom prst="line">
              <a:avLst/>
            </a:prstGeom>
            <a:ln w="19050">
              <a:solidFill>
                <a:srgbClr val="60EFC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EC058B6-0909-4420-90F2-86B5358781CA}"/>
                </a:ext>
              </a:extLst>
            </p:cNvPr>
            <p:cNvCxnSpPr>
              <a:cxnSpLocks/>
            </p:cNvCxnSpPr>
            <p:nvPr/>
          </p:nvCxnSpPr>
          <p:spPr>
            <a:xfrm>
              <a:off x="10262832" y="1518583"/>
              <a:ext cx="1596571" cy="0"/>
            </a:xfrm>
            <a:prstGeom prst="line">
              <a:avLst/>
            </a:prstGeom>
            <a:ln w="19050">
              <a:solidFill>
                <a:srgbClr val="60EFC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84B080-2164-4E59-8C06-C73746B49605}"/>
                </a:ext>
              </a:extLst>
            </p:cNvPr>
            <p:cNvCxnSpPr>
              <a:cxnSpLocks/>
            </p:cNvCxnSpPr>
            <p:nvPr/>
          </p:nvCxnSpPr>
          <p:spPr>
            <a:xfrm>
              <a:off x="10262832" y="1692755"/>
              <a:ext cx="1596571" cy="0"/>
            </a:xfrm>
            <a:prstGeom prst="line">
              <a:avLst/>
            </a:prstGeom>
            <a:ln w="19050">
              <a:solidFill>
                <a:srgbClr val="60EFCB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Области применения гибких экранов. - Все запчаст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64"/>
          <a:stretch/>
        </p:blipFill>
        <p:spPr bwMode="auto">
          <a:xfrm>
            <a:off x="-7994" y="0"/>
            <a:ext cx="4681167" cy="6858000"/>
          </a:xfrm>
          <a:prstGeom prst="homePlate">
            <a:avLst>
              <a:gd name="adj" fmla="val 4623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240442" y="2237012"/>
            <a:ext cx="67109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7985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cs typeface="Georgia" panose="02040502050405020303" charset="0"/>
                <a:sym typeface="+mn-ea"/>
              </a:rPr>
              <a:t>При производстве гибких экранов требуются термостойкие полимеры ( до 350-400</a:t>
            </a:r>
            <a:r>
              <a:rPr kumimoji="0" lang="ru-RU" sz="16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cs typeface="Georgia" panose="02040502050405020303" charset="0"/>
                <a:sym typeface="+mn-ea"/>
              </a:rPr>
              <a:t>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cs typeface="Georgia" panose="02040502050405020303" charset="0"/>
                <a:sym typeface="+mn-ea"/>
              </a:rPr>
              <a:t>С);</a:t>
            </a:r>
          </a:p>
          <a:p>
            <a:pPr marL="387985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cs typeface="Georgia" panose="02040502050405020303" charset="0"/>
                <a:sym typeface="+mn-ea"/>
              </a:rPr>
              <a:t>Необходимо добиться пониженной диэлектрической проницаемости между слоями;</a:t>
            </a:r>
          </a:p>
          <a:p>
            <a:pPr marL="387985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cs typeface="Georgia" panose="02040502050405020303" charset="0"/>
                <a:sym typeface="+mn-ea"/>
              </a:rPr>
              <a:t>Все слои должны быть тонкими до 50 мкм;</a:t>
            </a:r>
          </a:p>
          <a:p>
            <a:pPr marL="387985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cs typeface="Georgia" panose="02040502050405020303" charset="0"/>
                <a:sym typeface="+mn-ea"/>
              </a:rPr>
              <a:t>Закупка оборудования в основном иностранного производства не обеспечивает требуемы уровень развития производства.</a:t>
            </a:r>
          </a:p>
          <a:p>
            <a:pPr marL="387985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cs typeface="Georgia" panose="02040502050405020303" charset="0"/>
              <a:sym typeface="Arial" panose="020B0604020202020204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cs typeface="Georgia" panose="02040502050405020303" charset="0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3421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69E7B0-FC52-4620-8D4E-E66ACDE1C325}"/>
              </a:ext>
            </a:extLst>
          </p:cNvPr>
          <p:cNvSpPr/>
          <p:nvPr/>
        </p:nvSpPr>
        <p:spPr>
          <a:xfrm>
            <a:off x="470318" y="3263291"/>
            <a:ext cx="10743114" cy="2389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Термостойкость.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Выдерживает высокие температуры 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(до 450°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C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Высокая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механическая прочностью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и устойчивость к растяжению, изгибу и воздействию внешних факторов, таких как удары и вибрации.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Электрическая изоляция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.  Высокая электрическая изоляция и низкий коэффициент диэлектрических потерь.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3E8853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Оптическая прозрачность.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Имеют широкий спектр прозрачности, что означает, что они пропускают видимый свет и иногда ультрафиолетовое излучение.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4EC68B-ED89-4540-9C54-2F146748EC8D}"/>
              </a:ext>
            </a:extLst>
          </p:cNvPr>
          <p:cNvSpPr/>
          <p:nvPr/>
        </p:nvSpPr>
        <p:spPr>
          <a:xfrm>
            <a:off x="5712465" y="6316168"/>
            <a:ext cx="13833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2A39F">
                    <a:lumMod val="50000"/>
                  </a:srgbClr>
                </a:solidFill>
                <a:effectLst/>
                <a:uLnTx/>
                <a:uFillTx/>
                <a:latin typeface="Lato Black" panose="020F0A02020204030203" pitchFamily="34" charset="0"/>
                <a:ea typeface="Source Sans Pro Black" panose="020B0803030403020204" pitchFamily="34" charset="0"/>
                <a:cs typeface="Open Sans" panose="020B0606030504020204" pitchFamily="34" charset="0"/>
                <a:sym typeface="Arial" panose="020B0604020202020204"/>
              </a:rPr>
              <a:t>Made in VSTU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4EC2F-434A-47E1-A25A-51FE8240E0E3}"/>
              </a:ext>
            </a:extLst>
          </p:cNvPr>
          <p:cNvSpPr/>
          <p:nvPr/>
        </p:nvSpPr>
        <p:spPr>
          <a:xfrm>
            <a:off x="5178469" y="6156824"/>
            <a:ext cx="2451312" cy="593074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EAF53DB-15C0-448D-8043-7CB62FB2E7C1}"/>
              </a:ext>
            </a:extLst>
          </p:cNvPr>
          <p:cNvSpPr/>
          <p:nvPr/>
        </p:nvSpPr>
        <p:spPr>
          <a:xfrm rot="2607719">
            <a:off x="10922282" y="4169603"/>
            <a:ext cx="1774943" cy="1530123"/>
          </a:xfrm>
          <a:prstGeom prst="triangle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AF2F68-9C19-44AB-98AB-1537B30EDAB9}"/>
              </a:ext>
            </a:extLst>
          </p:cNvPr>
          <p:cNvSpPr/>
          <p:nvPr/>
        </p:nvSpPr>
        <p:spPr>
          <a:xfrm>
            <a:off x="470318" y="594065"/>
            <a:ext cx="855768" cy="855768"/>
          </a:xfrm>
          <a:prstGeom prst="ellipse">
            <a:avLst/>
          </a:prstGeom>
          <a:solidFill>
            <a:schemeClr val="bg1"/>
          </a:solidFill>
          <a:ln w="1905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2A39F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28C99B-DADA-46F4-A183-9569322CB8CD}"/>
              </a:ext>
            </a:extLst>
          </p:cNvPr>
          <p:cNvSpPr/>
          <p:nvPr/>
        </p:nvSpPr>
        <p:spPr>
          <a:xfrm>
            <a:off x="882160" y="786569"/>
            <a:ext cx="277223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120" normalizeH="0" baseline="0" noProof="0" dirty="0">
                <a:ln>
                  <a:noFill/>
                </a:ln>
                <a:solidFill>
                  <a:srgbClr val="3E8853">
                    <a:lumMod val="75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Решение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 panose="020B0604020202020204"/>
                <a:sym typeface="Arial" panose="020B0604020202020204"/>
              </a:rPr>
              <a:t>есть</a:t>
            </a:r>
            <a:endParaRPr kumimoji="0" lang="en-US" sz="4000" b="0" i="0" u="none" strike="noStrike" kern="0" cap="none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667" y="341283"/>
            <a:ext cx="2665336" cy="2665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8632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0" y="224428"/>
            <a:ext cx="10003971" cy="113531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tabLst>
                <a:tab pos="581025" algn="l"/>
                <a:tab pos="1163320" algn="l"/>
                <a:tab pos="1744345" algn="l"/>
                <a:tab pos="2327275" algn="l"/>
                <a:tab pos="2908300" algn="l"/>
                <a:tab pos="3489325" algn="l"/>
                <a:tab pos="4071620" algn="l"/>
                <a:tab pos="4652645" algn="l"/>
                <a:tab pos="5235575" algn="l"/>
                <a:tab pos="5816600" algn="l"/>
                <a:tab pos="6397625" algn="l"/>
                <a:tab pos="6979920" algn="l"/>
                <a:tab pos="7560945" algn="l"/>
                <a:tab pos="8143875" algn="l"/>
                <a:tab pos="8724900" algn="l"/>
                <a:tab pos="9305925" algn="l"/>
              </a:tabLst>
              <a:defRPr/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Georgia" panose="02040502050405020303" charset="0"/>
                <a:cs typeface="Times New Roman" panose="02020603050405020304" pitchFamily="18" charset="0"/>
              </a:rPr>
              <a:t>Сравнительная характеристика </a:t>
            </a:r>
            <a:r>
              <a:rPr lang="ru-RU" sz="3200" dirty="0">
                <a:latin typeface="Georgia" panose="02040502050405020303" charset="0"/>
                <a:cs typeface="Times New Roman" panose="02020603050405020304" pitchFamily="18" charset="0"/>
              </a:rPr>
              <a:t>полученных пленок с мировыми брендами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4101" y="1725086"/>
          <a:ext cx="11425271" cy="4518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0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3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173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Свойство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PI film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 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VSTU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  <a:ea typeface="Times New Roman" panose="02020603050405020304"/>
                          <a:cs typeface="Times New Roman" panose="02020603050405020304"/>
                        </a:rPr>
                        <a:t>Kolon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  <a:ea typeface="Times New Roman" panose="02020603050405020304"/>
                          <a:cs typeface="Times New Roman" panose="02020603050405020304"/>
                        </a:rPr>
                        <a:t>Industries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  <a:p>
                      <a:pPr algn="ctr"/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Kapton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418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Оптическая  прозрачность в видимом диапазоне,%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88-90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87-90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69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14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Диэлектрическая</a:t>
                      </a:r>
                    </a:p>
                    <a:p>
                      <a:pPr lvl="0" algn="ctr"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 постоянная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2,3-2,5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2,8-3,0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3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,5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14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Температура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 стеклования,</a:t>
                      </a:r>
                      <a:r>
                        <a:rPr lang="en-US" sz="1800" b="1" baseline="0" dirty="0" err="1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Tg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 </a:t>
                      </a:r>
                      <a:r>
                        <a:rPr lang="ru-RU" sz="1800" b="1" baseline="30000" dirty="0" err="1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о</a:t>
                      </a:r>
                      <a:r>
                        <a:rPr lang="ru-RU" sz="1800" b="1" baseline="0" dirty="0" err="1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С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359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&gt;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 330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360-410</a:t>
                      </a: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14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Стойкость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 к истиранию  (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Твердость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 по карандашу)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3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H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H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charset="0"/>
                        </a:rPr>
                        <a:t>&gt;3H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Georgia" panose="02040502050405020303" charset="0"/>
                      </a:endParaRPr>
                    </a:p>
                  </a:txBody>
                  <a:tcPr marL="121919" marR="121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9506" name="Picture 2" descr="Волгоградский государственный технический университет (ВГТУ) - Волгоград -  проходной балл на бюджетные места, стоимость обучения, отзывы – “Навигатор  Образования”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1575" y="1916832"/>
            <a:ext cx="738938" cy="720080"/>
          </a:xfrm>
          <a:prstGeom prst="rect">
            <a:avLst/>
          </a:prstGeom>
          <a:noFill/>
        </p:spPr>
      </p:pic>
      <p:pic>
        <p:nvPicPr>
          <p:cNvPr id="149508" name="Picture 4" descr="DuPont Росс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60162" y="2087818"/>
            <a:ext cx="1435445" cy="405081"/>
          </a:xfrm>
          <a:prstGeom prst="rect">
            <a:avLst/>
          </a:prstGeom>
          <a:noFill/>
        </p:spPr>
      </p:pic>
      <p:pic>
        <p:nvPicPr>
          <p:cNvPr id="149510" name="Picture 6" descr="kolon Logo Vector (.EPS) Free Downloa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50561" y="1988840"/>
            <a:ext cx="722874" cy="648072"/>
          </a:xfrm>
          <a:prstGeom prst="rect">
            <a:avLst/>
          </a:prstGeom>
          <a:noFill/>
        </p:spPr>
      </p:pic>
      <p:sp>
        <p:nvSpPr>
          <p:cNvPr id="8" name="Isosceles Triangle 5">
            <a:extLst>
              <a:ext uri="{FF2B5EF4-FFF2-40B4-BE49-F238E27FC236}">
                <a16:creationId xmlns:a16="http://schemas.microsoft.com/office/drawing/2014/main" id="{78CD8B26-4761-46DD-9A6D-95A802901154}"/>
              </a:ext>
            </a:extLst>
          </p:cNvPr>
          <p:cNvSpPr/>
          <p:nvPr/>
        </p:nvSpPr>
        <p:spPr>
          <a:xfrm rot="18383436">
            <a:off x="11189958" y="110879"/>
            <a:ext cx="1041191" cy="897578"/>
          </a:xfrm>
          <a:prstGeom prst="triangl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15C966DF-85AC-489B-AE05-B9C5CD848A9A}"/>
              </a:ext>
            </a:extLst>
          </p:cNvPr>
          <p:cNvSpPr/>
          <p:nvPr/>
        </p:nvSpPr>
        <p:spPr>
          <a:xfrm>
            <a:off x="11280423" y="423202"/>
            <a:ext cx="386587" cy="386587"/>
          </a:xfrm>
          <a:prstGeom prst="ellipse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4520134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377C1E0-FD9C-A255-A0D1-C564C31DC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ФГБОУ ВО "Волгоградский 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государ-ственный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  технический   университет" 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FF7FDD-D613-9A3D-A398-807A95DE776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Взаимоотношения по типу «Личный консультант»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32442F-DDC6-2EC4-FC9C-87A51BE2788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3365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Прямые продажи через персональных менеджеров;  </a:t>
            </a:r>
          </a:p>
          <a:p>
            <a:pPr marL="3365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Calibri" panose="020F0502020204030204"/>
              </a:rPr>
              <a:t>Профессиональный веб – сайт.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1091B7-46B9-9B22-796D-16AE1A2735BF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74929" y="5306442"/>
            <a:ext cx="5716987" cy="1178520"/>
          </a:xfrm>
        </p:spPr>
        <p:txBody>
          <a:bodyPr>
            <a:normAutofit fontScale="92500"/>
          </a:bodyPr>
          <a:lstStyle/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Постоянные: затраты на подготовку и переподготовку кадров, заработная плата управленческого персонала, налоги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Переменные: закупка сырья и материалов , заработная плата работников, занятых в производстве, а также выплаты по социальным отчислениям и страхованию, затраты на проведение планового технического обслуживания и ремонты оборудования, страхование,  реклама и маркетинг, консультационные услуги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Группа расходов:  3,740 млн (за 1 год)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2290C8-BD2A-9E2A-127A-20BF8837E02D}"/>
              </a:ext>
            </a:extLst>
          </p:cNvPr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marL="336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Прибыль от продажи продукта-360 тысяч рублей  (за 1 год)</a:t>
            </a:r>
          </a:p>
          <a:p>
            <a:pPr marL="336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Реклама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F47D525-F73A-0EEA-F7FD-6C32D1E6260A}"/>
              </a:ext>
            </a:extLst>
          </p:cNvPr>
          <p:cNvSpPr>
            <a:spLocks noGrp="1"/>
          </p:cNvSpPr>
          <p:nvPr>
            <p:ph type="body" idx="6"/>
          </p:nvPr>
        </p:nvSpPr>
        <p:spPr/>
        <p:txBody>
          <a:bodyPr>
            <a:normAutofit lnSpcReduction="10000"/>
          </a:bodyPr>
          <a:lstStyle/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Рынок BTB: </a:t>
            </a:r>
          </a:p>
          <a:p>
            <a:pPr marL="2222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Производители гибких экранов(РЦГЭ);</a:t>
            </a:r>
          </a:p>
          <a:p>
            <a:pPr marL="2222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Компании, производящие и продающие материалы для гибкой электроники;</a:t>
            </a:r>
          </a:p>
          <a:p>
            <a:pPr marL="2222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Производители гибких солнечных панелей.</a:t>
            </a:r>
          </a:p>
          <a:p>
            <a:pPr marL="2222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+mn-ea"/>
            </a:endParaRPr>
          </a:p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1.Задачи: производить электронику с максимальной гибкостью и прозрачностью 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2.Проблемы: обеспечить надежную замену проводящим и изолирующим слоям при производстве гибких </a:t>
            </a:r>
            <a:r>
              <a:rPr kumimoji="0" lang="ru-RU" alt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 матриц 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pPr marL="171450" marR="0" lvl="0" indent="-1206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3.Выгоды:  использование подобных полимеров позволяет уменьшить толщину слоев без ухудшения основных характеристик 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EEF05CC0-9A96-7F80-7444-C022D52B0F5F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2463642" y="3259088"/>
            <a:ext cx="2221072" cy="1657399"/>
          </a:xfrm>
        </p:spPr>
        <p:txBody>
          <a:bodyPr/>
          <a:lstStyle/>
          <a:p>
            <a:pPr marL="228600" marR="0" lvl="0" indent="-1778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Человеческие ресурсы: 1 - директор, 2 - инженера - химика. </a:t>
            </a:r>
          </a:p>
          <a:p>
            <a:pPr marL="228600" marR="0" lvl="0" indent="-1778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Финансовые ресурсы: инвестиции от потенциальных партнёров , личные средства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93CB5156-46EB-8422-94A5-0849CB8EBCF9}"/>
              </a:ext>
            </a:extLst>
          </p:cNvPr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 panose="020F0502020204030204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Наша бесцветная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полиимидная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 пленка помогает производителям гибких экранов, которые хотят производить дисплеи на основе тонкопленочной гибкой пластиковой электроники тем, что позволяет использовать наш продукт в качестве диэлектрической подложки, улучшая свойства полученной продукции. </a:t>
            </a:r>
          </a:p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93F4156-92B5-3A3E-2F15-E98662A485DB}"/>
              </a:ext>
            </a:extLst>
          </p:cNvPr>
          <p:cNvSpPr>
            <a:spLocks noGrp="1"/>
          </p:cNvSpPr>
          <p:nvPr>
            <p:ph type="body" idx="9"/>
          </p:nvPr>
        </p:nvSpPr>
        <p:spPr/>
        <p:txBody>
          <a:bodyPr>
            <a:normAutofit fontScale="92500"/>
          </a:bodyPr>
          <a:lstStyle/>
          <a:p>
            <a:pPr marL="2794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Производство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полиимидных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 пленок для гибких экранов; </a:t>
            </a:r>
          </a:p>
          <a:p>
            <a:pPr marL="2794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+mn-ea"/>
            </a:endParaRPr>
          </a:p>
          <a:p>
            <a:pPr marL="228600" marR="0" lvl="0" indent="-1778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 Продвижение веб-сайта;</a:t>
            </a:r>
          </a:p>
          <a:p>
            <a:pPr marL="228600" marR="0" lvl="0" indent="-1778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pPr marL="228600" marR="0" lvl="0" indent="-1778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/>
              <a:buChar char="•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charset="0"/>
                <a:ea typeface="Calibri" panose="020F0502020204030204"/>
                <a:cs typeface="Georgia" panose="02040502050405020303" charset="0"/>
                <a:sym typeface="+mn-ea"/>
              </a:rPr>
              <a:t> Участие в отраслевых конференциях и выставках.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charset="0"/>
              <a:ea typeface="Calibri" panose="020F0502020204030204"/>
              <a:cs typeface="Georgia" panose="02040502050405020303" charset="0"/>
              <a:sym typeface="Calibri" panose="020F0502020204030204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558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 txBox="1">
            <a:spLocks noGrp="1"/>
          </p:cNvSpPr>
          <p:nvPr>
            <p:ph type="body" idx="1"/>
          </p:nvPr>
        </p:nvSpPr>
        <p:spPr>
          <a:xfrm>
            <a:off x="842647" y="2686871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Мария Наход </a:t>
            </a:r>
          </a:p>
        </p:txBody>
      </p:sp>
      <p:sp>
        <p:nvSpPr>
          <p:cNvPr id="265" name="Google Shape;265;p11"/>
          <p:cNvSpPr txBox="1">
            <a:spLocks noGrp="1"/>
          </p:cNvSpPr>
          <p:nvPr>
            <p:ph type="body" idx="2"/>
          </p:nvPr>
        </p:nvSpPr>
        <p:spPr>
          <a:xfrm>
            <a:off x="994412" y="294531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Наставник </a:t>
            </a:r>
          </a:p>
        </p:txBody>
      </p:sp>
      <p:sp>
        <p:nvSpPr>
          <p:cNvPr id="267" name="Google Shape;267;p11"/>
          <p:cNvSpPr txBox="1">
            <a:spLocks noGrp="1"/>
          </p:cNvSpPr>
          <p:nvPr>
            <p:ph type="body" idx="4"/>
          </p:nvPr>
        </p:nvSpPr>
        <p:spPr>
          <a:xfrm>
            <a:off x="5010243" y="2686871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Денис Небыков </a:t>
            </a:r>
          </a:p>
        </p:txBody>
      </p:sp>
      <p:sp>
        <p:nvSpPr>
          <p:cNvPr id="268" name="Google Shape;268;p11"/>
          <p:cNvSpPr txBox="1">
            <a:spLocks noGrp="1"/>
          </p:cNvSpPr>
          <p:nvPr>
            <p:ph type="body" idx="5"/>
          </p:nvPr>
        </p:nvSpPr>
        <p:spPr>
          <a:xfrm>
            <a:off x="5247733" y="293515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Трекер </a:t>
            </a:r>
          </a:p>
        </p:txBody>
      </p:sp>
      <p:sp>
        <p:nvSpPr>
          <p:cNvPr id="270" name="Google Shape;270;p11"/>
          <p:cNvSpPr txBox="1">
            <a:spLocks noGrp="1"/>
          </p:cNvSpPr>
          <p:nvPr>
            <p:ph type="body" idx="7"/>
          </p:nvPr>
        </p:nvSpPr>
        <p:spPr>
          <a:xfrm>
            <a:off x="8173269" y="2686871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Виктория Шаляпина </a:t>
            </a:r>
          </a:p>
        </p:txBody>
      </p:sp>
      <p:sp>
        <p:nvSpPr>
          <p:cNvPr id="271" name="Google Shape;271;p11"/>
          <p:cNvSpPr txBox="1">
            <a:spLocks noGrp="1"/>
          </p:cNvSpPr>
          <p:nvPr>
            <p:ph type="body" idx="8"/>
          </p:nvPr>
        </p:nvSpPr>
        <p:spPr>
          <a:xfrm>
            <a:off x="8382184" y="294531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Лидер, инженер </a:t>
            </a:r>
          </a:p>
        </p:txBody>
      </p:sp>
      <p:sp>
        <p:nvSpPr>
          <p:cNvPr id="273" name="Google Shape;273;p11"/>
          <p:cNvSpPr txBox="1">
            <a:spLocks noGrp="1"/>
          </p:cNvSpPr>
          <p:nvPr>
            <p:ph type="body" idx="13"/>
          </p:nvPr>
        </p:nvSpPr>
        <p:spPr>
          <a:xfrm>
            <a:off x="414657" y="5670823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Николай Наход </a:t>
            </a:r>
          </a:p>
        </p:txBody>
      </p:sp>
      <p:sp>
        <p:nvSpPr>
          <p:cNvPr id="274" name="Google Shape;274;p11"/>
          <p:cNvSpPr txBox="1">
            <a:spLocks noGrp="1"/>
          </p:cNvSpPr>
          <p:nvPr>
            <p:ph type="body" idx="14"/>
          </p:nvPr>
        </p:nvSpPr>
        <p:spPr>
          <a:xfrm>
            <a:off x="605157" y="596990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Дизайнер </a:t>
            </a:r>
          </a:p>
        </p:txBody>
      </p:sp>
      <p:sp>
        <p:nvSpPr>
          <p:cNvPr id="276" name="Google Shape;276;p11"/>
          <p:cNvSpPr txBox="1">
            <a:spLocks noGrp="1"/>
          </p:cNvSpPr>
          <p:nvPr>
            <p:ph type="body" idx="16"/>
          </p:nvPr>
        </p:nvSpPr>
        <p:spPr>
          <a:xfrm>
            <a:off x="5870668" y="5632723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Ярослав Азрапкин </a:t>
            </a:r>
          </a:p>
        </p:txBody>
      </p:sp>
      <p:sp>
        <p:nvSpPr>
          <p:cNvPr id="277" name="Google Shape;277;p11"/>
          <p:cNvSpPr txBox="1">
            <a:spLocks noGrp="1"/>
          </p:cNvSpPr>
          <p:nvPr>
            <p:ph type="body" idx="17"/>
          </p:nvPr>
        </p:nvSpPr>
        <p:spPr>
          <a:xfrm>
            <a:off x="6161498" y="5936253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Экономист </a:t>
            </a:r>
          </a:p>
        </p:txBody>
      </p:sp>
      <p:sp>
        <p:nvSpPr>
          <p:cNvPr id="279" name="Google Shape;279;p11"/>
          <p:cNvSpPr txBox="1">
            <a:spLocks noGrp="1"/>
          </p:cNvSpPr>
          <p:nvPr>
            <p:ph type="body" idx="19"/>
          </p:nvPr>
        </p:nvSpPr>
        <p:spPr>
          <a:xfrm>
            <a:off x="9302299" y="562700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Владимир Лозовой </a:t>
            </a:r>
          </a:p>
        </p:txBody>
      </p:sp>
      <p:sp>
        <p:nvSpPr>
          <p:cNvPr id="280" name="Google Shape;280;p11"/>
          <p:cNvSpPr txBox="1">
            <a:spLocks noGrp="1"/>
          </p:cNvSpPr>
          <p:nvPr>
            <p:ph type="body" idx="20"/>
          </p:nvPr>
        </p:nvSpPr>
        <p:spPr>
          <a:xfrm>
            <a:off x="9709969" y="5871483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 panose="020F0502020204030204"/>
              <a:buNone/>
            </a:pPr>
            <a:r>
              <a:rPr lang="ru-RU">
                <a:latin typeface="Georgia" panose="02040502050405020303" charset="0"/>
                <a:cs typeface="Georgia" panose="02040502050405020303" charset="0"/>
              </a:rPr>
              <a:t>Инженер </a:t>
            </a:r>
          </a:p>
        </p:txBody>
      </p:sp>
      <p:pic>
        <p:nvPicPr>
          <p:cNvPr id="14" name="Замещающая рамка рисунка 28"/>
          <p:cNvPicPr>
            <a:picLocks noGrp="1" noChangeAspect="1"/>
          </p:cNvPicPr>
          <p:nvPr>
            <p:ph type="pic" idx="3"/>
          </p:nvPr>
        </p:nvPicPr>
        <p:blipFill>
          <a:blip r:embed="rId3"/>
          <a:stretch>
            <a:fillRect/>
          </a:stretch>
        </p:blipFill>
        <p:spPr>
          <a:xfrm>
            <a:off x="722630" y="689610"/>
            <a:ext cx="1934210" cy="1875790"/>
          </a:xfrm>
          <a:prstGeom prst="rect">
            <a:avLst/>
          </a:prstGeom>
        </p:spPr>
      </p:pic>
      <p:pic>
        <p:nvPicPr>
          <p:cNvPr id="31" name="Замещающая рамка рисунка 30"/>
          <p:cNvPicPr>
            <a:picLocks noGrp="1" noChangeAspect="1"/>
          </p:cNvPicPr>
          <p:nvPr>
            <p:ph type="pic" idx="6"/>
          </p:nvPr>
        </p:nvPicPr>
        <p:blipFill>
          <a:blip r:embed="rId4"/>
          <a:stretch>
            <a:fillRect/>
          </a:stretch>
        </p:blipFill>
        <p:spPr>
          <a:xfrm>
            <a:off x="4582795" y="624840"/>
            <a:ext cx="2023110" cy="1920875"/>
          </a:xfrm>
          <a:prstGeom prst="rect">
            <a:avLst/>
          </a:prstGeom>
        </p:spPr>
      </p:pic>
      <p:pic>
        <p:nvPicPr>
          <p:cNvPr id="28" name="Замещающая рамка рисунка 26"/>
          <p:cNvPicPr>
            <a:picLocks noGrp="1" noChangeAspect="1"/>
          </p:cNvPicPr>
          <p:nvPr>
            <p:ph type="pic" idx="9"/>
          </p:nvPr>
        </p:nvPicPr>
        <p:blipFill>
          <a:blip r:embed="rId5"/>
          <a:stretch>
            <a:fillRect/>
          </a:stretch>
        </p:blipFill>
        <p:spPr>
          <a:xfrm>
            <a:off x="8173085" y="670560"/>
            <a:ext cx="1930400" cy="1934210"/>
          </a:xfrm>
          <a:prstGeom prst="rect">
            <a:avLst/>
          </a:prstGeom>
        </p:spPr>
      </p:pic>
      <p:pic>
        <p:nvPicPr>
          <p:cNvPr id="30" name="Замещающая рамка рисунка 29"/>
          <p:cNvPicPr>
            <a:picLocks noGrp="1" noChangeAspect="1"/>
          </p:cNvPicPr>
          <p:nvPr>
            <p:ph type="pic" idx="15"/>
          </p:nvPr>
        </p:nvPicPr>
        <p:blipFill>
          <a:blip r:embed="rId6"/>
          <a:stretch>
            <a:fillRect/>
          </a:stretch>
        </p:blipFill>
        <p:spPr>
          <a:xfrm>
            <a:off x="228600" y="3621405"/>
            <a:ext cx="1933575" cy="1896110"/>
          </a:xfrm>
          <a:prstGeom prst="rect">
            <a:avLst/>
          </a:prstGeom>
        </p:spPr>
      </p:pic>
      <p:pic>
        <p:nvPicPr>
          <p:cNvPr id="45" name="Замещающая рамка рисунка 44"/>
          <p:cNvPicPr>
            <a:picLocks noGrp="1" noChangeAspect="1"/>
          </p:cNvPicPr>
          <p:nvPr>
            <p:ph type="pic" idx="18"/>
          </p:nvPr>
        </p:nvPicPr>
        <p:blipFill>
          <a:blip r:embed="rId7"/>
          <a:stretch>
            <a:fillRect/>
          </a:stretch>
        </p:blipFill>
        <p:spPr>
          <a:xfrm>
            <a:off x="5870575" y="3628390"/>
            <a:ext cx="2046605" cy="1920875"/>
          </a:xfrm>
          <a:prstGeom prst="rect">
            <a:avLst/>
          </a:prstGeom>
        </p:spPr>
      </p:pic>
      <p:pic>
        <p:nvPicPr>
          <p:cNvPr id="39" name="Замещающая рамка рисунка 38"/>
          <p:cNvPicPr>
            <a:picLocks noGrp="1" noChangeAspect="1"/>
          </p:cNvPicPr>
          <p:nvPr>
            <p:ph type="pic" idx="21"/>
          </p:nvPr>
        </p:nvPicPr>
        <p:blipFill>
          <a:blip r:embed="rId8"/>
          <a:stretch>
            <a:fillRect/>
          </a:stretch>
        </p:blipFill>
        <p:spPr>
          <a:xfrm>
            <a:off x="9013190" y="3629025"/>
            <a:ext cx="2023110" cy="1863725"/>
          </a:xfrm>
          <a:prstGeom prst="rect">
            <a:avLst/>
          </a:prstGeom>
        </p:spPr>
      </p:pic>
      <p:pic>
        <p:nvPicPr>
          <p:cNvPr id="32" name="Изображение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0185" y="3597910"/>
            <a:ext cx="2060575" cy="194183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750185" y="563245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>
                <a:latin typeface="Georgia" panose="02040502050405020303" charset="0"/>
                <a:cs typeface="Georgia" panose="02040502050405020303" charset="0"/>
              </a:rPr>
              <a:t>Ильяс Бикмухаметов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3034665" y="5935980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400" dirty="0">
                <a:solidFill>
                  <a:schemeClr val="accent2">
                    <a:lumMod val="75000"/>
                  </a:schemeClr>
                </a:solidFill>
                <a:latin typeface="Georgia" panose="02040502050405020303" charset="0"/>
                <a:cs typeface="Georgia" panose="02040502050405020303" charset="0"/>
              </a:rPr>
              <a:t>Генератор идей </a:t>
            </a:r>
          </a:p>
        </p:txBody>
      </p:sp>
    </p:spTree>
    <p:extLst>
      <p:ext uri="{BB962C8B-B14F-4D97-AF65-F5344CB8AC3E}">
        <p14:creationId xmlns:p14="http://schemas.microsoft.com/office/powerpoint/2010/main" val="2290601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B557B792-6DD5-9010-C77C-BC4383422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4" y="723900"/>
            <a:ext cx="11668016" cy="4531912"/>
          </a:xfrm>
        </p:spPr>
        <p:txBody>
          <a:bodyPr>
            <a:noAutofit/>
          </a:bodyPr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ru-RU" sz="2400" dirty="0"/>
              <a:t>Исследование рынка: анализ спроса и предложения, изучение конкурентов, расширение целевой аудитории.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ru-RU" sz="2400" dirty="0"/>
              <a:t>Разработка продукта: улучшение существующих технологий, создание новых видов продукции.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ru-RU" sz="2400" dirty="0"/>
              <a:t>Масштабирование команды: подбор специалистов в области производства, маркетинга, продаж и управления. 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ru-RU" sz="2400" dirty="0"/>
              <a:t>Маркетинг и продажи: разработка стратегии продвижения, проведение рекламных кампаний.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ru-RU" sz="2400" dirty="0"/>
              <a:t>Контроль качества и сертификация: контроль качества на каждом этапе производства для поддержания стабильного качества продукции.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ru-RU" sz="2400" dirty="0"/>
              <a:t>Развитие бизнеса: расширение ассортимента продукции, выход на новые рынки, улучшение качества обслуживания клиентов.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ru-RU" sz="2400" dirty="0"/>
              <a:t>Мониторинг и оценка: отслеживание ключевых показателей эффективности, такие как объем продаж, удовлетворенность клиентов, доля рынка и прибыльность.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6278515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494949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иний II">
      <a:dk1>
        <a:sysClr val="windowText" lastClr="49494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Синий II">
      <a:dk1>
        <a:sysClr val="windowText" lastClr="49494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Синий II">
      <a:dk1>
        <a:sysClr val="windowText" lastClr="49494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494949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784</Words>
  <Application>Microsoft Office PowerPoint</Application>
  <PresentationFormat>Широкоэкранный</PresentationFormat>
  <Paragraphs>119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Lato Black</vt:lpstr>
      <vt:lpstr>Lato Light</vt:lpstr>
      <vt:lpstr>Noto Sans Symbols</vt:lpstr>
      <vt:lpstr>Raleway</vt:lpstr>
      <vt:lpstr>Roboto</vt:lpstr>
      <vt:lpstr>Roboto Medium</vt:lpstr>
      <vt:lpstr>Times New Roman</vt:lpstr>
      <vt:lpstr>Тема Office</vt:lpstr>
      <vt:lpstr>1_Тема Office</vt:lpstr>
      <vt:lpstr>Office Theme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Сравнительная характеристика полученных пленок с мировыми брендами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ЫЫЫЫЫЫЫЫЫЫ</dc:creator>
  <cp:lastModifiedBy>Alexander Lozovoi</cp:lastModifiedBy>
  <cp:revision>3</cp:revision>
  <dcterms:created xsi:type="dcterms:W3CDTF">2023-12-14T12:04:49Z</dcterms:created>
  <dcterms:modified xsi:type="dcterms:W3CDTF">2023-12-15T06:33:53Z</dcterms:modified>
</cp:coreProperties>
</file>