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44" y="-6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6F3AC-C009-4FC7-BB33-5A93A90198EF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DB2E-D6AF-414C-AB99-64093E562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0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DB2E-D6AF-414C-AB99-64093E5629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2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098020" y="3175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374650" y="3978275"/>
            <a:ext cx="11460542" cy="3425099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Разработка рабочего органа культиватора с самоочисткой стойки от растительных </a:t>
            </a:r>
            <a:r>
              <a:rPr lang="ru-RU" sz="5600" b="1" spc="-10" dirty="0" smtClean="0">
                <a:solidFill>
                  <a:srgbClr val="8F00FF"/>
                </a:solidFill>
                <a:latin typeface="Trebuchet MS"/>
                <a:cs typeface="Trebuchet MS"/>
              </a:rPr>
              <a:t>остатков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2090" y="9691386"/>
            <a:ext cx="10870570" cy="611509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spc="-10" dirty="0" smtClean="0">
                <a:latin typeface="Microsoft Sans Serif"/>
                <a:cs typeface="Microsoft Sans Serif"/>
              </a:rPr>
              <a:t>Руководитель проекта: Костенко Егор Игоревич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/>
          <a:stretch/>
        </p:blipFill>
        <p:spPr bwMode="auto">
          <a:xfrm>
            <a:off x="8554167" y="314168"/>
            <a:ext cx="2095668" cy="174327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/>
          <a:stretch/>
        </p:blipFill>
        <p:spPr bwMode="auto">
          <a:xfrm>
            <a:off x="145814" y="326141"/>
            <a:ext cx="1550143" cy="173129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896732" y="502210"/>
            <a:ext cx="3569493" cy="136718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06" y="0"/>
            <a:ext cx="1428309" cy="21278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66" y="861161"/>
            <a:ext cx="2121765" cy="64928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99" y="316006"/>
            <a:ext cx="3623764" cy="1811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2" y="2789093"/>
            <a:ext cx="18784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чего удалось достигнуть за время акселерации относительно решения, партнерства, проработки бизнес-составляющей.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884610" y="4396248"/>
          <a:ext cx="10334880" cy="57827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67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67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764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До участия в акселерационной программе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После участия в акселерационной программе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38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Уровень готовности технологии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Уровень готовности технологии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Производственная готовность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Производственная готовность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Рыночная готовность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Рыночная готовность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800"/>
                        <a:t>Партнерства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Партнерства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68467" y="2824018"/>
            <a:ext cx="100520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ваши планы по направлениям: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исследования и разработка;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защита интеллектуальной собственности;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маркетинг, внедрение и продвижение;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привлечение инвестиций и др.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2" y="2789093"/>
            <a:ext cx="18784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чего сейчас не хватает проекту для достижения ближайших шагов, обоснуйте.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Возможные категории: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компетенции и экспертиза 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финансирование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продвижение</a:t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- нетворкинг и партнерства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94153" y="2789093"/>
            <a:ext cx="8943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0" name="Прямоугольник 89"/>
          <p:cNvSpPr/>
          <p:nvPr/>
        </p:nvSpPr>
        <p:spPr bwMode="auto">
          <a:xfrm>
            <a:off x="886802" y="7594667"/>
            <a:ext cx="1104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spc="-20">
                <a:latin typeface="Microsoft Sans Serif"/>
                <a:cs typeface="Microsoft Sans Serif"/>
              </a:rPr>
              <a:t>Укажите ФИО эксперта и ссылку на профиль в ИС «Эксперты НТИ».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" name="Текст 13">
            <a:extLst>
              <a:ext uri="{FF2B5EF4-FFF2-40B4-BE49-F238E27FC236}">
                <a16:creationId xmlns="" xmlns:a16="http://schemas.microsoft.com/office/drawing/2014/main" id="{BFFD4462-BD95-854B-8FD9-709FEADBF547}"/>
              </a:ext>
            </a:extLst>
          </p:cNvPr>
          <p:cNvSpPr txBox="1">
            <a:spLocks/>
          </p:cNvSpPr>
          <p:nvPr/>
        </p:nvSpPr>
        <p:spPr>
          <a:xfrm>
            <a:off x="222250" y="2682875"/>
            <a:ext cx="10515600" cy="8153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3300" dirty="0" smtClean="0"/>
              <a:t>При </a:t>
            </a:r>
            <a:r>
              <a:rPr lang="ru-RU" sz="3300" dirty="0"/>
              <a:t>возделывании сельскохозяйственных культур проводят различные операции обработки почвы, которые обеспечивают накопление и сохранение в ней запасов влаги, уничтожение сорных растений, возбудителей болезней и вредителей культурных растений, регулирование микробиологических </a:t>
            </a:r>
            <a:r>
              <a:rPr lang="ru-RU" sz="3300" dirty="0" smtClean="0"/>
              <a:t>процессов.</a:t>
            </a:r>
          </a:p>
          <a:p>
            <a:pPr indent="457200" algn="just"/>
            <a:r>
              <a:rPr lang="ru-RU" sz="3300" dirty="0" smtClean="0"/>
              <a:t>Сплошную </a:t>
            </a:r>
            <a:r>
              <a:rPr lang="ru-RU" sz="3300" dirty="0"/>
              <a:t>культивацию проводят при уходе за парами и перед посевом, а междурядную при уходе за пропашными культурами. Применяемые для этого культиваторы оборудуются пассивными рабочими органами, конструкции которых на наш взгляд имеют ряд недостатков – сорные растения и растительные остатки при работе обволакивают стойку, что способствует забиванию рабочего органа и снижается производительность</a:t>
            </a:r>
            <a:r>
              <a:rPr lang="ru-RU" sz="3300" dirty="0" smtClean="0"/>
              <a:t>.</a:t>
            </a:r>
            <a:endParaRPr lang="ru-RU" sz="3300" dirty="0"/>
          </a:p>
        </p:txBody>
      </p:sp>
      <p:sp>
        <p:nvSpPr>
          <p:cNvPr id="5" name="Текст 14">
            <a:extLst>
              <a:ext uri="{FF2B5EF4-FFF2-40B4-BE49-F238E27FC236}">
                <a16:creationId xmlns="" xmlns:a16="http://schemas.microsoft.com/office/drawing/2014/main" id="{2152D6DA-EBB8-DF4B-A09D-F2FF5954B998}"/>
              </a:ext>
            </a:extLst>
          </p:cNvPr>
          <p:cNvSpPr txBox="1">
            <a:spLocks/>
          </p:cNvSpPr>
          <p:nvPr/>
        </p:nvSpPr>
        <p:spPr>
          <a:xfrm>
            <a:off x="11347450" y="2682875"/>
            <a:ext cx="8382000" cy="8153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ru-RU" sz="3300" dirty="0" smtClean="0"/>
              <a:t>При использовании рыхлительных, </a:t>
            </a:r>
            <a:r>
              <a:rPr lang="ru-RU" sz="3300" dirty="0"/>
              <a:t>универсальных </a:t>
            </a:r>
            <a:r>
              <a:rPr lang="ru-RU" sz="3300" dirty="0" smtClean="0"/>
              <a:t>стрельчатых, односторонних плоскорежущих лап на различных видах культивации механизатору приходится часто останавливаться на поле и производить очистку рабочих органов вручную с помощью специальных чистиков. К тому же </a:t>
            </a:r>
            <a:r>
              <a:rPr lang="ru-RU" sz="3300" dirty="0"/>
              <a:t>возможен вынос нижних влажных слоёв почвы на поверхность из-за большого угла крошения, что не желательно в засушливых районах.</a:t>
            </a:r>
            <a:endParaRPr lang="ru-RU" sz="3300" dirty="0" smtClean="0"/>
          </a:p>
          <a:p>
            <a:pPr indent="457200" algn="just"/>
            <a:r>
              <a:rPr lang="ru-RU" sz="3300" dirty="0" smtClean="0"/>
              <a:t>Использование  пружинных стоек улучшает самоочистку рабочих органов при культивации, но они имеют более высокую стоимость, и в основном применяются на сплошных культивациях.</a:t>
            </a:r>
            <a:endParaRPr lang="ru-RU" sz="3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484" y="2483477"/>
            <a:ext cx="11225622" cy="68771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50850" y="9477593"/>
            <a:ext cx="1112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spc="-65" dirty="0" smtClean="0">
                <a:latin typeface="Microsoft Sans Serif"/>
                <a:cs typeface="Microsoft Sans Serif"/>
              </a:rPr>
              <a:t>Рабочий орган культиватора:</a:t>
            </a:r>
          </a:p>
          <a:p>
            <a:pPr algn="ctr">
              <a:defRPr/>
            </a:pPr>
            <a:r>
              <a:rPr lang="ru-RU" sz="2800" spc="-65" dirty="0" smtClean="0">
                <a:latin typeface="Microsoft Sans Serif"/>
                <a:cs typeface="Microsoft Sans Serif"/>
              </a:rPr>
              <a:t>1- стойка; 2 – игольчатый диск; 3 – ось; 4 – шайба; 5 – правая плоскорежущая лапа; 6 – левая плоскорежущая лапа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14250" y="2548632"/>
            <a:ext cx="6733417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300" dirty="0" smtClean="0"/>
              <a:t>Мы предлагаем конструкцию рабочего органа культиватора, у которого между крыльями лап установлен с возможностью свободного вращения игольчатый диск. Стойка рабочего органа выполнена П-образной. </a:t>
            </a:r>
          </a:p>
          <a:p>
            <a:pPr indent="457200" algn="just"/>
            <a:r>
              <a:rPr lang="ru-RU" sz="3300" dirty="0" smtClean="0"/>
              <a:t>При работе игольчатый диск, вращаясь от сил реакции почвы, дополнительно рыхлит ее и уменьшает обволакивание стойки сорняками.</a:t>
            </a:r>
            <a:endParaRPr lang="ru-RU" sz="3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5206" y="3947163"/>
            <a:ext cx="100520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spc="-65" dirty="0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улучшается/приобретает новые характеристики продукт/решение. </a:t>
            </a:r>
            <a:br>
              <a:rPr lang="ru-RU" sz="2800" spc="-65" dirty="0">
                <a:latin typeface="Microsoft Sans Serif"/>
                <a:cs typeface="Microsoft Sans Serif"/>
              </a:rPr>
            </a:br>
            <a:r>
              <a:rPr lang="ru-RU" sz="2800" spc="-65" dirty="0">
                <a:latin typeface="Microsoft Sans Serif"/>
                <a:cs typeface="Microsoft Sans Serif"/>
              </a:rPr>
              <a:t>Укажите к какой критической технологии относится. </a:t>
            </a:r>
            <a:endParaRPr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68467" y="2980368"/>
            <a:ext cx="179465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Сравните свой продукт с конкурентами (по /функциональным и количественным показателям). </a:t>
            </a:r>
            <a:endParaRPr/>
          </a:p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В сравнительном анализе указывайте ключевые характеристики для продукта. </a:t>
            </a:r>
            <a:endParaRPr/>
          </a:p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Обязательно указывайте название компаний/институтов, страну. </a:t>
            </a:r>
            <a:endParaRPr/>
          </a:p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Укажите уровень локализации, если продукт решает проблему импортозамещения.</a:t>
            </a:r>
            <a:endParaRPr/>
          </a:p>
          <a:p>
            <a:pPr>
              <a:defRPr/>
            </a:pPr>
            <a:endParaRPr lang="ru-RU" sz="2800" spc="-20">
              <a:latin typeface="Microsoft Sans Serif"/>
              <a:cs typeface="Microsoft Sans Serif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868468" y="5784529"/>
          <a:ext cx="18175180" cy="42897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5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50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5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35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350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29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Ваша разработка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№1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2400"/>
                        <a:t>(Название, страна)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№2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2400"/>
                        <a:t>(Название, страна)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2400"/>
                        <a:t>(Название, страна)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7448" y="3978275"/>
            <a:ext cx="171801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/>
              <a:t>Опишите вашего потенциального потребителя: кто заинтересован в использовании вашего продукта и готов за него платить.</a:t>
            </a:r>
            <a:endParaRPr/>
          </a:p>
          <a:p>
            <a:pPr>
              <a:defRPr/>
            </a:pPr>
            <a:r>
              <a:rPr lang="ru-RU" sz="2800"/>
              <a:t/>
            </a:r>
            <a:br>
              <a:rPr lang="ru-RU" sz="2800"/>
            </a:br>
            <a:r>
              <a:rPr lang="ru-RU" sz="2800"/>
              <a:t>Опишите путь коммерциализации Вашего проекта: количественный объем продаж; объем продаж в денежном выражении; кому и сколько планируете продавать, как.</a:t>
            </a:r>
            <a:endParaRPr/>
          </a:p>
          <a:p>
            <a:pPr>
              <a:defRPr/>
            </a:pPr>
            <a:r>
              <a:rPr lang="ru-RU" sz="2800"/>
              <a:t/>
            </a:r>
            <a:br>
              <a:rPr lang="ru-RU" sz="2800"/>
            </a:br>
            <a:r>
              <a:rPr lang="ru-RU" sz="2800"/>
              <a:t>Оцените размер целевого рынка, на котором компания планирует продавать решение в ближайшей перспективе.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Укажите – ФИО, принадлежность к вузу (студент _ вуза_ курса), должность/роль в проекте, функционал в проекте, релевантный опыт (при наличии), компетенции участников и состав на «входе» и «выходе» из программы. </a:t>
            </a:r>
            <a:endParaRPr/>
          </a:p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/>
            </a:r>
            <a:br>
              <a:rPr lang="ru-RU" sz="2800" spc="-20">
                <a:latin typeface="Microsoft Sans Serif"/>
                <a:cs typeface="Microsoft Sans Serif"/>
              </a:rPr>
            </a:br>
            <a:endParaRPr lang="ru-RU" sz="2800" spc="-2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ПАРТНЕРЫ (при наличии)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Опишите задачу партнера, которая легла в основу проекта (при наличии).</a:t>
            </a:r>
            <a:endParaRPr/>
          </a:p>
          <a:p>
            <a:pPr>
              <a:defRPr/>
            </a:pPr>
            <a:endParaRPr lang="ru-RU" sz="2800" spc="-2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/>
            </a:r>
            <a:br>
              <a:rPr lang="ru-RU" sz="2800" spc="-20">
                <a:latin typeface="Microsoft Sans Serif"/>
                <a:cs typeface="Microsoft Sans Serif"/>
              </a:rPr>
            </a:br>
            <a:r>
              <a:rPr lang="ru-RU" sz="2800" spc="-20">
                <a:latin typeface="Microsoft Sans Serif"/>
                <a:cs typeface="Microsoft Sans Serif"/>
              </a:rPr>
              <a:t>Укажите партнеров и иных представителей, заинтересованных в развитии проекта, их роль в проекте (экспертиза, площадка для пилотирования/оборудование/финансирование и т.п.).</a:t>
            </a:r>
            <a:br>
              <a:rPr lang="ru-RU" sz="2800" spc="-20">
                <a:latin typeface="Microsoft Sans Serif"/>
                <a:cs typeface="Microsoft Sans Serif"/>
              </a:rPr>
            </a:br>
            <a:endParaRPr lang="ru-RU" sz="2800" spc="-2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81235" y="2422976"/>
            <a:ext cx="19359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>
                <a:latin typeface="Microsoft Sans Serif"/>
                <a:cs typeface="Microsoft Sans Serif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40797" y="5126620"/>
          <a:ext cx="17695270" cy="514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83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846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Уровень готовности технологии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Краткое описание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Артефакт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273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1</a:t>
                      </a:r>
                      <a:r>
                        <a:rPr lang="en-US" sz="2000"/>
                        <a:t>-3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Формирование концепции, лабораторные исследования, создание макета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4-6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Создание прототипа, подтверждение характеристик в лабораторных условиях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Пилотирование проекта (опытные испытания)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Предсерийное производство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410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9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/>
                        <a:t>Серийное производство, коммерческое использование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 bwMode="auto">
          <a:xfrm>
            <a:off x="840797" y="4632528"/>
            <a:ext cx="955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spc="125">
                <a:solidFill>
                  <a:schemeClr val="tx1"/>
                </a:solidFill>
                <a:latin typeface="Trebuchet MS"/>
              </a:rPr>
              <a:t>ОПИСАНИЕ </a:t>
            </a:r>
            <a:r>
              <a:rPr lang="ru-RU" sz="1800" i="1" spc="125">
                <a:solidFill>
                  <a:schemeClr val="tx1"/>
                </a:solidFill>
                <a:latin typeface="Trebuchet MS"/>
                <a:cs typeface="Trebuchet MS"/>
              </a:rPr>
              <a:t>УРОВНЕЙ ГОТОВНОСТИ И СООТВЕТСТВУЮЩИХ ИМ АРТЕФАКТОВ</a:t>
            </a:r>
            <a:endParaRPr lang="ru-RU" i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681</Words>
  <Application>Microsoft Office PowerPoint</Application>
  <DocSecurity>0</DocSecurity>
  <PresentationFormat>Произвольный</PresentationFormat>
  <Paragraphs>79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/>
  <cp:keywords/>
  <dc:description/>
  <cp:lastModifiedBy>АВС</cp:lastModifiedBy>
  <cp:revision>30</cp:revision>
  <dcterms:created xsi:type="dcterms:W3CDTF">2026-02-16T12:08:47Z</dcterms:created>
  <dcterms:modified xsi:type="dcterms:W3CDTF">2026-04-19T17:38:12Z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