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0" r:id="rId2"/>
    <p:sldId id="307" r:id="rId3"/>
    <p:sldId id="281" r:id="rId4"/>
    <p:sldId id="308" r:id="rId5"/>
    <p:sldId id="286" r:id="rId6"/>
    <p:sldId id="291" r:id="rId7"/>
    <p:sldId id="311" r:id="rId8"/>
    <p:sldId id="310" r:id="rId9"/>
    <p:sldId id="309" r:id="rId10"/>
    <p:sldId id="312" r:id="rId11"/>
    <p:sldId id="269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46" autoAdjust="0"/>
    <p:restoredTop sz="94694"/>
  </p:normalViewPr>
  <p:slideViewPr>
    <p:cSldViewPr snapToGrid="0" snapToObjects="1" showGuides="1">
      <p:cViewPr>
        <p:scale>
          <a:sx n="100" d="100"/>
          <a:sy n="100" d="100"/>
        </p:scale>
        <p:origin x="-744" y="-324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30824314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Мы </a:t>
            </a:r>
            <a:r>
              <a:rPr lang="ru-RU" dirty="0" err="1" smtClean="0"/>
              <a:t>предоствляем</a:t>
            </a:r>
            <a:r>
              <a:rPr lang="ru-RU" baseline="0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строительном рынке </a:t>
            </a:r>
            <a:r>
              <a:rPr lang="ru-RU" dirty="0" err="1" smtClean="0"/>
              <a:t>ссущетсувуют</a:t>
            </a:r>
            <a:r>
              <a:rPr lang="ru-RU" baseline="0" dirty="0" smtClean="0"/>
              <a:t> такие </a:t>
            </a:r>
            <a:r>
              <a:rPr lang="ru-RU" baseline="0" dirty="0" err="1" smtClean="0"/>
              <a:t>проьблемы</a:t>
            </a:r>
            <a:r>
              <a:rPr lang="ru-RU" baseline="0" dirty="0" smtClean="0"/>
              <a:t> как, не нужно пояснять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6728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Поэтому мы</a:t>
            </a:r>
            <a:r>
              <a:rPr lang="ru-RU" baseline="0" dirty="0" smtClean="0"/>
              <a:t> предлагаем решение, в виде приложения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6882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1463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5484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текущий момент потребности проекта</a:t>
            </a:r>
            <a:r>
              <a:rPr lang="ru-RU" baseline="0" dirty="0" smtClean="0"/>
              <a:t> полностью закрыты</a:t>
            </a:r>
            <a:br>
              <a:rPr lang="ru-RU" baseline="0" dirty="0" smtClean="0"/>
            </a:br>
            <a:r>
              <a:rPr lang="ru-RU" baseline="0" dirty="0" smtClean="0"/>
              <a:t>На текущий момент команда проекта обладает всеми необходимы компетенциями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3867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 программу</a:t>
            </a:r>
            <a:r>
              <a:rPr lang="ru-RU" baseline="0" dirty="0" smtClean="0"/>
              <a:t> мы более глубоко проработали свой проект и получили более ясную картину по рынку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0876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Готов ответить на ваши </a:t>
            </a:r>
            <a:r>
              <a:rPr lang="ru-RU" dirty="0" err="1" smtClean="0"/>
              <a:t>вопрсоы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1128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517159"/>
            <a:ext cx="5200038" cy="575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smtClean="0"/>
              <a:t>Калькулятор бетона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 smtClean="0"/>
              <a:t>Сенькин Александр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 smtClean="0"/>
              <a:t>Цыппо</a:t>
            </a:r>
            <a:r>
              <a:rPr lang="ru-RU" dirty="0" smtClean="0"/>
              <a:t> Антон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Савенков Александр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Гусев Владислав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=""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  <p:pic>
        <p:nvPicPr>
          <p:cNvPr id="1026" name="Picture 2" descr="https://wallpapers.com/images/hd/cartoon-calculator-illustration-evxtd8jcb3rmhiz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526" y="3061826"/>
            <a:ext cx="3404109" cy="3796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6684" y="2004013"/>
            <a:ext cx="7394000" cy="4351338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ru-RU" sz="3900" dirty="0" smtClean="0"/>
              <a:t> </a:t>
            </a:r>
            <a:r>
              <a:rPr lang="ru-RU" sz="4600" dirty="0" smtClean="0"/>
              <a:t>Длительный расчет составов бетона.</a:t>
            </a:r>
          </a:p>
          <a:p>
            <a:pPr marL="0" indent="0">
              <a:buNone/>
            </a:pPr>
            <a:endParaRPr lang="ru-RU" sz="4600" dirty="0" smtClean="0"/>
          </a:p>
          <a:p>
            <a:pPr>
              <a:buFont typeface="Wingdings" pitchFamily="2" charset="2"/>
              <a:buChar char="q"/>
            </a:pPr>
            <a:r>
              <a:rPr lang="ru-RU" sz="4600" dirty="0" smtClean="0"/>
              <a:t> Сложность </a:t>
            </a:r>
            <a:r>
              <a:rPr lang="ru-RU" sz="4600" dirty="0"/>
              <a:t>расчета при учете обязательных технологических требований</a:t>
            </a:r>
            <a:r>
              <a:rPr lang="ru-RU" sz="4600" dirty="0" smtClean="0"/>
              <a:t>.</a:t>
            </a:r>
          </a:p>
          <a:p>
            <a:pPr marL="0" indent="0">
              <a:buNone/>
            </a:pPr>
            <a:endParaRPr lang="ru-RU" sz="4600" dirty="0" smtClean="0"/>
          </a:p>
          <a:p>
            <a:pPr>
              <a:buFont typeface="Wingdings" pitchFamily="2" charset="2"/>
              <a:buChar char="q"/>
            </a:pPr>
            <a:r>
              <a:rPr lang="ru-RU" sz="4600" dirty="0" smtClean="0"/>
              <a:t> Ошибки </a:t>
            </a:r>
            <a:r>
              <a:rPr lang="ru-RU" sz="4600" dirty="0"/>
              <a:t>или неточности из-за ручного </a:t>
            </a:r>
            <a:r>
              <a:rPr lang="ru-RU" sz="4600" dirty="0" smtClean="0"/>
              <a:t>расчета.</a:t>
            </a:r>
          </a:p>
          <a:p>
            <a:pPr marL="0" indent="0">
              <a:buNone/>
            </a:pPr>
            <a:endParaRPr lang="ru-RU" sz="4600" dirty="0" smtClean="0"/>
          </a:p>
          <a:p>
            <a:pPr>
              <a:buFont typeface="Wingdings" pitchFamily="2" charset="2"/>
              <a:buChar char="q"/>
            </a:pPr>
            <a:r>
              <a:rPr lang="ru-RU" sz="4600" dirty="0" smtClean="0"/>
              <a:t> Низкая эффективность работы инженеров.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Проблема</a:t>
            </a:r>
            <a:endParaRPr sz="3600" dirty="0"/>
          </a:p>
        </p:txBody>
      </p:sp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1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2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pic>
        <p:nvPicPr>
          <p:cNvPr id="2050" name="Picture 2" descr="https://arsenal-orel.ru/upload/iblock/f20/wcjn0nxq46yzadcvzxb2f4u7lc9fq7c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9468" y="3119703"/>
            <a:ext cx="3057258" cy="3057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3426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</a:t>
            </a:r>
            <a:r>
              <a:rPr lang="ru-RU" sz="3600" dirty="0" smtClean="0"/>
              <a:t>ешение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86684" y="1634158"/>
            <a:ext cx="11051600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 smtClean="0">
                <a:latin typeface="+mj-lt"/>
              </a:rPr>
              <a:t>Приложение автоматически рассчитывающее </a:t>
            </a:r>
            <a:r>
              <a:rPr lang="ru-RU" sz="3200" dirty="0">
                <a:latin typeface="+mj-lt"/>
              </a:rPr>
              <a:t>состав бетона </a:t>
            </a:r>
            <a:r>
              <a:rPr lang="ru-RU" sz="3200" dirty="0" smtClean="0">
                <a:latin typeface="+mj-lt"/>
              </a:rPr>
              <a:t>с учетом всех технологических требований.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3200" dirty="0" smtClean="0">
              <a:latin typeface="+mj-l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 smtClean="0">
                <a:latin typeface="+mj-lt"/>
              </a:rPr>
              <a:t>Для </a:t>
            </a:r>
            <a:r>
              <a:rPr lang="ru-RU" sz="3200" dirty="0">
                <a:latin typeface="+mj-lt"/>
              </a:rPr>
              <a:t>расчета вида и класса бетона пользователь </a:t>
            </a:r>
            <a:r>
              <a:rPr lang="ru-RU" sz="3200" dirty="0" smtClean="0">
                <a:latin typeface="+mj-lt"/>
              </a:rPr>
              <a:t>задает </a:t>
            </a:r>
            <a:r>
              <a:rPr lang="ru-RU" sz="3200" dirty="0">
                <a:latin typeface="+mj-lt"/>
              </a:rPr>
              <a:t>необходимые </a:t>
            </a:r>
            <a:r>
              <a:rPr lang="ru-RU" sz="3200" dirty="0" smtClean="0">
                <a:latin typeface="+mj-lt"/>
              </a:rPr>
              <a:t>параметры (морозостойкость, водостойкость и т.д.) </a:t>
            </a:r>
            <a:r>
              <a:rPr lang="ru-RU" sz="3200" dirty="0">
                <a:latin typeface="+mj-lt"/>
              </a:rPr>
              <a:t>и нужный ему </a:t>
            </a:r>
            <a:r>
              <a:rPr lang="ru-RU" sz="3200" dirty="0" smtClean="0">
                <a:latin typeface="+mj-lt"/>
              </a:rPr>
              <a:t>объем смеси.</a:t>
            </a:r>
            <a:endParaRPr sz="3200" dirty="0">
              <a:latin typeface="+mj-lt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chemeClr val="accent4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 smtClean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3740" y="1758950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514350" indent="-514350">
              <a:buAutoNum type="arabicParenR"/>
            </a:pPr>
            <a:r>
              <a:rPr lang="ru-RU" sz="3600" dirty="0" smtClean="0"/>
              <a:t>Строительные </a:t>
            </a:r>
            <a:r>
              <a:rPr lang="ru-RU" sz="3600" dirty="0"/>
              <a:t>компании. </a:t>
            </a:r>
            <a:endParaRPr lang="ru-RU" sz="3600" dirty="0" smtClean="0"/>
          </a:p>
          <a:p>
            <a:pPr marL="514350" indent="-514350">
              <a:buAutoNum type="arabicParenR"/>
            </a:pPr>
            <a:r>
              <a:rPr lang="ru-RU" sz="3600" dirty="0" smtClean="0"/>
              <a:t>Заводы производители железо-бетонных изделий. </a:t>
            </a:r>
          </a:p>
          <a:p>
            <a:pPr marL="514350" indent="-514350">
              <a:buAutoNum type="arabicParenR"/>
            </a:pPr>
            <a:r>
              <a:rPr lang="ru-RU" sz="3600" dirty="0" smtClean="0"/>
              <a:t>Образовательные </a:t>
            </a:r>
            <a:r>
              <a:rPr lang="ru-RU" sz="3600" dirty="0"/>
              <a:t>учреждения: учебные заведения, обучающие студентов строительным и инженерным </a:t>
            </a:r>
            <a:r>
              <a:rPr lang="ru-RU" sz="3600" dirty="0" smtClean="0"/>
              <a:t>наукам.</a:t>
            </a:r>
            <a:endParaRPr lang="ru-RU" sz="3600" dirty="0"/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0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chemeClr val="accent6"/>
          </a:solidFill>
        </p:grpSpPr>
        <p:sp>
          <p:nvSpPr>
            <p:cNvPr id="11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2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4</a:t>
              </a:r>
              <a:endParaRPr dirty="0"/>
            </a:p>
          </p:txBody>
        </p:sp>
      </p:grpSp>
      <p:sp>
        <p:nvSpPr>
          <p:cNvPr id="13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Целевая аудитория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960040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1" y="1708485"/>
            <a:ext cx="11429093" cy="403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457200" lvl="8" indent="-457200">
              <a:buFont typeface="Wingdings" pitchFamily="2" charset="2"/>
              <a:buChar char="q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>
                <a:latin typeface="+mj-lt"/>
              </a:rPr>
              <a:t>Прямые </a:t>
            </a:r>
            <a:r>
              <a:rPr lang="ru-RU" sz="3200" dirty="0" smtClean="0">
                <a:latin typeface="+mj-lt"/>
              </a:rPr>
              <a:t>продажи.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3200" dirty="0">
              <a:latin typeface="+mj-lt"/>
            </a:endParaRPr>
          </a:p>
          <a:p>
            <a:pPr marL="457200" lvl="8" indent="-457200">
              <a:buFont typeface="Wingdings" pitchFamily="2" charset="2"/>
              <a:buChar char="q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>
                <a:latin typeface="+mj-lt"/>
              </a:rPr>
              <a:t>Е</a:t>
            </a:r>
            <a:r>
              <a:rPr lang="ru-RU" sz="3200" dirty="0" smtClean="0">
                <a:latin typeface="+mj-lt"/>
              </a:rPr>
              <a:t>жегодное </a:t>
            </a:r>
            <a:r>
              <a:rPr lang="ru-RU" sz="3200" dirty="0">
                <a:latin typeface="+mj-lt"/>
              </a:rPr>
              <a:t>обновление лицензии. </a:t>
            </a:r>
            <a:endParaRPr lang="ru-RU" sz="3200" dirty="0" smtClean="0">
              <a:latin typeface="+mj-l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3200" dirty="0" smtClean="0">
              <a:latin typeface="+mj-lt"/>
            </a:endParaRPr>
          </a:p>
          <a:p>
            <a:pPr marL="457200" lvl="8" indent="-457200">
              <a:buFont typeface="Wingdings" pitchFamily="2" charset="2"/>
              <a:buChar char="q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 smtClean="0">
                <a:latin typeface="+mj-lt"/>
              </a:rPr>
              <a:t>Два тарифа</a:t>
            </a:r>
            <a:r>
              <a:rPr lang="en-US" sz="3200" dirty="0" smtClean="0">
                <a:latin typeface="+mj-lt"/>
              </a:rPr>
              <a:t>: </a:t>
            </a:r>
            <a:r>
              <a:rPr lang="ru-RU" sz="3200" dirty="0" smtClean="0">
                <a:latin typeface="+mj-lt"/>
              </a:rPr>
              <a:t>базовый и расширенный. Лицензия </a:t>
            </a:r>
            <a:r>
              <a:rPr lang="ru-RU" sz="3200" dirty="0">
                <a:latin typeface="+mj-lt"/>
              </a:rPr>
              <a:t>оформляется </a:t>
            </a:r>
            <a:r>
              <a:rPr lang="ru-RU" sz="3200" dirty="0" smtClean="0">
                <a:latin typeface="+mj-lt"/>
              </a:rPr>
              <a:t>на </a:t>
            </a:r>
            <a:r>
              <a:rPr lang="ru-RU" sz="3200" dirty="0">
                <a:latin typeface="+mj-lt"/>
              </a:rPr>
              <a:t>определенное количество </a:t>
            </a:r>
            <a:r>
              <a:rPr lang="ru-RU" sz="3200" dirty="0" smtClean="0">
                <a:latin typeface="+mj-lt"/>
              </a:rPr>
              <a:t>компьютеров.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3200" dirty="0" smtClean="0">
              <a:latin typeface="+mj-lt"/>
            </a:endParaRPr>
          </a:p>
          <a:p>
            <a:pPr marL="457200" lvl="8" indent="-457200">
              <a:buFont typeface="Wingdings" pitchFamily="2" charset="2"/>
              <a:buChar char="q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 err="1" smtClean="0">
                <a:latin typeface="+mj-lt"/>
              </a:rPr>
              <a:t>Кастомизация</a:t>
            </a:r>
            <a:r>
              <a:rPr lang="ru-RU" sz="3200" dirty="0" smtClean="0">
                <a:latin typeface="+mj-lt"/>
              </a:rPr>
              <a:t> </a:t>
            </a:r>
            <a:r>
              <a:rPr lang="ru-RU" sz="3200" dirty="0">
                <a:latin typeface="+mj-lt"/>
              </a:rPr>
              <a:t>и разработка на заказ.</a:t>
            </a:r>
            <a:endParaRPr sz="3200" dirty="0">
              <a:latin typeface="+mj-l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94143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0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=""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7077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</a:t>
            </a:r>
          </a:p>
        </p:txBody>
      </p:sp>
      <p:graphicFrame>
        <p:nvGraphicFramePr>
          <p:cNvPr id="20" name="Таблица 3">
            <a:extLst>
              <a:ext uri="{FF2B5EF4-FFF2-40B4-BE49-F238E27FC236}">
                <a16:creationId xmlns=""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3023024"/>
              </p:ext>
            </p:extLst>
          </p:nvPr>
        </p:nvGraphicFramePr>
        <p:xfrm>
          <a:off x="264351" y="723900"/>
          <a:ext cx="11655388" cy="584567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62974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8098"/>
                <a:gridCol w="16566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158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874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249854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endParaRPr sz="240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Наше приложение</a:t>
                      </a:r>
                    </a:p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endParaRPr sz="200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stroy-calc.ru</a:t>
                      </a:r>
                      <a:endParaRPr sz="200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kalk.pro</a:t>
                      </a:r>
                      <a:endParaRPr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calc.ru</a:t>
                      </a:r>
                      <a:endParaRPr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03070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2000" dirty="0" smtClean="0">
                          <a:latin typeface="+mj-lt"/>
                        </a:rPr>
                        <a:t>Возможность</a:t>
                      </a:r>
                      <a:r>
                        <a:rPr lang="ru-RU" sz="2000" baseline="0" dirty="0" smtClean="0">
                          <a:latin typeface="+mj-lt"/>
                        </a:rPr>
                        <a:t> работы без подключения к интернету.</a:t>
                      </a:r>
                      <a:endParaRPr sz="2000" dirty="0">
                        <a:latin typeface="+mj-l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2800" dirty="0" smtClean="0">
                          <a:latin typeface="+mj-lt"/>
                        </a:rPr>
                        <a:t>+</a:t>
                      </a:r>
                      <a:endParaRPr sz="2800" dirty="0">
                        <a:latin typeface="+mj-l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2800" dirty="0" smtClean="0">
                          <a:latin typeface="+mj-lt"/>
                        </a:rPr>
                        <a:t>-</a:t>
                      </a:r>
                      <a:endParaRPr sz="2800" dirty="0">
                        <a:latin typeface="+mj-l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2800" dirty="0" smtClean="0"/>
                        <a:t>-</a:t>
                      </a:r>
                    </a:p>
                    <a:p>
                      <a:pPr algn="ctr">
                        <a:defRPr sz="1600"/>
                      </a:pPr>
                      <a:endParaRPr sz="28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2800" dirty="0" smtClean="0"/>
                        <a:t>-</a:t>
                      </a:r>
                    </a:p>
                    <a:p>
                      <a:pPr algn="ctr">
                        <a:defRPr sz="1600"/>
                      </a:pPr>
                      <a:endParaRPr sz="28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0307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2000" dirty="0" smtClean="0"/>
                        <a:t>Расчет</a:t>
                      </a:r>
                      <a:r>
                        <a:rPr lang="ru-RU" sz="2000" baseline="0" dirty="0" smtClean="0"/>
                        <a:t> объема бетона, цены бетона, учет марки цемента, марки бетона.</a:t>
                      </a:r>
                      <a:endParaRPr sz="2000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2800" dirty="0" smtClean="0"/>
                        <a:t>+</a:t>
                      </a:r>
                      <a:endParaRPr sz="28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2800" dirty="0" smtClean="0"/>
                        <a:t>+</a:t>
                      </a:r>
                    </a:p>
                    <a:p>
                      <a:pPr algn="ctr">
                        <a:defRPr sz="1600"/>
                      </a:pPr>
                      <a:endParaRPr sz="28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2800" dirty="0" smtClean="0"/>
                        <a:t>+</a:t>
                      </a:r>
                    </a:p>
                    <a:p>
                      <a:pPr algn="ctr">
                        <a:defRPr sz="1600"/>
                      </a:pPr>
                      <a:endParaRPr sz="28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2800" dirty="0" smtClean="0"/>
                        <a:t>+</a:t>
                      </a:r>
                    </a:p>
                    <a:p>
                      <a:pPr algn="ctr">
                        <a:defRPr sz="1600"/>
                      </a:pPr>
                      <a:endParaRPr sz="28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0307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2000" dirty="0" smtClean="0"/>
                        <a:t>Учет подвижности смеси, разновидности</a:t>
                      </a:r>
                      <a:r>
                        <a:rPr lang="ru-RU" sz="2000" baseline="0" dirty="0" smtClean="0"/>
                        <a:t> заполнителей.</a:t>
                      </a:r>
                      <a:endParaRPr sz="2000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2800" dirty="0" smtClean="0"/>
                        <a:t>+</a:t>
                      </a:r>
                      <a:endParaRPr sz="28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2800" dirty="0" smtClean="0"/>
                        <a:t>+</a:t>
                      </a:r>
                      <a:endParaRPr sz="28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2800" dirty="0" smtClean="0"/>
                        <a:t>-</a:t>
                      </a:r>
                      <a:endParaRPr sz="28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2800" dirty="0" smtClean="0"/>
                        <a:t>+</a:t>
                      </a:r>
                    </a:p>
                    <a:p>
                      <a:pPr algn="ctr">
                        <a:defRPr sz="1600"/>
                      </a:pPr>
                      <a:endParaRPr sz="28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0307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2000" dirty="0" smtClean="0"/>
                        <a:t>Учет пластификаторов, коэффициента раздвижки</a:t>
                      </a:r>
                      <a:r>
                        <a:rPr lang="ru-RU" sz="2000" baseline="0" dirty="0" smtClean="0"/>
                        <a:t> зерен, </a:t>
                      </a:r>
                      <a:r>
                        <a:rPr lang="ru-RU" sz="2000" baseline="0" dirty="0" err="1" smtClean="0"/>
                        <a:t>водопотребности</a:t>
                      </a:r>
                      <a:r>
                        <a:rPr lang="ru-RU" sz="2000" baseline="0" dirty="0" smtClean="0"/>
                        <a:t> бетонной смеси.</a:t>
                      </a:r>
                      <a:endParaRPr sz="2000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2800" dirty="0" smtClean="0"/>
                        <a:t>+</a:t>
                      </a:r>
                      <a:endParaRPr sz="28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2800" dirty="0" smtClean="0"/>
                        <a:t>+</a:t>
                      </a:r>
                    </a:p>
                    <a:p>
                      <a:pPr algn="ctr">
                        <a:defRPr sz="1600"/>
                      </a:pPr>
                      <a:endParaRPr sz="28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2800" dirty="0" smtClean="0"/>
                        <a:t>-</a:t>
                      </a:r>
                      <a:endParaRPr sz="28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2800" dirty="0" smtClean="0"/>
                        <a:t>-</a:t>
                      </a:r>
                      <a:endParaRPr sz="28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0762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2000" dirty="0" smtClean="0"/>
                        <a:t>Учет фактора</a:t>
                      </a:r>
                      <a:r>
                        <a:rPr lang="ru-RU" sz="2000" baseline="0" dirty="0" smtClean="0"/>
                        <a:t> морозостойкости, водостойкости, учет всех марок цемента и всех добавок.</a:t>
                      </a:r>
                      <a:endParaRPr sz="2000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2800" dirty="0" smtClean="0"/>
                        <a:t>+</a:t>
                      </a:r>
                      <a:endParaRPr sz="28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2800" dirty="0" smtClean="0"/>
                        <a:t>-</a:t>
                      </a:r>
                      <a:endParaRPr sz="28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2800" dirty="0" smtClean="0"/>
                        <a:t>-</a:t>
                      </a:r>
                      <a:endParaRPr sz="28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2800" dirty="0" smtClean="0"/>
                        <a:t>-</a:t>
                      </a:r>
                      <a:endParaRPr sz="28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7" name="Прямоугольник 16">
            <a:extLst>
              <a:ext uri="{FF2B5EF4-FFF2-40B4-BE49-F238E27FC236}">
                <a16:creationId xmlns=""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=""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=""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6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6779" y="0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0" name="Прямоугольник 16">
            <a:extLst>
              <a:ext uri="{FF2B5EF4-FFF2-40B4-BE49-F238E27FC236}">
                <a16:creationId xmlns=""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chemeClr val="accent5"/>
          </a:solidFill>
        </p:grpSpPr>
        <p:sp>
          <p:nvSpPr>
            <p:cNvPr id="11" name="Прямоугольник">
              <a:extLst>
                <a:ext uri="{FF2B5EF4-FFF2-40B4-BE49-F238E27FC236}">
                  <a16:creationId xmlns=""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2" name="7">
              <a:extLst>
                <a:ext uri="{FF2B5EF4-FFF2-40B4-BE49-F238E27FC236}">
                  <a16:creationId xmlns=""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7</a:t>
              </a:r>
              <a:endParaRPr dirty="0"/>
            </a:p>
          </p:txBody>
        </p:sp>
      </p:grpSp>
      <p:sp>
        <p:nvSpPr>
          <p:cNvPr id="13" name="Текст 2">
            <a:extLst>
              <a:ext uri="{FF2B5EF4-FFF2-40B4-BE49-F238E27FC236}">
                <a16:creationId xmlns=""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7077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Объем рынка</a:t>
            </a:r>
            <a:endParaRPr lang="ru-RU" sz="3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450" y="778955"/>
            <a:ext cx="9687320" cy="5839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41504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533" y="7371"/>
            <a:ext cx="9678828" cy="6850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Группа 1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0"/>
            <a:ext cx="2624903" cy="97077"/>
            <a:chOff x="0" y="692501"/>
            <a:chExt cx="2624903" cy="97077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7273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08566" y="1730375"/>
            <a:ext cx="8939017" cy="51276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Сенькин Александр – Лидер, спикер, </a:t>
            </a:r>
            <a:r>
              <a:rPr lang="en-US" dirty="0" err="1" smtClean="0">
                <a:solidFill>
                  <a:schemeClr val="tx1"/>
                </a:solidFill>
              </a:rPr>
              <a:t>teamlead</a:t>
            </a:r>
            <a:r>
              <a:rPr lang="ru-RU" dirty="0" smtClean="0">
                <a:solidFill>
                  <a:schemeClr val="tx1"/>
                </a:solidFill>
              </a:rPr>
              <a:t> и разработчик </a:t>
            </a:r>
            <a:r>
              <a:rPr lang="en-US" dirty="0" smtClean="0">
                <a:solidFill>
                  <a:schemeClr val="tx1"/>
                </a:solidFill>
              </a:rPr>
              <a:t>back-end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Гусев Владислав – Советник, разработчик </a:t>
            </a:r>
            <a:r>
              <a:rPr lang="en-US" dirty="0" smtClean="0">
                <a:solidFill>
                  <a:schemeClr val="tx1"/>
                </a:solidFill>
              </a:rPr>
              <a:t>back-end </a:t>
            </a:r>
            <a:r>
              <a:rPr lang="ru-RU" dirty="0" smtClean="0">
                <a:solidFill>
                  <a:schemeClr val="tx1"/>
                </a:solidFill>
              </a:rPr>
              <a:t>и </a:t>
            </a:r>
            <a:r>
              <a:rPr lang="ru-RU" dirty="0" err="1" smtClean="0">
                <a:solidFill>
                  <a:schemeClr val="tx1"/>
                </a:solidFill>
              </a:rPr>
              <a:t>тестировщик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Александр Савенков – Разработчик </a:t>
            </a:r>
            <a:r>
              <a:rPr lang="en-US" dirty="0" err="1" smtClean="0">
                <a:solidFill>
                  <a:schemeClr val="tx1"/>
                </a:solidFill>
              </a:rPr>
              <a:t>fullstack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solidFill>
                  <a:schemeClr val="tx1"/>
                </a:solidFill>
              </a:rPr>
              <a:t>Цыппо</a:t>
            </a:r>
            <a:r>
              <a:rPr lang="ru-RU" dirty="0" smtClean="0">
                <a:solidFill>
                  <a:schemeClr val="tx1"/>
                </a:solidFill>
              </a:rPr>
              <a:t> Антон –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Дизайнер, разработчик </a:t>
            </a:r>
            <a:r>
              <a:rPr lang="en-US" dirty="0" smtClean="0">
                <a:solidFill>
                  <a:schemeClr val="tx1"/>
                </a:solidFill>
              </a:rPr>
              <a:t>front-end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C00000"/>
          </a:solidFill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3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78957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Команда проекта</a:t>
            </a:r>
            <a:endParaRPr sz="3600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3" y="1369229"/>
            <a:ext cx="1612513" cy="1556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 descr="https://sun9-45.userapi.com/impf/Ih11IiYxABuzRB2pqDEuCw-yywxNTqx4PnxPkA/ZFATbQS37eI.jpg?size=1215x2160&amp;quality=95&amp;sign=49e5f2e1245cceb8ef30771123683929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355" y="2476498"/>
            <a:ext cx="1608016" cy="199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un9-41.userapi.com/impg/5RZkw4tTXNYXMiBpmelbQ8IYZjlKwW2e2S3FkA/6tGmuTA6dEo.jpg?size=1620x2160&amp;quality=95&amp;sign=8e6ba0421072abefe3667606b9faff8d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" y="3822961"/>
            <a:ext cx="1535694" cy="2047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67.userapi.com/impf/c840228/v840228761/742d9/So94WvI4JcQ.jpg?size=499x545&amp;quality=96&amp;sign=47a3741920bdc14ee81807d56f5e88ce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355" y="5042559"/>
            <a:ext cx="1662211" cy="181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2954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Сформулировали проблему. </a:t>
            </a:r>
          </a:p>
          <a:p>
            <a:pPr>
              <a:buFont typeface="Wingdings" pitchFamily="2" charset="2"/>
              <a:buChar char="q"/>
            </a:pPr>
            <a:r>
              <a:rPr lang="ru-RU" dirty="0"/>
              <a:t>П</a:t>
            </a:r>
            <a:r>
              <a:rPr lang="ru-RU" dirty="0" smtClean="0"/>
              <a:t>роанализировали целевую аудиторию.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Рассчитали  бизнес модель. </a:t>
            </a:r>
          </a:p>
          <a:p>
            <a:pPr>
              <a:buFont typeface="Wingdings" pitchFamily="2" charset="2"/>
              <a:buChar char="q"/>
            </a:pPr>
            <a:r>
              <a:rPr lang="ru-RU" dirty="0"/>
              <a:t>П</a:t>
            </a:r>
            <a:r>
              <a:rPr lang="ru-RU" dirty="0" smtClean="0"/>
              <a:t>роанализировали объем рынка. </a:t>
            </a:r>
          </a:p>
          <a:p>
            <a:pPr>
              <a:buFont typeface="Wingdings" pitchFamily="2" charset="2"/>
              <a:buChar char="q"/>
            </a:pPr>
            <a:r>
              <a:rPr lang="ru-RU" dirty="0"/>
              <a:t>П</a:t>
            </a:r>
            <a:r>
              <a:rPr lang="ru-RU" dirty="0" smtClean="0"/>
              <a:t>роанализировали конкурентов. </a:t>
            </a:r>
          </a:p>
          <a:p>
            <a:pPr>
              <a:buFont typeface="Wingdings" pitchFamily="2" charset="2"/>
              <a:buChar char="q"/>
            </a:pPr>
            <a:r>
              <a:rPr lang="ru-RU" dirty="0"/>
              <a:t>С</a:t>
            </a:r>
            <a:r>
              <a:rPr lang="ru-RU" dirty="0" smtClean="0"/>
              <a:t>формулировали конкурентные преимущества. </a:t>
            </a:r>
          </a:p>
          <a:p>
            <a:pPr>
              <a:buFont typeface="Wingdings" pitchFamily="2" charset="2"/>
              <a:buChar char="q"/>
            </a:pPr>
            <a:r>
              <a:rPr lang="ru-RU" dirty="0"/>
              <a:t>Р</a:t>
            </a:r>
            <a:r>
              <a:rPr lang="ru-RU" dirty="0" smtClean="0"/>
              <a:t>азработали дорожную карту.</a:t>
            </a:r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0" name="Прямоугольник 16">
            <a:extLst>
              <a:ext uri="{FF2B5EF4-FFF2-40B4-BE49-F238E27FC236}">
                <a16:creationId xmlns=""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1" name="Прямоугольник">
              <a:extLst>
                <a:ext uri="{FF2B5EF4-FFF2-40B4-BE49-F238E27FC236}">
                  <a16:creationId xmlns=""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2" name="7">
              <a:extLst>
                <a:ext uri="{FF2B5EF4-FFF2-40B4-BE49-F238E27FC236}">
                  <a16:creationId xmlns=""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sp>
        <p:nvSpPr>
          <p:cNvPr id="13" name="Текст 2">
            <a:extLst>
              <a:ext uri="{FF2B5EF4-FFF2-40B4-BE49-F238E27FC236}">
                <a16:creationId xmlns=""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Результаты за программу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300822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smtClean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Сенькин Александр</a:t>
            </a:r>
            <a:endParaRPr lang="en-US" dirty="0" smtClean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Телефон - </a:t>
            </a:r>
            <a:r>
              <a:rPr dirty="0" smtClean="0"/>
              <a:t>8 </a:t>
            </a:r>
            <a:r>
              <a:rPr lang="ru-RU" dirty="0" smtClean="0"/>
              <a:t>937 456 10 05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Почта - </a:t>
            </a:r>
            <a:r>
              <a:rPr lang="en-US" dirty="0" smtClean="0"/>
              <a:t>mamoru90000@gmail.com</a:t>
            </a:r>
            <a:endParaRPr dirty="0"/>
          </a:p>
        </p:txBody>
      </p:sp>
      <p:pic>
        <p:nvPicPr>
          <p:cNvPr id="3074" name="Picture 2" descr="✓Завод ЖБИ производство и поставка железобетонных изделий в Москве✓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490" y="1794065"/>
            <a:ext cx="4994170" cy="506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3750</TotalTime>
  <Words>323</Words>
  <Application>Microsoft Office PowerPoint</Application>
  <PresentationFormat>Произвольный</PresentationFormat>
  <Paragraphs>104</Paragraphs>
  <Slides>11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Mamoru</cp:lastModifiedBy>
  <cp:revision>61</cp:revision>
  <dcterms:modified xsi:type="dcterms:W3CDTF">2023-12-12T14:37:03Z</dcterms:modified>
</cp:coreProperties>
</file>