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10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0D5F2"/>
    <a:srgbClr val="018B9D"/>
    <a:srgbClr val="008C9D"/>
    <a:srgbClr val="00B7D0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Ученики </a:t>
          </a:r>
          <a:br>
            <a:rPr lang="ru-RU" sz="4000" dirty="0"/>
          </a:br>
          <a:r>
            <a:rPr lang="ru-RU" sz="4000" dirty="0"/>
            <a:t>9-11 классов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/>
            <a:t>Его проблема 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919" custLinFactNeighborY="-136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200" b="1" dirty="0"/>
            <a:t>474 </a:t>
          </a:r>
          <a:r>
            <a:rPr lang="ru-RU" sz="1200" b="1" dirty="0" err="1"/>
            <a:t>млрд</a:t>
          </a:r>
          <a:r>
            <a:rPr lang="ru-RU" sz="1200" b="1" dirty="0"/>
            <a:t> рублей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600" b="1" dirty="0"/>
            <a:t>2 </a:t>
          </a:r>
          <a:r>
            <a:rPr lang="ru-RU" sz="1600" b="1" dirty="0" err="1"/>
            <a:t>млрд</a:t>
          </a:r>
          <a:r>
            <a:rPr lang="ru-RU" sz="1600" b="1" dirty="0"/>
            <a:t> рублей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2000" b="1" dirty="0"/>
            <a:t>415 млн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400" b="1" dirty="0"/>
            <a:t>266,8 </a:t>
          </a:r>
          <a:r>
            <a:rPr lang="ru-RU" sz="1400" b="1" dirty="0" err="1"/>
            <a:t>млн</a:t>
          </a:r>
          <a:endParaRPr lang="ru-RU" sz="14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#1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#1"/>
    <dgm:cxn modelId="{79BDBA10-9711-4BDA-98AB-B479F1DBA428}" type="presOf" srcId="{0818C206-01D3-42CA-8284-93BDB68F62D6}" destId="{E9939ED1-4562-48D9-BE1C-4783B0C5CCC3}" srcOrd="1" destOrd="0" presId="urn:microsoft.com/office/officeart/2005/8/layout/venn2#1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#1"/>
    <dgm:cxn modelId="{EDA52304-46AB-4F72-9170-3B6A3489704A}" type="presOf" srcId="{4B8D2A1B-1AF5-4C7B-861F-7B6A3BC87275}" destId="{35FD8772-767A-40C1-9DBC-28B8FDCDD168}" srcOrd="1" destOrd="0" presId="urn:microsoft.com/office/officeart/2005/8/layout/venn2#1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#1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#1"/>
    <dgm:cxn modelId="{AB3A19EA-1B33-4E40-AF35-37E7FC70A5A9}" type="presOf" srcId="{A5C99BE3-4D64-4E7A-B18B-8B213C86CDEC}" destId="{71F9D321-AD24-4B2F-9858-808383740F5B}" srcOrd="0" destOrd="0" presId="urn:microsoft.com/office/officeart/2005/8/layout/venn2#1"/>
    <dgm:cxn modelId="{3DF9930E-008C-43BA-A3AF-4863D09FAE9C}" type="presOf" srcId="{55BFBAC8-337F-499E-9BC4-6FD1736C15A7}" destId="{0AA7055B-6A39-42CE-9DAA-F774E35C7CE0}" srcOrd="0" destOrd="0" presId="urn:microsoft.com/office/officeart/2005/8/layout/venn2#1"/>
    <dgm:cxn modelId="{B6D11E35-FAF3-4A5C-8823-A5CE05A4B7DD}" type="presParOf" srcId="{0AA7055B-6A39-42CE-9DAA-F774E35C7CE0}" destId="{BC414194-CF75-48E5-A718-61A934C9264C}" srcOrd="0" destOrd="0" presId="urn:microsoft.com/office/officeart/2005/8/layout/venn2#1"/>
    <dgm:cxn modelId="{E16FA340-5987-40C2-9028-17EA3E4E500E}" type="presParOf" srcId="{BC414194-CF75-48E5-A718-61A934C9264C}" destId="{A493D662-2D6B-4213-8BCC-C3E77744DC58}" srcOrd="0" destOrd="0" presId="urn:microsoft.com/office/officeart/2005/8/layout/venn2#1"/>
    <dgm:cxn modelId="{E4336096-ABDB-41D4-86B6-43392E9EDFF0}" type="presParOf" srcId="{BC414194-CF75-48E5-A718-61A934C9264C}" destId="{E9939ED1-4562-48D9-BE1C-4783B0C5CCC3}" srcOrd="1" destOrd="0" presId="urn:microsoft.com/office/officeart/2005/8/layout/venn2#1"/>
    <dgm:cxn modelId="{EA1C85FB-6A8B-453B-ADE0-F910833EF018}" type="presParOf" srcId="{0AA7055B-6A39-42CE-9DAA-F774E35C7CE0}" destId="{2D8272D6-E575-4238-A0D6-5D8B76F9C1BD}" srcOrd="1" destOrd="0" presId="urn:microsoft.com/office/officeart/2005/8/layout/venn2#1"/>
    <dgm:cxn modelId="{1B8F0A16-227E-4617-9D04-33639448D90E}" type="presParOf" srcId="{2D8272D6-E575-4238-A0D6-5D8B76F9C1BD}" destId="{71F9D321-AD24-4B2F-9858-808383740F5B}" srcOrd="0" destOrd="0" presId="urn:microsoft.com/office/officeart/2005/8/layout/venn2#1"/>
    <dgm:cxn modelId="{F9CA43EA-8D6D-4C24-A20B-9F83BF92911F}" type="presParOf" srcId="{2D8272D6-E575-4238-A0D6-5D8B76F9C1BD}" destId="{1BAB291C-2D12-4C6C-AF57-8F3D2971ECEF}" srcOrd="1" destOrd="0" presId="urn:microsoft.com/office/officeart/2005/8/layout/venn2#1"/>
    <dgm:cxn modelId="{46D5F971-788F-4D6B-9B34-974BE6CD6B54}" type="presParOf" srcId="{0AA7055B-6A39-42CE-9DAA-F774E35C7CE0}" destId="{7B9134C8-35FA-4C35-943A-88376E3E58B3}" srcOrd="2" destOrd="0" presId="urn:microsoft.com/office/officeart/2005/8/layout/venn2#1"/>
    <dgm:cxn modelId="{A0E9E59E-8445-4972-BE89-9E5E8246D0D1}" type="presParOf" srcId="{7B9134C8-35FA-4C35-943A-88376E3E58B3}" destId="{F4F73ED0-32D2-41A1-B72D-C2D81FC80C1A}" srcOrd="0" destOrd="0" presId="urn:microsoft.com/office/officeart/2005/8/layout/venn2#1"/>
    <dgm:cxn modelId="{3735A40F-4CF1-4CE8-8BA4-C614759981A2}" type="presParOf" srcId="{7B9134C8-35FA-4C35-943A-88376E3E58B3}" destId="{2C29A3DA-C316-42BB-A5C2-535CBF0E275C}" srcOrd="1" destOrd="0" presId="urn:microsoft.com/office/officeart/2005/8/layout/venn2#1"/>
    <dgm:cxn modelId="{158A5812-A9EB-4C8A-903D-3B16D1D25239}" type="presParOf" srcId="{0AA7055B-6A39-42CE-9DAA-F774E35C7CE0}" destId="{92275A94-14E9-4F05-A906-105908E0C9A4}" srcOrd="3" destOrd="0" presId="urn:microsoft.com/office/officeart/2005/8/layout/venn2#1"/>
    <dgm:cxn modelId="{AD76E7CF-21AD-4FB6-9B09-55B9B127A182}" type="presParOf" srcId="{92275A94-14E9-4F05-A906-105908E0C9A4}" destId="{C12AB981-CE2A-46AD-A1EC-BC438E315F66}" srcOrd="0" destOrd="0" presId="urn:microsoft.com/office/officeart/2005/8/layout/venn2#1"/>
    <dgm:cxn modelId="{522D2414-E9A9-4585-B0DA-4E594C57DF09}" type="presParOf" srcId="{92275A94-14E9-4F05-A906-105908E0C9A4}" destId="{35FD8772-767A-40C1-9DBC-28B8FDCDD168}" srcOrd="1" destOrd="0" presId="urn:microsoft.com/office/officeart/2005/8/layout/venn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Курс по подготовке к ОГЭ/ЕГЭ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Умскул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Фоксфорд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Наши услуги дешевле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31493CF2-9B99-4445-8F08-1F281EF49F4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Мы акцентируем наше внимание именно на подготовке к информатике</a:t>
          </a:r>
        </a:p>
      </dgm:t>
    </dgm:pt>
    <dgm:pt modelId="{2A1BD7BE-02AF-41DF-947C-BE05101A67B6}" type="parTrans" cxnId="{EC19179D-9E33-4445-AB21-AF0C8C8C8BA8}">
      <dgm:prSet/>
      <dgm:spPr/>
      <dgm:t>
        <a:bodyPr/>
        <a:lstStyle/>
        <a:p>
          <a:endParaRPr lang="ru-RU"/>
        </a:p>
      </dgm:t>
    </dgm:pt>
    <dgm:pt modelId="{12CC0978-267A-4EDA-80F4-1FDA25814F96}" type="sibTrans" cxnId="{EC19179D-9E33-4445-AB21-AF0C8C8C8BA8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19179D-9E33-4445-AB21-AF0C8C8C8BA8}" srcId="{C1DCF8D2-41C8-416E-B988-A9BFE3AC37E6}" destId="{31493CF2-9B99-4445-8F08-1F281EF49F44}" srcOrd="1" destOrd="0" parTransId="{2A1BD7BE-02AF-41DF-947C-BE05101A67B6}" sibTransId="{12CC0978-267A-4EDA-80F4-1FDA25814F96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C883EB73-ECF6-49C9-AF3E-99F526133F10}" type="presOf" srcId="{31493CF2-9B99-4445-8F08-1F281EF49F44}" destId="{0C85A15E-56D2-44B3-8E52-7FFFB1AE2983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/>
            <a:t>Его проблема </a:t>
          </a:r>
          <a:endParaRPr lang="ru-RU" sz="40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Ученики </a:t>
          </a:r>
          <a:br>
            <a:rPr lang="ru-RU" sz="4000" kern="1200" dirty="0"/>
          </a:br>
          <a:r>
            <a:rPr lang="ru-RU" sz="4000" kern="1200" dirty="0"/>
            <a:t>9-11 классов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474 </a:t>
          </a:r>
          <a:r>
            <a:rPr lang="ru-RU" sz="1200" b="1" kern="1200" dirty="0" err="1"/>
            <a:t>млрд</a:t>
          </a:r>
          <a:r>
            <a:rPr lang="ru-RU" sz="1200" b="1" kern="1200" dirty="0"/>
            <a:t> рублей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2 </a:t>
          </a:r>
          <a:r>
            <a:rPr lang="ru-RU" sz="1600" b="1" kern="1200" dirty="0" err="1"/>
            <a:t>млрд</a:t>
          </a:r>
          <a:r>
            <a:rPr lang="ru-RU" sz="1600" b="1" kern="1200" dirty="0"/>
            <a:t> рублей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415 млн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266,8 </a:t>
          </a:r>
          <a:r>
            <a:rPr lang="ru-RU" sz="1400" b="1" kern="1200" dirty="0" err="1"/>
            <a:t>млн</a:t>
          </a:r>
          <a:endParaRPr lang="ru-RU" sz="1400" b="1" kern="1200" dirty="0"/>
        </a:p>
      </dsp:txBody>
      <dsp:txXfrm>
        <a:off x="2074771" y="3096804"/>
        <a:ext cx="1251303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32244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322440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169720"/>
          <a:ext cx="3059169" cy="321834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Курс по подготовке к ОГЭ/ЕГЭ</a:t>
          </a:r>
        </a:p>
      </dsp:txBody>
      <dsp:txXfrm>
        <a:off x="0" y="1169720"/>
        <a:ext cx="3059169" cy="3218340"/>
      </dsp:txXfrm>
    </dsp:sp>
    <dsp:sp modelId="{34E68AF3-FEED-4A3D-869A-6E2B7BBFBA4D}">
      <dsp:nvSpPr>
        <dsp:cNvPr id="0" name=""/>
        <dsp:cNvSpPr/>
      </dsp:nvSpPr>
      <dsp:spPr>
        <a:xfrm>
          <a:off x="3490590" y="32244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322440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219637"/>
          <a:ext cx="3059169" cy="32183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/>
            <a:t>Умскул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/>
            <a:t>Фоксфорд</a:t>
          </a:r>
          <a:endParaRPr lang="ru-RU" sz="2600" kern="1200" dirty="0"/>
        </a:p>
      </dsp:txBody>
      <dsp:txXfrm>
        <a:off x="3490590" y="1219637"/>
        <a:ext cx="3059169" cy="3218340"/>
      </dsp:txXfrm>
    </dsp:sp>
    <dsp:sp modelId="{869E6585-1C72-4E82-914E-39E2C4E28665}">
      <dsp:nvSpPr>
        <dsp:cNvPr id="0" name=""/>
        <dsp:cNvSpPr/>
      </dsp:nvSpPr>
      <dsp:spPr>
        <a:xfrm>
          <a:off x="6981180" y="31501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31501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219637"/>
          <a:ext cx="3059169" cy="32183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Наши услуги дешевле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Мы акцентируем наше внимание именно на подготовке к информатике</a:t>
          </a:r>
        </a:p>
      </dsp:txBody>
      <dsp:txXfrm>
        <a:off x="6978043" y="1219637"/>
        <a:ext cx="3059169" cy="3218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#1">
  <dgm:title val=""/>
  <dgm:desc val=""/>
  <dgm:catLst>
    <dgm:cat type="relationship" pri="11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margarita0830@gmail.com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hyperlink" Target="mailto:isakinadaria1@gmail.com" TargetMode="External"/><Relationship Id="rId4" Type="http://schemas.openxmlformats.org/officeDocument/2006/relationships/hyperlink" Target="mailto:kostylevadi28@gmail.co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-791640" y="179836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err="1"/>
              <a:t>ИнфоУмка</a:t>
            </a:r>
            <a:endParaRPr lang="ru-RU" sz="4400" dirty="0"/>
          </a:p>
          <a:p>
            <a:pPr algn="ctr"/>
            <a:endParaRPr lang="ru-RU" sz="2800" b="0" i="0" dirty="0">
              <a:effectLst/>
              <a:latin typeface=".SFUI-Regular"/>
            </a:endParaRPr>
          </a:p>
          <a:p>
            <a:pPr algn="ctr"/>
            <a:r>
              <a:rPr lang="en-US" sz="2800" b="0" i="0" dirty="0">
                <a:effectLst/>
                <a:latin typeface=".SFUI-Regular"/>
              </a:rPr>
              <a:t>IT production </a:t>
            </a:r>
            <a:endParaRPr lang="ru-RU" sz="2800" dirty="0">
              <a:effectLst/>
              <a:latin typeface="System Font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338293A9-51EF-DFFC-F55B-E3ECC3C12D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544" y="3121026"/>
            <a:ext cx="2214578" cy="2549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480699" y="4383267"/>
            <a:ext cx="2883092" cy="214694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Маргарита Скворцова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Ответственность, многозадачность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Дипломат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639387" y="4350214"/>
            <a:ext cx="2558214" cy="132033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Дарья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</a:rPr>
              <a:t>Исакина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Коммуникабельность,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стрессоустойчивость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Генератор идей, лидер</a:t>
            </a:r>
            <a:endParaRPr lang="ru-RU" sz="1400" i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4344357"/>
            <a:ext cx="2181196" cy="132619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Диана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</a:rPr>
              <a:t>Костылева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Исполнительность, усердие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Исполнитель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9FDD60-315A-7B26-05EC-D870C6501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93" y="971569"/>
            <a:ext cx="2844552" cy="3244805"/>
          </a:xfrm>
          <a:prstGeom prst="rect">
            <a:avLst/>
          </a:prstGeom>
        </p:spPr>
      </p:pic>
      <p:pic>
        <p:nvPicPr>
          <p:cNvPr id="3" name="Рисунок 10">
            <a:extLst>
              <a:ext uri="{FF2B5EF4-FFF2-40B4-BE49-F238E27FC236}">
                <a16:creationId xmlns:a16="http://schemas.microsoft.com/office/drawing/2014/main" id="{D80C3CB9-3D40-BDB0-35E8-A6C8757F16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87" y="946159"/>
            <a:ext cx="2860514" cy="3305128"/>
          </a:xfrm>
          <a:prstGeom prst="rect">
            <a:avLst/>
          </a:prstGeom>
        </p:spPr>
      </p:pic>
      <p:pic>
        <p:nvPicPr>
          <p:cNvPr id="6" name="Рисунок 11">
            <a:extLst>
              <a:ext uri="{FF2B5EF4-FFF2-40B4-BE49-F238E27FC236}">
                <a16:creationId xmlns:a16="http://schemas.microsoft.com/office/drawing/2014/main" id="{22AFB27F-C1AF-3629-0D75-491B5EF658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745" y="946158"/>
            <a:ext cx="2807195" cy="32992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954391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F4065FD-40A3-0497-AE49-90856BDCA607}"/>
              </a:ext>
            </a:extLst>
          </p:cNvPr>
          <p:cNvSpPr txBox="1"/>
          <p:nvPr/>
        </p:nvSpPr>
        <p:spPr>
          <a:xfrm>
            <a:off x="3754428" y="1620829"/>
            <a:ext cx="5141843" cy="1015663"/>
          </a:xfrm>
          <a:prstGeom prst="rect">
            <a:avLst/>
          </a:prstGeom>
          <a:solidFill>
            <a:srgbClr val="A4D4E2"/>
          </a:solidFill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Сложно самим подготовиться к ЕГЭ по </a:t>
            </a:r>
            <a:r>
              <a:rPr lang="ru-RU" sz="2000" dirty="0" err="1"/>
              <a:t>информатике</a:t>
            </a:r>
            <a:r>
              <a:rPr lang="ru-RU" sz="2000" dirty="0"/>
              <a:t>, найти удобную платформу по подготовке или репетиторов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74BFE5-53E0-02A3-ED3D-AA69880ED11C}"/>
              </a:ext>
            </a:extLst>
          </p:cNvPr>
          <p:cNvSpPr txBox="1"/>
          <p:nvPr/>
        </p:nvSpPr>
        <p:spPr>
          <a:xfrm>
            <a:off x="182528" y="4049721"/>
            <a:ext cx="5442048" cy="146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Наш проект помогает решить важную проблему для учащихся </a:t>
            </a:r>
            <a:r>
              <a:rPr lang="ru-RU" dirty="0"/>
              <a:t>9</a:t>
            </a:r>
            <a:r>
              <a:rPr lang="ru-RU" b="0" i="0" dirty="0">
                <a:effectLst/>
              </a:rPr>
              <a:t>-11 классов, сдающих ЕГЭ по информатике.</a:t>
            </a:r>
            <a:endParaRPr lang="ru-RU" dirty="0">
              <a:effectLst/>
            </a:endParaRPr>
          </a:p>
          <a:p>
            <a:pPr algn="l"/>
            <a:r>
              <a:rPr lang="ru-RU" dirty="0"/>
              <a:t>Мы создали удобную платформу для подготовки к экзаменам.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7F8244-6E80-B3B9-D448-38C12421BB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7425" y="3171704"/>
            <a:ext cx="3279775" cy="24079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29687" y="213951"/>
            <a:ext cx="5755755" cy="1025168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247" y="1644965"/>
            <a:ext cx="57557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Онлайн-школа по подготовке учащихся к ОГЭ и ЕГЭ по информатике из любой точки мира. Можно готовиться к экзаменам сидя на диване, в дороге или во время перерыва.</a:t>
            </a:r>
            <a:br>
              <a:rPr lang="ru-RU" dirty="0"/>
            </a:br>
            <a:r>
              <a:rPr lang="ru-RU" dirty="0"/>
              <a:t>Мы предоставляем самый комфортный способ получения знаний для вас, за доступную каждому стоимость.</a:t>
            </a:r>
          </a:p>
          <a:p>
            <a:r>
              <a:rPr lang="ru-RU" dirty="0"/>
              <a:t>Мы успели создать удобную группу для людей, на которой можно приобрести интересующую их услугу и связаться с администратором при возникновении вопросов. Также начали разработку курсов, узнали целевую аудитории и площадки для рекламы</a:t>
            </a:r>
          </a:p>
        </p:txBody>
      </p:sp>
      <p:sp>
        <p:nvSpPr>
          <p:cNvPr id="15362" name="AutoShape 2" descr="blob:https://web.telegram.org/2595dcf4-33cb-486f-a768-d28cec390e9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blob:https://web.telegram.org/6f122ec1-b86b-4e8a-8dea-6a37f889cf6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B16F81B-79C2-8961-BEC4-5CFE33E5F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046" y="160338"/>
            <a:ext cx="3523546" cy="53489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3410"/>
              </p:ext>
            </p:extLst>
          </p:nvPr>
        </p:nvGraphicFramePr>
        <p:xfrm>
          <a:off x="396842" y="1692267"/>
          <a:ext cx="9217024" cy="2855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562934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990" y="390684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83122" y="3906845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Технологии беспроводной связи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4" y="347821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140056" y="2910424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0" y="1080000"/>
            <a:ext cx="99483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Мы провели опрос среди 66 учащихся школ, университетов и колледжей. Все из них понимают, что для того, чтобы достичь высоких результатов нужно усердно работать, поэтому многие обращались к репетиторам или к онлайн-курсам. Также, чему мы были приятно удивлены, никто не относится к онлайн-платформам негативно и люди готовы получать знания подобным образом. </a:t>
            </a:r>
          </a:p>
          <a:p>
            <a:r>
              <a:rPr lang="ru-RU" sz="2400" dirty="0"/>
              <a:t>Самый популярный предмет для сдачи экзаменов –информатика, что ещё раз подтверждает актуальность нашего проекта. Узнав стоимость за которую люди готовы приобретать инфо-продукт и форму занятий в которой информация усваивается лучше всего, мы взяли для наших услуг.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140056" y="2910424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190" y="9720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latin typeface="+mj-lt"/>
              </a:rPr>
              <a:t>Портрет потребителя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98" y="1261292"/>
            <a:ext cx="2214939" cy="2214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4" b="34762"/>
          <a:stretch/>
        </p:blipFill>
        <p:spPr>
          <a:xfrm>
            <a:off x="5409874" y="1204528"/>
            <a:ext cx="2592667" cy="22717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5871" y="3636917"/>
            <a:ext cx="37880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Кирилл, 17 лет</a:t>
            </a:r>
            <a:br>
              <a:rPr lang="ru-RU" sz="1400" dirty="0"/>
            </a:br>
            <a:r>
              <a:rPr lang="ru-RU" sz="1400" dirty="0"/>
              <a:t>Ученик 10 класса, живёт в Москве. Хочет сдать ЕГЭ на 90+ баллов и поступить в МГУ. Проблема в том, что информатика в школе 1 раз в неделю и подготовки к экзаменам нет. Чтобы правильно организовать своё время и подготовку, заранее записался на наш курс.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5550" y="3640532"/>
            <a:ext cx="36205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Настя, 16 лет</a:t>
            </a:r>
            <a:br>
              <a:rPr lang="ru-RU" sz="1400" dirty="0"/>
            </a:br>
            <a:r>
              <a:rPr lang="ru-RU" sz="1400" dirty="0"/>
              <a:t>Ученица 9 класса, живёт в Ижевске. Хочет сдать ОГЭ на 5. Переживает, что оценка может быть хуже, поэтому записалась на курсы нашей онлайн-школы.</a:t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8692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608414" y="1473550"/>
            <a:ext cx="5272661" cy="36994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lang="ru-RU" sz="1600" dirty="0">
                <a:effectLst/>
              </a:rPr>
              <a:t>PAM (</a:t>
            </a:r>
            <a:r>
              <a:rPr lang="ru-RU" sz="1600" dirty="0" err="1">
                <a:effectLst/>
              </a:rPr>
              <a:t>Potential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Available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Market</a:t>
            </a:r>
            <a:r>
              <a:rPr lang="ru-RU" sz="1600" dirty="0">
                <a:effectLst/>
              </a:rPr>
              <a:t>) – </a:t>
            </a:r>
            <a:r>
              <a:rPr lang="ru-RU" sz="1600" dirty="0" smtClean="0">
                <a:effectLst/>
              </a:rPr>
              <a:t>заинтересованные в </a:t>
            </a:r>
            <a:r>
              <a:rPr lang="ru-RU" sz="1600" dirty="0" err="1" smtClean="0"/>
              <a:t>онлайн</a:t>
            </a:r>
            <a:r>
              <a:rPr lang="ru-RU" sz="1600" dirty="0" smtClean="0"/>
              <a:t> школах.</a:t>
            </a:r>
            <a:endParaRPr lang="ru-RU" sz="1600" dirty="0"/>
          </a:p>
          <a:p>
            <a:pPr algn="l"/>
            <a:endParaRPr lang="ru-RU" sz="1600" dirty="0">
              <a:effectLst/>
            </a:endParaRPr>
          </a:p>
          <a:p>
            <a:pPr lvl="0"/>
            <a:r>
              <a:rPr lang="ru-RU" sz="1600" dirty="0">
                <a:effectLst/>
              </a:rPr>
              <a:t>TAM (</a:t>
            </a:r>
            <a:r>
              <a:rPr lang="ru-RU" sz="1600" dirty="0" err="1">
                <a:effectLst/>
              </a:rPr>
              <a:t>Total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Addressable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Market</a:t>
            </a:r>
            <a:r>
              <a:rPr lang="ru-RU" sz="1600" dirty="0">
                <a:effectLst/>
              </a:rPr>
              <a:t>) – </a:t>
            </a:r>
            <a:r>
              <a:rPr lang="ru-RU" sz="1600" dirty="0" smtClean="0"/>
              <a:t>те, кому нужны </a:t>
            </a:r>
            <a:r>
              <a:rPr lang="ru-RU" sz="1600" dirty="0" err="1" smtClean="0"/>
              <a:t>онлайн</a:t>
            </a:r>
            <a:r>
              <a:rPr lang="ru-RU" sz="1600" dirty="0" smtClean="0"/>
              <a:t> курсы по информатике</a:t>
            </a:r>
            <a:endParaRPr lang="ru-RU" sz="1600" dirty="0"/>
          </a:p>
          <a:p>
            <a:pPr algn="l"/>
            <a:endParaRPr lang="ru-RU" sz="1600" dirty="0">
              <a:effectLst/>
            </a:endParaRPr>
          </a:p>
          <a:p>
            <a:pPr lvl="0"/>
            <a:r>
              <a:rPr lang="ru-RU" sz="1600" dirty="0">
                <a:effectLst/>
              </a:rPr>
              <a:t>SAM (</a:t>
            </a:r>
            <a:r>
              <a:rPr lang="ru-RU" sz="1600" dirty="0" err="1">
                <a:effectLst/>
              </a:rPr>
              <a:t>Serviceable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Available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Market</a:t>
            </a:r>
            <a:r>
              <a:rPr lang="ru-RU" sz="1600" dirty="0">
                <a:effectLst/>
              </a:rPr>
              <a:t>) – </a:t>
            </a:r>
            <a:r>
              <a:rPr lang="ru-RU" sz="1600" dirty="0" smtClean="0">
                <a:effectLst/>
              </a:rPr>
              <a:t>те, кто сдает </a:t>
            </a:r>
            <a:r>
              <a:rPr lang="ru-RU" sz="1600" dirty="0" smtClean="0"/>
              <a:t>ОГЭ, ЕГЭ по информатике</a:t>
            </a:r>
            <a:endParaRPr lang="ru-RU" sz="1600" dirty="0"/>
          </a:p>
          <a:p>
            <a:pPr algn="l"/>
            <a:endParaRPr lang="ru-RU" sz="1600" dirty="0">
              <a:effectLst/>
            </a:endParaRPr>
          </a:p>
          <a:p>
            <a:pPr lvl="0"/>
            <a:r>
              <a:rPr lang="ru-RU" sz="1600" dirty="0">
                <a:effectLst/>
              </a:rPr>
              <a:t>SOM (</a:t>
            </a:r>
            <a:r>
              <a:rPr lang="ru-RU" sz="1600" dirty="0" err="1">
                <a:effectLst/>
              </a:rPr>
              <a:t>Serviceable</a:t>
            </a:r>
            <a:r>
              <a:rPr lang="ru-RU" sz="1600" dirty="0">
                <a:effectLst/>
              </a:rPr>
              <a:t> &amp; </a:t>
            </a:r>
            <a:r>
              <a:rPr lang="ru-RU" sz="1600" dirty="0" err="1">
                <a:effectLst/>
              </a:rPr>
              <a:t>Obtainable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Market</a:t>
            </a:r>
            <a:r>
              <a:rPr lang="ru-RU" sz="1600" dirty="0">
                <a:effectLst/>
              </a:rPr>
              <a:t>) – </a:t>
            </a:r>
            <a:r>
              <a:rPr lang="ru-RU" sz="1600" dirty="0" smtClean="0"/>
              <a:t>в среднем 20% из сдающих ОГЭ,ЕГЭ по информатике занимаются в онлайн школе</a:t>
            </a:r>
            <a:endParaRPr lang="ru-RU" sz="1600" dirty="0"/>
          </a:p>
          <a:p>
            <a:pPr lvl="0"/>
            <a:r>
              <a:rPr lang="ru-RU" sz="1600" dirty="0"/>
              <a:t>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8494805"/>
              </p:ext>
            </p:extLst>
          </p:nvPr>
        </p:nvGraphicFramePr>
        <p:xfrm>
          <a:off x="20137" y="90687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199510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1882" y="276383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/>
              <a:t>Прямые: </a:t>
            </a:r>
            <a:br>
              <a:rPr lang="ru-RU" sz="1200" b="1" i="1" dirty="0"/>
            </a:br>
            <a:r>
              <a:rPr lang="ru-RU" sz="1200" dirty="0"/>
              <a:t>- через интернет</a:t>
            </a:r>
            <a:br>
              <a:rPr lang="ru-RU" sz="1200" dirty="0"/>
            </a:br>
            <a:r>
              <a:rPr lang="ru-RU" sz="1200" b="1" dirty="0"/>
              <a:t>Непрямые:</a:t>
            </a:r>
            <a:r>
              <a:rPr lang="ru-RU" sz="1200" dirty="0"/>
              <a:t> </a:t>
            </a:r>
            <a:br>
              <a:rPr lang="ru-RU" sz="1200" dirty="0"/>
            </a:br>
            <a:r>
              <a:rPr lang="ru-RU" sz="1200" dirty="0"/>
              <a:t>- партнерские сайты</a:t>
            </a:r>
            <a:br>
              <a:rPr lang="ru-RU" sz="1200" dirty="0"/>
            </a:br>
            <a:r>
              <a:rPr lang="ru-RU" sz="1200" dirty="0"/>
              <a:t>- образовательные организации </a:t>
            </a:r>
            <a:br>
              <a:rPr lang="ru-RU" sz="1200" dirty="0"/>
            </a:br>
            <a:endParaRPr lang="ru-RU" sz="12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692267"/>
            <a:ext cx="2039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Партнёры</a:t>
            </a:r>
            <a:br>
              <a:rPr lang="ru-RU" dirty="0"/>
            </a:br>
            <a:r>
              <a:rPr lang="ru-RU" dirty="0"/>
              <a:t>(члены команды)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Инвесторы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9915" y="1549392"/>
            <a:ext cx="1927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/>
              <a:t>Образовательная услуга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Платформа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968478" y="2763837"/>
            <a:ext cx="20717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000" dirty="0"/>
              <a:t>Техника и другие материальные ресурсы</a:t>
            </a:r>
          </a:p>
          <a:p>
            <a:pPr>
              <a:buFont typeface="Arial" pitchFamily="34" charset="0"/>
              <a:buChar char="•"/>
            </a:pPr>
            <a:r>
              <a:rPr lang="ru-RU" sz="1000" dirty="0"/>
              <a:t>Интеллектуальные ресурсы</a:t>
            </a:r>
          </a:p>
          <a:p>
            <a:pPr>
              <a:buFont typeface="Arial" pitchFamily="34" charset="0"/>
              <a:buChar char="•"/>
            </a:pPr>
            <a:r>
              <a:rPr lang="ru-RU" sz="1000" dirty="0"/>
              <a:t>Персонал (администратор, преподаватели, технические работники, программисты)</a:t>
            </a:r>
          </a:p>
          <a:p>
            <a:pPr>
              <a:buFont typeface="Arial" pitchFamily="34" charset="0"/>
              <a:buChar char="•"/>
            </a:pPr>
            <a:r>
              <a:rPr lang="ru-RU" sz="1000" dirty="0"/>
              <a:t>Финансы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8742" y="1549391"/>
            <a:ext cx="20717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/>
              <a:t>Доступность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Цена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Комфортность использования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Востребованность</a:t>
            </a:r>
            <a:endParaRPr lang="ru-RU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Бесконечный доступ к материалам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11882" y="1406516"/>
            <a:ext cx="19288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300" dirty="0"/>
              <a:t>Мотивирование</a:t>
            </a:r>
          </a:p>
          <a:p>
            <a:pPr>
              <a:buFont typeface="Arial" pitchFamily="34" charset="0"/>
              <a:buChar char="•"/>
            </a:pPr>
            <a:r>
              <a:rPr lang="ru-RU" sz="1300" dirty="0"/>
              <a:t>Сообщество</a:t>
            </a:r>
          </a:p>
          <a:p>
            <a:pPr>
              <a:buFont typeface="Arial" pitchFamily="34" charset="0"/>
              <a:buChar char="•"/>
            </a:pPr>
            <a:r>
              <a:rPr lang="ru-RU" sz="1300" dirty="0"/>
              <a:t>Автоматизированное обслуживание + диалог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584" y="1692267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err="1"/>
              <a:t>нишевой</a:t>
            </a:r>
            <a:r>
              <a:rPr lang="ru-RU" dirty="0"/>
              <a:t> рынок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528" y="4335473"/>
            <a:ext cx="2286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Постоянные издержки: </a:t>
            </a:r>
            <a:r>
              <a:rPr lang="ru-RU" sz="1400" dirty="0"/>
              <a:t>затраты на рекламу, амортизация ПО, аренда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7502" y="4285555"/>
            <a:ext cx="2786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/>
              <a:t>Продажа продукта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Реклама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Комиссионные проценты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Лицензия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Разовые сделки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724975" y="4329090"/>
            <a:ext cx="2528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Переменные издержки</a:t>
            </a:r>
            <a:r>
              <a:rPr lang="ru-RU" sz="1400" dirty="0"/>
              <a:t>: </a:t>
            </a:r>
          </a:p>
          <a:p>
            <a:r>
              <a:rPr lang="ru-RU" sz="1400" dirty="0"/>
              <a:t>зарплата персонала, электроэнергия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2008" y="1559959"/>
            <a:ext cx="2143139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C9D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Поступление </a:t>
            </a:r>
            <a:br>
              <a:rPr lang="ru-RU" sz="2400" dirty="0"/>
            </a:br>
            <a:r>
              <a:rPr lang="ru-RU" sz="2400" dirty="0"/>
              <a:t>заказа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0674" y="2501380"/>
            <a:ext cx="2720662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18B9D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Обсуждение графика работы и </a:t>
            </a:r>
            <a:r>
              <a:rPr lang="ru-RU" sz="2000" dirty="0" err="1"/>
              <a:t>др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202596" y="3870826"/>
            <a:ext cx="164307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Продажа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0468" y="4555293"/>
            <a:ext cx="207170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Получение прибыли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7452" y="3668643"/>
            <a:ext cx="177500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Оказание услуги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716FA-84A5-2A94-80A5-5913C8569FF1}"/>
              </a:ext>
            </a:extLst>
          </p:cNvPr>
          <p:cNvSpPr txBox="1"/>
          <p:nvPr/>
        </p:nvSpPr>
        <p:spPr>
          <a:xfrm>
            <a:off x="1655545" y="2616787"/>
            <a:ext cx="1158819" cy="477072"/>
          </a:xfrm>
          <a:prstGeom prst="rect">
            <a:avLst/>
          </a:prstGeom>
          <a:solidFill>
            <a:srgbClr val="A4D4E2"/>
          </a:solidFill>
        </p:spPr>
        <p:txBody>
          <a:bodyPr wrap="square" rtlCol="0">
            <a:spAutoFit/>
          </a:bodyPr>
          <a:lstStyle/>
          <a:p>
            <a:pPr algn="l"/>
            <a:r>
              <a:rPr lang="ru-RU" sz="2400" dirty="0"/>
              <a:t>Отзыв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0" y="906449"/>
            <a:ext cx="61436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S</a:t>
            </a:r>
            <a:r>
              <a:rPr lang="ru-RU" dirty="0"/>
              <a:t>(конкретность): Создать </a:t>
            </a:r>
            <a:r>
              <a:rPr lang="ru-RU" dirty="0" err="1"/>
              <a:t>онлайн-школу</a:t>
            </a:r>
            <a:r>
              <a:rPr lang="ru-RU" dirty="0"/>
              <a:t> по подготовке старшеклассников к ОГЭ И ЕГЭ по информатике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M</a:t>
            </a:r>
            <a:r>
              <a:rPr lang="ru-RU" dirty="0"/>
              <a:t>(измеримость): количество клиентов 1500 человек.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А</a:t>
            </a:r>
            <a:r>
              <a:rPr lang="ru-RU" dirty="0"/>
              <a:t>(достижимость): привлечь 1500 учеников за полгода. 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R</a:t>
            </a:r>
            <a:r>
              <a:rPr lang="ru-RU" dirty="0"/>
              <a:t>(Актуальность): для подготовки старшеклассников к ОГЭ и ЕГЭ 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T</a:t>
            </a:r>
            <a:r>
              <a:rPr lang="ru-RU" dirty="0"/>
              <a:t>(Ограниченность по времени): создать к 1 сентября 2023 года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Создать </a:t>
            </a:r>
            <a:r>
              <a:rPr lang="ru-RU" dirty="0" err="1"/>
              <a:t>онлайн-школу</a:t>
            </a:r>
            <a:r>
              <a:rPr lang="ru-RU" dirty="0"/>
              <a:t> на 1500 человек по подготовке старшеклассников к ОГЭ И ЕГЭ по информатике (к 1 сентября 2023 года) с высококвалифицированными преподавателями и комфортным обучением. </a:t>
            </a:r>
          </a:p>
        </p:txBody>
      </p:sp>
      <p:pic>
        <p:nvPicPr>
          <p:cNvPr id="8194" name="Picture 2" descr="https://telegra.ph/file/d0c2a40d32948be54a09d.jpg"/>
          <p:cNvPicPr>
            <a:picLocks noChangeAspect="1" noChangeArrowheads="1"/>
          </p:cNvPicPr>
          <p:nvPr/>
        </p:nvPicPr>
        <p:blipFill>
          <a:blip r:embed="rId3"/>
          <a:srcRect r="-4061" b="56704"/>
          <a:stretch>
            <a:fillRect/>
          </a:stretch>
        </p:blipFill>
        <p:spPr bwMode="auto">
          <a:xfrm>
            <a:off x="5922625" y="2549523"/>
            <a:ext cx="4158000" cy="118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254382"/>
              </p:ext>
            </p:extLst>
          </p:nvPr>
        </p:nvGraphicFramePr>
        <p:xfrm>
          <a:off x="215776" y="982800"/>
          <a:ext cx="8640961" cy="4520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6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43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43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Компьютер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30000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43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Видеокамера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Хромакей</a:t>
                      </a:r>
                      <a:endParaRPr lang="ru-RU" sz="1800" dirty="0"/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3500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Кольцевая лампа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Штатив для видеокамеры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3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Электроэнергия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43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62500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6842" y="1335077"/>
            <a:ext cx="50387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Мы выбрали организационно-правовую форму "ООО" - общество с ограниченной ответственностью, потому что у нас команда и, в случае проблем, нам не придется жертвовать личным имуществом.</a:t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Выбрали систему </a:t>
            </a:r>
            <a:r>
              <a:rPr lang="ru-RU" dirty="0" err="1"/>
              <a:t>налогооблажения</a:t>
            </a:r>
            <a:r>
              <a:rPr lang="ru-RU" dirty="0"/>
              <a:t> "УСН"- упрощенная система </a:t>
            </a:r>
            <a:r>
              <a:rPr lang="ru-RU" dirty="0" err="1"/>
              <a:t>налогооблажения</a:t>
            </a:r>
            <a:r>
              <a:rPr lang="ru-RU" dirty="0"/>
              <a:t>, т.к. организации на УСН не платят НДС, можно выбрать налоговую базу и ставку, минимум налоговой отчетности. Налоговая ставка 6% от доходов. </a:t>
            </a:r>
          </a:p>
        </p:txBody>
      </p:sp>
      <p:pic>
        <p:nvPicPr>
          <p:cNvPr id="6146" name="Picture 2" descr="https://avatars.mds.yandex.net/i?id=c89306e69fa6d09112d3404312afe06b_l-502636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8940" y="1835143"/>
            <a:ext cx="4464270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478440"/>
              </p:ext>
            </p:extLst>
          </p:nvPr>
        </p:nvGraphicFramePr>
        <p:xfrm>
          <a:off x="79746" y="982800"/>
          <a:ext cx="9936856" cy="4627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324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8317">
                  <a:extLst>
                    <a:ext uri="{9D8B030D-6E8A-4147-A177-3AD203B41FA5}">
                      <a16:colId xmlns:a16="http://schemas.microsoft.com/office/drawing/2014/main" val="4070509246"/>
                    </a:ext>
                  </a:extLst>
                </a:gridCol>
                <a:gridCol w="1988909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32263">
                  <a:extLst>
                    <a:ext uri="{9D8B030D-6E8A-4147-A177-3AD203B41FA5}">
                      <a16:colId xmlns:a16="http://schemas.microsoft.com/office/drawing/2014/main" val="245321678"/>
                    </a:ext>
                  </a:extLst>
                </a:gridCol>
                <a:gridCol w="432263">
                  <a:extLst>
                    <a:ext uri="{9D8B030D-6E8A-4147-A177-3AD203B41FA5}">
                      <a16:colId xmlns:a16="http://schemas.microsoft.com/office/drawing/2014/main" val="3730388787"/>
                    </a:ext>
                  </a:extLst>
                </a:gridCol>
                <a:gridCol w="504307">
                  <a:extLst>
                    <a:ext uri="{9D8B030D-6E8A-4147-A177-3AD203B41FA5}">
                      <a16:colId xmlns:a16="http://schemas.microsoft.com/office/drawing/2014/main" val="1858234046"/>
                    </a:ext>
                  </a:extLst>
                </a:gridCol>
                <a:gridCol w="504308">
                  <a:extLst>
                    <a:ext uri="{9D8B030D-6E8A-4147-A177-3AD203B41FA5}">
                      <a16:colId xmlns:a16="http://schemas.microsoft.com/office/drawing/2014/main" val="2320327098"/>
                    </a:ext>
                  </a:extLst>
                </a:gridCol>
                <a:gridCol w="600914">
                  <a:extLst>
                    <a:ext uri="{9D8B030D-6E8A-4147-A177-3AD203B41FA5}">
                      <a16:colId xmlns:a16="http://schemas.microsoft.com/office/drawing/2014/main" val="3981318933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112002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255740">
                  <a:extLst>
                    <a:ext uri="{9D8B030D-6E8A-4147-A177-3AD203B41FA5}">
                      <a16:colId xmlns:a16="http://schemas.microsoft.com/office/drawing/2014/main" val="4017704764"/>
                    </a:ext>
                  </a:extLst>
                </a:gridCol>
                <a:gridCol w="248565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119177">
                  <a:extLst>
                    <a:ext uri="{9D8B030D-6E8A-4147-A177-3AD203B41FA5}">
                      <a16:colId xmlns:a16="http://schemas.microsoft.com/office/drawing/2014/main" val="3536910188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153953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213789">
                  <a:extLst>
                    <a:ext uri="{9D8B030D-6E8A-4147-A177-3AD203B41FA5}">
                      <a16:colId xmlns:a16="http://schemas.microsoft.com/office/drawing/2014/main" val="3713374325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131385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236357">
                  <a:extLst>
                    <a:ext uri="{9D8B030D-6E8A-4147-A177-3AD203B41FA5}">
                      <a16:colId xmlns:a16="http://schemas.microsoft.com/office/drawing/2014/main" val="3933041889"/>
                    </a:ext>
                  </a:extLst>
                </a:gridCol>
                <a:gridCol w="36774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54860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  <a:gridCol w="731234">
                  <a:extLst>
                    <a:ext uri="{9D8B030D-6E8A-4147-A177-3AD203B41FA5}">
                      <a16:colId xmlns:a16="http://schemas.microsoft.com/office/drawing/2014/main" val="1576176683"/>
                    </a:ext>
                  </a:extLst>
                </a:gridCol>
              </a:tblGrid>
              <a:tr h="3310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1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11285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248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14500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62500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77500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108000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142500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166000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897500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26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24500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237000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132000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dirty="0"/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dirty="0"/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dirty="0"/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dirty="0"/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dirty="0"/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120000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006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Реклама</a:t>
                      </a:r>
                    </a:p>
                  </a:txBody>
                  <a:tcPr marL="2903" marR="2903" marT="290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/>
                        <a:t>1000</a:t>
                      </a: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/>
                        <a:t>1000</a:t>
                      </a: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b="0" dirty="0"/>
                        <a:t>1000</a:t>
                      </a: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b="0" dirty="0"/>
                        <a:t>1000</a:t>
                      </a: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1000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12000</a:t>
                      </a:r>
                    </a:p>
                  </a:txBody>
                  <a:tcPr marL="2903" marR="2903" marT="2903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395882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5600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6900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6900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9850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10650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12600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10300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14200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105000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техники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Коммунальные услуги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2.2.3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Заработная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плата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2.2.4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Другое…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2000 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-8500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-1500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8500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46500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59500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69000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87000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118000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133000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141000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666500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870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4650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6480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8520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9960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53820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31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-8070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-9070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-2370 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13250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42750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54850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63600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80520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109480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123700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131040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606680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1285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7084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00" dirty="0"/>
                        <a:t>62500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04304" y="280318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619813"/>
              </p:ext>
            </p:extLst>
          </p:nvPr>
        </p:nvGraphicFramePr>
        <p:xfrm>
          <a:off x="0" y="1264213"/>
          <a:ext cx="10080624" cy="4347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192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923141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89481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314810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676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676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897000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4793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effectLst/>
                          <a:latin typeface="+mn-lt"/>
                        </a:rPr>
                        <a:t>237000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793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606680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 l="29675" t="17261" r="5671" b="52210"/>
          <a:stretch/>
        </p:blipFill>
        <p:spPr bwMode="auto">
          <a:xfrm>
            <a:off x="0" y="1251098"/>
            <a:ext cx="10080624" cy="441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53966" y="4406911"/>
            <a:ext cx="255940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Маргарита Скворцова, </a:t>
            </a:r>
            <a:br>
              <a:rPr lang="ru-RU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89127492136, </a:t>
            </a:r>
            <a:br>
              <a:rPr lang="ru-RU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3"/>
              </a:rPr>
              <a:t>margarita0830@gmail.com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вк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riskvr</a:t>
            </a:r>
            <a:r>
              <a:rPr lang="en-US" sz="1400" dirty="0"/>
              <a:t/>
            </a:r>
            <a:br>
              <a:rPr lang="en-US" sz="1400" dirty="0"/>
            </a:b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040576" y="4406911"/>
            <a:ext cx="243002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Диана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Костылева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89828361120,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b="1" dirty="0">
                <a:hlinkClick r:id="rId4"/>
              </a:rPr>
              <a:t>kostylevadi28@gmail.com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вк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kostdi</a:t>
            </a:r>
            <a:endParaRPr lang="ru-RU" sz="1400" b="1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25866" y="4406911"/>
            <a:ext cx="250146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Дарья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Исакина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br>
              <a:rPr lang="ru-RU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89127603941,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hlinkClick r:id="rId5"/>
              </a:rPr>
              <a:t>isakinadaria1@gmail.com</a:t>
            </a:r>
            <a:r>
              <a:rPr lang="en-US" sz="1400" b="1" dirty="0"/>
              <a:t> </a:t>
            </a:r>
            <a:br>
              <a:rPr lang="en-US" sz="1400" b="1" dirty="0"/>
            </a:b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вк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isssssdr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9FDD60-315A-7B26-05EC-D870C65017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6" y="977887"/>
            <a:ext cx="2844552" cy="3244805"/>
          </a:xfrm>
          <a:prstGeom prst="rect">
            <a:avLst/>
          </a:prstGeom>
        </p:spPr>
      </p:pic>
      <p:pic>
        <p:nvPicPr>
          <p:cNvPr id="12" name="Рисунок 10">
            <a:extLst>
              <a:ext uri="{FF2B5EF4-FFF2-40B4-BE49-F238E27FC236}">
                <a16:creationId xmlns:a16="http://schemas.microsoft.com/office/drawing/2014/main" id="{D80C3CB9-3D40-BDB0-35E8-A6C8757F16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52" y="977887"/>
            <a:ext cx="2860514" cy="3305128"/>
          </a:xfrm>
          <a:prstGeom prst="rect">
            <a:avLst/>
          </a:prstGeom>
        </p:spPr>
      </p:pic>
      <p:pic>
        <p:nvPicPr>
          <p:cNvPr id="13" name="Рисунок 11">
            <a:extLst>
              <a:ext uri="{FF2B5EF4-FFF2-40B4-BE49-F238E27FC236}">
                <a16:creationId xmlns:a16="http://schemas.microsoft.com/office/drawing/2014/main" id="{22AFB27F-C1AF-3629-0D75-491B5EF658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38" y="1049325"/>
            <a:ext cx="2807195" cy="329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9932</TotalTime>
  <Words>754</Words>
  <Application>Microsoft Office PowerPoint</Application>
  <PresentationFormat>Произвольный</PresentationFormat>
  <Paragraphs>443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2" baseType="lpstr">
      <vt:lpstr>MS Gothic</vt:lpstr>
      <vt:lpstr>.SFUI-Regular</vt:lpstr>
      <vt:lpstr>Arial</vt:lpstr>
      <vt:lpstr>DejaVu Sans</vt:lpstr>
      <vt:lpstr>Futura PT</vt:lpstr>
      <vt:lpstr>Sitka Text</vt:lpstr>
      <vt:lpstr>Symbol</vt:lpstr>
      <vt:lpstr>System Font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Портрет потребителя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107</cp:revision>
  <dcterms:created xsi:type="dcterms:W3CDTF">2022-10-14T10:42:52Z</dcterms:created>
  <dcterms:modified xsi:type="dcterms:W3CDTF">2023-07-23T12:28:40Z</dcterms:modified>
  <dc:language>ru-RU</dc:language>
</cp:coreProperties>
</file>