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8" r:id="rId2"/>
  </p:sldMasterIdLst>
  <p:sldIdLst>
    <p:sldId id="256" r:id="rId3"/>
    <p:sldId id="257" r:id="rId4"/>
    <p:sldId id="271" r:id="rId5"/>
    <p:sldId id="258" r:id="rId6"/>
    <p:sldId id="273" r:id="rId7"/>
    <p:sldId id="266" r:id="rId8"/>
    <p:sldId id="274" r:id="rId9"/>
    <p:sldId id="275" r:id="rId10"/>
    <p:sldId id="276" r:id="rId11"/>
    <p:sldId id="267" r:id="rId12"/>
    <p:sldId id="277" r:id="rId13"/>
    <p:sldId id="268" r:id="rId14"/>
    <p:sldId id="278" r:id="rId15"/>
    <p:sldId id="269" r:id="rId16"/>
    <p:sldId id="270" r:id="rId17"/>
    <p:sldId id="279" r:id="rId18"/>
    <p:sldId id="265" r:id="rId19"/>
    <p:sldId id="27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CB800B-7A6B-4B82-A7D0-4C013CD45F1D}" v="399" dt="2023-05-29T19:45:34.962"/>
    <p1510:client id="{234F6C92-2EBE-4720-AA86-8B94191839B7}" v="357" dt="2023-05-28T13:45:55.691"/>
    <p1510:client id="{47DDC709-73CA-4440-98B0-33DDA95C286F}" v="718" dt="2023-04-27T19:20:27.769"/>
    <p1510:client id="{7AE57F55-7D78-4B1E-85D9-A6293983BDD9}" v="2" dt="2023-04-22T10:59:24.891"/>
    <p1510:client id="{7DCC2399-8A05-4CA6-83CA-60851ED8FF2B}" v="79" dt="2023-04-22T12:16:41.298"/>
    <p1510:client id="{9522EAF4-1A6B-4D25-BC15-ABA0B3530965}" v="172" dt="2023-04-28T08:07:37.307"/>
    <p1510:client id="{98A24AFB-E1B9-4C08-A75B-7E0CA18F9273}" v="2744" dt="2023-05-24T21:13:49.048"/>
    <p1510:client id="{A5F7BA46-32C0-4796-B070-8D70E6ADB860}" v="108" dt="2023-05-29T18:20:03.906"/>
    <p1510:client id="{A9D151D1-C98F-4FAA-BE34-05DBA41961B5}" v="1" dt="2023-05-11T12:08:03.355"/>
    <p1510:client id="{C8D23D4A-23B3-43AA-98B8-295FFA66CA62}" v="581" dt="2023-05-28T14:22:26.452"/>
    <p1510:client id="{CA5E0A1B-A943-42DA-8C91-062760DC237E}" v="2694" dt="2023-05-22T19:53:33.041"/>
    <p1510:client id="{E4C0C7DC-74A4-44C6-9BA4-44DFA829C7DE}" v="456" dt="2023-05-27T16:40:43.235"/>
    <p1510:client id="{EFF380AF-6D79-4EDD-ADA7-A9F9445593FE}" v="595" dt="2023-05-31T06:38:56.0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64" autoAdjust="0"/>
    <p:restoredTop sz="94660"/>
  </p:normalViewPr>
  <p:slideViewPr>
    <p:cSldViewPr snapToGrid="0">
      <p:cViewPr>
        <p:scale>
          <a:sx n="71" d="100"/>
          <a:sy n="71" d="100"/>
        </p:scale>
        <p:origin x="-174" y="5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 custLinFactNeighborX="1202" custLinFactNeighborY="-479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Образовательные услуги</a:t>
          </a:r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Персонализированное обучение:</a:t>
          </a: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86A2E659-DE26-48D0-939A-6A8D574B848E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 Широкий выбор предметов: </a:t>
          </a:r>
        </a:p>
      </dgm:t>
    </dgm:pt>
    <dgm:pt modelId="{E316E538-0A6C-435A-946E-995F766B53DB}" type="parTrans" cxnId="{5696EC6C-7C69-4ED0-B873-C809CFDBF7FD}">
      <dgm:prSet/>
      <dgm:spPr/>
      <dgm:t>
        <a:bodyPr/>
        <a:lstStyle/>
        <a:p>
          <a:endParaRPr lang="ru-RU"/>
        </a:p>
      </dgm:t>
    </dgm:pt>
    <dgm:pt modelId="{D23D1FD5-9EF1-42CA-9836-F4F811BE1217}" type="sibTrans" cxnId="{5696EC6C-7C69-4ED0-B873-C809CFDBF7FD}">
      <dgm:prSet/>
      <dgm:spPr/>
      <dgm:t>
        <a:bodyPr/>
        <a:lstStyle/>
        <a:p>
          <a:endParaRPr lang="ru-RU"/>
        </a:p>
      </dgm:t>
    </dgm:pt>
    <dgm:pt modelId="{DC8207EB-3CC6-4A84-AEDC-92A9ECCC185B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 Низкие цены</a:t>
          </a:r>
        </a:p>
      </dgm:t>
    </dgm:pt>
    <dgm:pt modelId="{F87B6EE5-ADAA-47EE-BDD2-19CF74944584}" type="parTrans" cxnId="{3DE8DEBE-5FB4-4C06-AD22-363BEC4983A6}">
      <dgm:prSet/>
      <dgm:spPr/>
      <dgm:t>
        <a:bodyPr/>
        <a:lstStyle/>
        <a:p>
          <a:endParaRPr lang="ru-RU"/>
        </a:p>
      </dgm:t>
    </dgm:pt>
    <dgm:pt modelId="{A05D66BA-9E48-401C-BA65-FD8C04C64319}" type="sibTrans" cxnId="{3DE8DEBE-5FB4-4C06-AD22-363BEC4983A6}">
      <dgm:prSet/>
      <dgm:spPr/>
      <dgm:t>
        <a:bodyPr/>
        <a:lstStyle/>
        <a:p>
          <a:endParaRPr lang="ru-RU"/>
        </a:p>
      </dgm:t>
    </dgm:pt>
    <dgm:pt modelId="{B95C2CF9-C86F-44E8-98CA-E97DB74DEFC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33728B96-9FCB-40EB-AAC9-BE90F6BC643B}" type="parTrans" cxnId="{46A08BA1-6401-4866-B633-714FDE559569}">
      <dgm:prSet/>
      <dgm:spPr/>
      <dgm:t>
        <a:bodyPr/>
        <a:lstStyle/>
        <a:p>
          <a:endParaRPr lang="ru-RU"/>
        </a:p>
      </dgm:t>
    </dgm:pt>
    <dgm:pt modelId="{4A7CC649-E647-4109-BB1A-E59C04548CAA}" type="sibTrans" cxnId="{46A08BA1-6401-4866-B633-714FDE559569}">
      <dgm:prSet/>
      <dgm:spPr/>
      <dgm:t>
        <a:bodyPr/>
        <a:lstStyle/>
        <a:p>
          <a:endParaRPr lang="ru-RU"/>
        </a:p>
      </dgm:t>
    </dgm:pt>
    <dgm:pt modelId="{792CBC24-E5E3-41F2-B934-B11C92D1F3F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 Интерактивный и захватывающий учебный процесс</a:t>
          </a:r>
        </a:p>
      </dgm:t>
    </dgm:pt>
    <dgm:pt modelId="{D3CF2A8A-92A8-4AFC-BAA7-15D515192082}" type="parTrans" cxnId="{E41F0360-F595-475A-8C35-DB0621E37EB7}">
      <dgm:prSet/>
      <dgm:spPr/>
      <dgm:t>
        <a:bodyPr/>
        <a:lstStyle/>
        <a:p>
          <a:endParaRPr lang="ru-RU"/>
        </a:p>
      </dgm:t>
    </dgm:pt>
    <dgm:pt modelId="{A8E96621-E1A1-49FF-9C2D-A6EF451618ED}" type="sibTrans" cxnId="{E41F0360-F595-475A-8C35-DB0621E37EB7}">
      <dgm:prSet/>
      <dgm:spPr/>
      <dgm:t>
        <a:bodyPr/>
        <a:lstStyle/>
        <a:p>
          <a:endParaRPr lang="ru-RU"/>
        </a:p>
      </dgm:t>
    </dgm:pt>
    <dgm:pt modelId="{A2B97754-A361-4273-978A-EB506D361537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/>
            <a:t>Быстрое и удобное обучение</a:t>
          </a:r>
        </a:p>
      </dgm:t>
    </dgm:pt>
    <dgm:pt modelId="{A87C92B6-20E0-42AE-B827-5661D8B3F956}" type="parTrans" cxnId="{9090332A-003A-4C96-AF6E-F8B1540DA4CA}">
      <dgm:prSet/>
      <dgm:spPr/>
      <dgm:t>
        <a:bodyPr/>
        <a:lstStyle/>
        <a:p>
          <a:endParaRPr lang="ru-RU"/>
        </a:p>
      </dgm:t>
    </dgm:pt>
    <dgm:pt modelId="{842BB8E7-E0F7-4078-AF25-62F8DB2F5ED0}" type="sibTrans" cxnId="{9090332A-003A-4C96-AF6E-F8B1540DA4CA}">
      <dgm:prSet/>
      <dgm:spPr/>
      <dgm:t>
        <a:bodyPr/>
        <a:lstStyle/>
        <a:p>
          <a:endParaRPr lang="ru-RU"/>
        </a:p>
      </dgm:t>
    </dgm:pt>
    <dgm:pt modelId="{57035A06-AAAB-4C39-A3EE-DBED467D492F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онлайн-курсы для подготовки к экзаменам</a:t>
          </a:r>
        </a:p>
      </dgm:t>
    </dgm:pt>
    <dgm:pt modelId="{2BBD49A4-187F-42BD-A1FF-B6C19D761E95}" type="parTrans" cxnId="{5EA66B5C-7225-4C48-9718-83E6B82294B5}">
      <dgm:prSet/>
      <dgm:spPr/>
      <dgm:t>
        <a:bodyPr/>
        <a:lstStyle/>
        <a:p>
          <a:endParaRPr lang="ru-RU"/>
        </a:p>
      </dgm:t>
    </dgm:pt>
    <dgm:pt modelId="{08A56155-795D-40F3-98AC-5F39388329EB}" type="sibTrans" cxnId="{5EA66B5C-7225-4C48-9718-83E6B82294B5}">
      <dgm:prSet/>
      <dgm:spPr/>
      <dgm:t>
        <a:bodyPr/>
        <a:lstStyle/>
        <a:p>
          <a:endParaRPr lang="ru-RU"/>
        </a:p>
      </dgm:t>
    </dgm:pt>
    <dgm:pt modelId="{05FC1973-1A98-442F-A2FB-0067CCDCE22B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/>
            <a:t>Онлайн-курсы по учебным предметам</a:t>
          </a:r>
        </a:p>
      </dgm:t>
    </dgm:pt>
    <dgm:pt modelId="{06A660E9-7189-45E6-B062-1292126A9A66}" type="parTrans" cxnId="{0AE66C36-E2F2-4102-9AD7-9C452583C0BC}">
      <dgm:prSet/>
      <dgm:spPr/>
      <dgm:t>
        <a:bodyPr/>
        <a:lstStyle/>
        <a:p>
          <a:endParaRPr lang="ru-RU"/>
        </a:p>
      </dgm:t>
    </dgm:pt>
    <dgm:pt modelId="{2F0539E9-C06A-4663-A88F-43569B5F17D2}" type="sibTrans" cxnId="{0AE66C36-E2F2-4102-9AD7-9C452583C0BC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err="1"/>
            <a:t>Skillbox</a:t>
          </a:r>
          <a:endParaRPr lang="ru-RU" dirty="0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/>
            <a:t>Умскул</a:t>
          </a:r>
          <a:endParaRPr lang="ru-RU" dirty="0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2FF49914-69AD-4772-9DAD-51D7C5B84F24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err="1"/>
            <a:t>GeekBrains</a:t>
          </a:r>
          <a:endParaRPr lang="ru-RU" dirty="0"/>
        </a:p>
      </dgm:t>
    </dgm:pt>
    <dgm:pt modelId="{C9ADC77A-9871-490A-A1C5-1D4D6C024716}" type="parTrans" cxnId="{0EF79203-6F72-4A10-89AB-492E30F05A1C}">
      <dgm:prSet/>
      <dgm:spPr/>
      <dgm:t>
        <a:bodyPr/>
        <a:lstStyle/>
        <a:p>
          <a:endParaRPr lang="ru-RU"/>
        </a:p>
      </dgm:t>
    </dgm:pt>
    <dgm:pt modelId="{A1B1D5A4-B86A-4E46-8F2D-2C60240B7C4F}" type="sibTrans" cxnId="{0EF79203-6F72-4A10-89AB-492E30F05A1C}">
      <dgm:prSet/>
      <dgm:spPr/>
      <dgm:t>
        <a:bodyPr/>
        <a:lstStyle/>
        <a:p>
          <a:endParaRPr lang="ru-RU"/>
        </a:p>
      </dgm:t>
    </dgm:pt>
    <dgm:pt modelId="{64F989ED-E037-438D-8B09-42C5C7977BBB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err="1"/>
            <a:t>Foxford</a:t>
          </a:r>
          <a:r>
            <a:rPr lang="en-US" dirty="0"/>
            <a:t> </a:t>
          </a:r>
          <a:endParaRPr lang="ru-RU" dirty="0"/>
        </a:p>
      </dgm:t>
    </dgm:pt>
    <dgm:pt modelId="{96A61E75-F34D-45D0-8CBE-A28AB02D2CCD}" type="parTrans" cxnId="{B8E203F9-1E6F-49B1-BCB0-182C99A7F9F8}">
      <dgm:prSet/>
      <dgm:spPr/>
      <dgm:t>
        <a:bodyPr/>
        <a:lstStyle/>
        <a:p>
          <a:endParaRPr lang="ru-RU"/>
        </a:p>
      </dgm:t>
    </dgm:pt>
    <dgm:pt modelId="{7D5EE82E-0E06-4CF3-A1DA-A6CE12B8AA91}" type="sibTrans" cxnId="{B8E203F9-1E6F-49B1-BCB0-182C99A7F9F8}">
      <dgm:prSet/>
      <dgm:spPr/>
      <dgm:t>
        <a:bodyPr/>
        <a:lstStyle/>
        <a:p>
          <a:endParaRPr lang="ru-RU"/>
        </a:p>
      </dgm:t>
    </dgm:pt>
    <dgm:pt modelId="{47FC46F5-E685-4A1D-B1AE-F58CC89977E4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/>
            <a:t>Synergy</a:t>
          </a:r>
          <a:endParaRPr lang="ru-RU" dirty="0"/>
        </a:p>
      </dgm:t>
    </dgm:pt>
    <dgm:pt modelId="{1BA40829-D119-4AD8-9FD1-2F2C4CD221AF}" type="parTrans" cxnId="{EB8BFD11-8387-4A9C-A518-8C283355971C}">
      <dgm:prSet/>
      <dgm:spPr/>
      <dgm:t>
        <a:bodyPr/>
        <a:lstStyle/>
        <a:p>
          <a:endParaRPr lang="ru-RU"/>
        </a:p>
      </dgm:t>
    </dgm:pt>
    <dgm:pt modelId="{F04BD731-94FA-442B-B38B-46E9F9E5E786}" type="sibTrans" cxnId="{EB8BFD11-8387-4A9C-A518-8C283355971C}">
      <dgm:prSet/>
      <dgm:spPr/>
      <dgm:t>
        <a:bodyPr/>
        <a:lstStyle/>
        <a:p>
          <a:endParaRPr lang="ru-RU"/>
        </a:p>
      </dgm:t>
    </dgm:pt>
    <dgm:pt modelId="{57DBC54A-F33A-4900-8547-BE38F2D6F655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err="1"/>
            <a:t>SkySmart</a:t>
          </a:r>
          <a:r>
            <a:rPr lang="en-US" dirty="0"/>
            <a:t> </a:t>
          </a:r>
          <a:endParaRPr lang="ru-RU" dirty="0"/>
        </a:p>
      </dgm:t>
    </dgm:pt>
    <dgm:pt modelId="{98CB7938-7282-4B28-B8DE-62A970355836}" type="parTrans" cxnId="{CA945133-E807-4538-AEC7-83B8D296CE1A}">
      <dgm:prSet/>
      <dgm:spPr/>
      <dgm:t>
        <a:bodyPr/>
        <a:lstStyle/>
        <a:p>
          <a:endParaRPr lang="ru-RU"/>
        </a:p>
      </dgm:t>
    </dgm:pt>
    <dgm:pt modelId="{1F01193A-9B2C-4065-B555-CF4919E62C1D}" type="sibTrans" cxnId="{CA945133-E807-4538-AEC7-83B8D296CE1A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ScaleX="125422" custScaleY="108427" custLinFactNeighborX="761" custLinFactNeighborY="-828">
        <dgm:presLayoutVars>
          <dgm:chMax val="0"/>
          <dgm:chPref val="0"/>
          <dgm:bulletEnabled val="1"/>
        </dgm:presLayoutVars>
      </dgm:prSet>
      <dgm:spPr/>
    </dgm:pt>
    <dgm:pt modelId="{0C85A15E-56D2-44B3-8E52-7FFFB1AE2983}" type="pres">
      <dgm:prSet presAssocID="{C1DCF8D2-41C8-416E-B988-A9BFE3AC37E6}" presName="desTx" presStyleLbl="alignAccFollowNode1" presStyleIdx="2" presStyleCnt="3" custScaleX="123011">
        <dgm:presLayoutVars>
          <dgm:bulletEnabled val="1"/>
        </dgm:presLayoutVars>
      </dgm:prSet>
      <dgm:spPr/>
    </dgm:pt>
  </dgm:ptLst>
  <dgm:cxnLst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0EF79203-6F72-4A10-89AB-492E30F05A1C}" srcId="{FD45624C-83CF-47B9-8EDE-C4DE60E9F279}" destId="{2FF49914-69AD-4772-9DAD-51D7C5B84F24}" srcOrd="1" destOrd="0" parTransId="{C9ADC77A-9871-490A-A1C5-1D4D6C024716}" sibTransId="{A1B1D5A4-B86A-4E46-8F2D-2C60240B7C4F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EB8BFD11-8387-4A9C-A518-8C283355971C}" srcId="{FD45624C-83CF-47B9-8EDE-C4DE60E9F279}" destId="{47FC46F5-E685-4A1D-B1AE-F58CC89977E4}" srcOrd="4" destOrd="0" parTransId="{1BA40829-D119-4AD8-9FD1-2F2C4CD221AF}" sibTransId="{F04BD731-94FA-442B-B38B-46E9F9E5E786}"/>
    <dgm:cxn modelId="{F56EA618-B019-4F87-9CAE-CB946F28AF30}" type="presOf" srcId="{792CBC24-E5E3-41F2-B934-B11C92D1F3F6}" destId="{0C85A15E-56D2-44B3-8E52-7FFFB1AE2983}" srcOrd="0" destOrd="3" presId="urn:microsoft.com/office/officeart/2005/8/layout/hList1"/>
    <dgm:cxn modelId="{F972AF1B-6EDC-4F1D-8809-4BD0D995D767}" type="presOf" srcId="{57035A06-AAAB-4C39-A3EE-DBED467D492F}" destId="{B206DAC4-D1DF-4053-8506-5DE426BC8BEF}" srcOrd="0" destOrd="1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9090332A-003A-4C96-AF6E-F8B1540DA4CA}" srcId="{C1DCF8D2-41C8-416E-B988-A9BFE3AC37E6}" destId="{A2B97754-A361-4273-978A-EB506D361537}" srcOrd="4" destOrd="0" parTransId="{A87C92B6-20E0-42AE-B827-5661D8B3F956}" sibTransId="{842BB8E7-E0F7-4078-AF25-62F8DB2F5ED0}"/>
    <dgm:cxn modelId="{AEF4BA2C-5551-4E9D-8C20-2ABE2B1A743A}" type="presOf" srcId="{86A2E659-DE26-48D0-939A-6A8D574B848E}" destId="{0C85A15E-56D2-44B3-8E52-7FFFB1AE2983}" srcOrd="0" destOrd="1" presId="urn:microsoft.com/office/officeart/2005/8/layout/hList1"/>
    <dgm:cxn modelId="{CA945133-E807-4538-AEC7-83B8D296CE1A}" srcId="{FD45624C-83CF-47B9-8EDE-C4DE60E9F279}" destId="{57DBC54A-F33A-4900-8547-BE38F2D6F655}" srcOrd="5" destOrd="0" parTransId="{98CB7938-7282-4B28-B8DE-62A970355836}" sibTransId="{1F01193A-9B2C-4065-B555-CF4919E62C1D}"/>
    <dgm:cxn modelId="{0AE66C36-E2F2-4102-9AD7-9C452583C0BC}" srcId="{861A968E-9660-4770-82EB-9C2FFC889440}" destId="{05FC1973-1A98-442F-A2FB-0067CCDCE22B}" srcOrd="2" destOrd="0" parTransId="{06A660E9-7189-45E6-B062-1292126A9A66}" sibTransId="{2F0539E9-C06A-4663-A88F-43569B5F17D2}"/>
    <dgm:cxn modelId="{9467193F-10C4-4124-9F5E-060601CF968A}" type="presOf" srcId="{64F989ED-E037-438D-8B09-42C5C7977BBB}" destId="{400F4E5D-F016-41EA-97FB-BF5BA36522C2}" srcOrd="0" destOrd="3" presId="urn:microsoft.com/office/officeart/2005/8/layout/hList1"/>
    <dgm:cxn modelId="{7878605C-9FDA-4776-AC84-997231978CE7}" type="presOf" srcId="{2FF49914-69AD-4772-9DAD-51D7C5B84F24}" destId="{400F4E5D-F016-41EA-97FB-BF5BA36522C2}" srcOrd="0" destOrd="1" presId="urn:microsoft.com/office/officeart/2005/8/layout/hList1"/>
    <dgm:cxn modelId="{5EA66B5C-7225-4C48-9718-83E6B82294B5}" srcId="{861A968E-9660-4770-82EB-9C2FFC889440}" destId="{57035A06-AAAB-4C39-A3EE-DBED467D492F}" srcOrd="1" destOrd="0" parTransId="{2BBD49A4-187F-42BD-A1FF-B6C19D761E95}" sibTransId="{08A56155-795D-40F3-98AC-5F39388329EB}"/>
    <dgm:cxn modelId="{E41F0360-F595-475A-8C35-DB0621E37EB7}" srcId="{C1DCF8D2-41C8-416E-B988-A9BFE3AC37E6}" destId="{792CBC24-E5E3-41F2-B934-B11C92D1F3F6}" srcOrd="3" destOrd="0" parTransId="{D3CF2A8A-92A8-4AFC-BAA7-15D515192082}" sibTransId="{A8E96621-E1A1-49FF-9C2D-A6EF451618ED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5696EC6C-7C69-4ED0-B873-C809CFDBF7FD}" srcId="{C1DCF8D2-41C8-416E-B988-A9BFE3AC37E6}" destId="{86A2E659-DE26-48D0-939A-6A8D574B848E}" srcOrd="1" destOrd="0" parTransId="{E316E538-0A6C-435A-946E-995F766B53DB}" sibTransId="{D23D1FD5-9EF1-42CA-9836-F4F811BE1217}"/>
    <dgm:cxn modelId="{6FA05D58-C5CE-4A85-80B8-5CC1B2AB2425}" type="presOf" srcId="{70FEF942-57F6-4407-9CA8-343290DE9E26}" destId="{400F4E5D-F016-41EA-97FB-BF5BA36522C2}" srcOrd="0" destOrd="2" presId="urn:microsoft.com/office/officeart/2005/8/layout/hList1"/>
    <dgm:cxn modelId="{34635778-48C4-4688-ADED-D2002428F4D1}" type="presOf" srcId="{05FC1973-1A98-442F-A2FB-0067CCDCE22B}" destId="{B206DAC4-D1DF-4053-8506-5DE426BC8BEF}" srcOrd="0" destOrd="2" presId="urn:microsoft.com/office/officeart/2005/8/layout/hList1"/>
    <dgm:cxn modelId="{8012F27A-3FCB-460D-8683-4FDF231483BA}" type="presOf" srcId="{A2B97754-A361-4273-978A-EB506D361537}" destId="{0C85A15E-56D2-44B3-8E52-7FFFB1AE2983}" srcOrd="0" destOrd="4" presId="urn:microsoft.com/office/officeart/2005/8/layout/hList1"/>
    <dgm:cxn modelId="{C1D3497F-5DD4-4300-B965-2694F364549F}" type="presOf" srcId="{DC8207EB-3CC6-4A84-AEDC-92A9ECCC185B}" destId="{0C85A15E-56D2-44B3-8E52-7FFFB1AE2983}" srcOrd="0" destOrd="2" presId="urn:microsoft.com/office/officeart/2005/8/layout/hList1"/>
    <dgm:cxn modelId="{E739DC8A-F73B-4F0E-9BC8-92666F91F7CD}" srcId="{FD45624C-83CF-47B9-8EDE-C4DE60E9F279}" destId="{70FEF942-57F6-4407-9CA8-343290DE9E26}" srcOrd="2" destOrd="0" parTransId="{E56E026B-AB5F-440B-BB8F-26694A248EDA}" sibTransId="{976B19DA-419E-4846-9F70-5052FB87E709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46A08BA1-6401-4866-B633-714FDE559569}" srcId="{C1DCF8D2-41C8-416E-B988-A9BFE3AC37E6}" destId="{B95C2CF9-C86F-44E8-98CA-E97DB74DEFC6}" srcOrd="5" destOrd="0" parTransId="{33728B96-9FCB-40EB-AAC9-BE90F6BC643B}" sibTransId="{4A7CC649-E647-4109-BB1A-E59C04548CAA}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D398C8A4-9182-4B15-A61A-F42881C7E2EB}" type="presOf" srcId="{47FC46F5-E685-4A1D-B1AE-F58CC89977E4}" destId="{400F4E5D-F016-41EA-97FB-BF5BA36522C2}" srcOrd="0" destOrd="4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3F8229AF-9990-45A4-878F-6F0612C0956C}" type="presOf" srcId="{57DBC54A-F33A-4900-8547-BE38F2D6F655}" destId="{400F4E5D-F016-41EA-97FB-BF5BA36522C2}" srcOrd="0" destOrd="5" presId="urn:microsoft.com/office/officeart/2005/8/layout/hList1"/>
    <dgm:cxn modelId="{3DE8DEBE-5FB4-4C06-AD22-363BEC4983A6}" srcId="{C1DCF8D2-41C8-416E-B988-A9BFE3AC37E6}" destId="{DC8207EB-3CC6-4A84-AEDC-92A9ECCC185B}" srcOrd="2" destOrd="0" parTransId="{F87B6EE5-ADAA-47EE-BDD2-19CF74944584}" sibTransId="{A05D66BA-9E48-401C-BA65-FD8C04C64319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F15A39D0-E053-4024-B8BF-B80E5E3ED93B}" type="presOf" srcId="{B95C2CF9-C86F-44E8-98CA-E97DB74DEFC6}" destId="{0C85A15E-56D2-44B3-8E52-7FFFB1AE2983}" srcOrd="0" destOrd="5" presId="urn:microsoft.com/office/officeart/2005/8/layout/hList1"/>
    <dgm:cxn modelId="{B8E203F9-1E6F-49B1-BCB0-182C99A7F9F8}" srcId="{FD45624C-83CF-47B9-8EDE-C4DE60E9F279}" destId="{64F989ED-E037-438D-8B09-42C5C7977BBB}" srcOrd="3" destOrd="0" parTransId="{96A61E75-F34D-45D0-8CBE-A28AB02D2CCD}" sibTransId="{7D5EE82E-0E06-4CF3-A1DA-A6CE12B8AA91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272896" y="0"/>
          <a:ext cx="4117003" cy="4117003"/>
        </a:xfrm>
        <a:prstGeom prst="ellipse">
          <a:avLst/>
        </a:prstGeom>
        <a:solidFill>
          <a:srgbClr val="018C9A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</a:t>
          </a:r>
        </a:p>
      </dsp:txBody>
      <dsp:txXfrm>
        <a:off x="1755840" y="205850"/>
        <a:ext cx="1151114" cy="617550"/>
      </dsp:txXfrm>
    </dsp:sp>
    <dsp:sp modelId="{71F9D321-AD24-4B2F-9858-808383740F5B}">
      <dsp:nvSpPr>
        <dsp:cNvPr id="0" name=""/>
        <dsp:cNvSpPr/>
      </dsp:nvSpPr>
      <dsp:spPr>
        <a:xfrm>
          <a:off x="724185" y="807624"/>
          <a:ext cx="3293602" cy="3293602"/>
        </a:xfrm>
        <a:prstGeom prst="ellipse">
          <a:avLst/>
        </a:prstGeom>
        <a:solidFill>
          <a:srgbClr val="00B7D0">
            <a:alpha val="26667"/>
          </a:srgb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ТАМ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</a:p>
      </dsp:txBody>
      <dsp:txXfrm>
        <a:off x="1795430" y="1005240"/>
        <a:ext cx="1151114" cy="592848"/>
      </dsp:txXfrm>
    </dsp:sp>
    <dsp:sp modelId="{F4F73ED0-32D2-41A1-B72D-C2D81FC80C1A}">
      <dsp:nvSpPr>
        <dsp:cNvPr id="0" name=""/>
        <dsp:cNvSpPr/>
      </dsp:nvSpPr>
      <dsp:spPr>
        <a:xfrm>
          <a:off x="1096297" y="1646801"/>
          <a:ext cx="2470201" cy="2470201"/>
        </a:xfrm>
        <a:prstGeom prst="ellipse">
          <a:avLst/>
        </a:prstGeom>
        <a:solidFill>
          <a:srgbClr val="00B7D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</a:p>
      </dsp:txBody>
      <dsp:txXfrm>
        <a:off x="1755840" y="1832066"/>
        <a:ext cx="1151114" cy="555795"/>
      </dsp:txXfrm>
    </dsp:sp>
    <dsp:sp modelId="{C12AB981-CE2A-46AD-A1EC-BC438E315F66}">
      <dsp:nvSpPr>
        <dsp:cNvPr id="0" name=""/>
        <dsp:cNvSpPr/>
      </dsp:nvSpPr>
      <dsp:spPr>
        <a:xfrm>
          <a:off x="1507997" y="2470201"/>
          <a:ext cx="1646801" cy="1646801"/>
        </a:xfrm>
        <a:prstGeom prst="ellipse">
          <a:avLst/>
        </a:prstGeom>
        <a:solidFill>
          <a:srgbClr val="A4D4E2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</a:p>
      </dsp:txBody>
      <dsp:txXfrm>
        <a:off x="1749165" y="2881902"/>
        <a:ext cx="1164464" cy="823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4134" y="353038"/>
          <a:ext cx="2838555" cy="657491"/>
        </a:xfrm>
        <a:prstGeom prst="rect">
          <a:avLst/>
        </a:prstGeom>
        <a:solidFill>
          <a:srgbClr val="008C9D"/>
        </a:solid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Конкуренты Продукты/Услуги</a:t>
          </a:r>
        </a:p>
      </dsp:txBody>
      <dsp:txXfrm>
        <a:off x="4134" y="353038"/>
        <a:ext cx="2838555" cy="657491"/>
      </dsp:txXfrm>
    </dsp:sp>
    <dsp:sp modelId="{B206DAC4-D1DF-4053-8506-5DE426BC8BEF}">
      <dsp:nvSpPr>
        <dsp:cNvPr id="0" name=""/>
        <dsp:cNvSpPr/>
      </dsp:nvSpPr>
      <dsp:spPr>
        <a:xfrm>
          <a:off x="1210" y="957845"/>
          <a:ext cx="2838555" cy="3396850"/>
        </a:xfrm>
        <a:prstGeom prst="rect">
          <a:avLst/>
        </a:prstGeom>
        <a:solidFill>
          <a:srgbClr val="A4D4E2"/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Образовательные услуги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онлайн-курсы для подготовки к экзаменам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Онлайн-курсы по учебным предметам</a:t>
          </a:r>
        </a:p>
      </dsp:txBody>
      <dsp:txXfrm>
        <a:off x="1210" y="957845"/>
        <a:ext cx="2838555" cy="3396850"/>
      </dsp:txXfrm>
    </dsp:sp>
    <dsp:sp modelId="{34E68AF3-FEED-4A3D-869A-6E2B7BBFBA4D}">
      <dsp:nvSpPr>
        <dsp:cNvPr id="0" name=""/>
        <dsp:cNvSpPr/>
      </dsp:nvSpPr>
      <dsp:spPr>
        <a:xfrm>
          <a:off x="3240088" y="353038"/>
          <a:ext cx="2838555" cy="657491"/>
        </a:xfrm>
        <a:prstGeom prst="rect">
          <a:avLst/>
        </a:prstGeom>
        <a:solidFill>
          <a:srgbClr val="008C9D"/>
        </a:solid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Фирмы конкуренты</a:t>
          </a:r>
        </a:p>
      </dsp:txBody>
      <dsp:txXfrm>
        <a:off x="3240088" y="353038"/>
        <a:ext cx="2838555" cy="657491"/>
      </dsp:txXfrm>
    </dsp:sp>
    <dsp:sp modelId="{400F4E5D-F016-41EA-97FB-BF5BA36522C2}">
      <dsp:nvSpPr>
        <dsp:cNvPr id="0" name=""/>
        <dsp:cNvSpPr/>
      </dsp:nvSpPr>
      <dsp:spPr>
        <a:xfrm>
          <a:off x="3240088" y="1010530"/>
          <a:ext cx="2838555" cy="3396850"/>
        </a:xfrm>
        <a:prstGeom prst="rect">
          <a:avLst/>
        </a:prstGeom>
        <a:solidFill>
          <a:srgbClr val="A4D4E2">
            <a:alpha val="90000"/>
          </a:srgb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Skillbox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GeekBrains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 err="1"/>
            <a:t>Умскул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Foxford</a:t>
          </a:r>
          <a:r>
            <a:rPr lang="en-US" sz="1900" kern="1200" dirty="0"/>
            <a:t> 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Synergy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SkySmart</a:t>
          </a:r>
          <a:r>
            <a:rPr lang="en-US" sz="1900" kern="1200" dirty="0"/>
            <a:t> </a:t>
          </a:r>
          <a:endParaRPr lang="ru-RU" sz="1900" kern="1200" dirty="0"/>
        </a:p>
      </dsp:txBody>
      <dsp:txXfrm>
        <a:off x="3240088" y="1010530"/>
        <a:ext cx="2838555" cy="3396850"/>
      </dsp:txXfrm>
    </dsp:sp>
    <dsp:sp modelId="{869E6585-1C72-4E82-914E-39E2C4E28665}">
      <dsp:nvSpPr>
        <dsp:cNvPr id="0" name=""/>
        <dsp:cNvSpPr/>
      </dsp:nvSpPr>
      <dsp:spPr>
        <a:xfrm>
          <a:off x="6480176" y="333742"/>
          <a:ext cx="3560173" cy="712898"/>
        </a:xfrm>
        <a:prstGeom prst="rect">
          <a:avLst/>
        </a:prstGeom>
        <a:solidFill>
          <a:srgbClr val="008C9D"/>
        </a:solid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Наши преимущества</a:t>
          </a:r>
        </a:p>
      </dsp:txBody>
      <dsp:txXfrm>
        <a:off x="6480176" y="333742"/>
        <a:ext cx="3560173" cy="712898"/>
      </dsp:txXfrm>
    </dsp:sp>
    <dsp:sp modelId="{0C85A15E-56D2-44B3-8E52-7FFFB1AE2983}">
      <dsp:nvSpPr>
        <dsp:cNvPr id="0" name=""/>
        <dsp:cNvSpPr/>
      </dsp:nvSpPr>
      <dsp:spPr>
        <a:xfrm>
          <a:off x="6510260" y="1024381"/>
          <a:ext cx="3491736" cy="3396850"/>
        </a:xfrm>
        <a:prstGeom prst="rect">
          <a:avLst/>
        </a:prstGeom>
        <a:solidFill>
          <a:srgbClr val="A4D4E2">
            <a:alpha val="90000"/>
          </a:srgb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Персонализированное обучение: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 Широкий выбор предметов: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 Низкие цены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 Интерактивный и захватывающий учебный процесс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Быстрое и удобное обучение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900" kern="1200" dirty="0"/>
        </a:p>
      </dsp:txBody>
      <dsp:txXfrm>
        <a:off x="6510260" y="1024381"/>
        <a:ext cx="3491736" cy="3396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40554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50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092561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253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190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97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870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6852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447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685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366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284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958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758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933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647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402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403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8045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626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1654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960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12583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43C8E61-FCF1-4FA9-9A57-4136FE1D248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41ACB5D-A58F-4E21-94EF-86ABFD71D4BD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325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2365947"/>
            <a:ext cx="12191999" cy="1651417"/>
          </a:xfrm>
        </p:spPr>
        <p:txBody>
          <a:bodyPr>
            <a:noAutofit/>
          </a:bodyPr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Franklin Gothic Demi" panose="020B0703020102020204" pitchFamily="34" charset="0"/>
              </a:rPr>
              <a:t>Проект «Онлайн школа»</a:t>
            </a:r>
            <a:br>
              <a:rPr lang="en-US" sz="8000" dirty="0">
                <a:solidFill>
                  <a:schemeClr val="tx1"/>
                </a:solidFill>
                <a:latin typeface="Franklin Gothic Demi" panose="020B0703020102020204" pitchFamily="34" charset="0"/>
              </a:rPr>
            </a:br>
            <a:r>
              <a:rPr lang="ru-RU" sz="7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7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FuturEd</a:t>
            </a:r>
            <a:r>
              <a:rPr lang="ru-RU" sz="7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7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503764" y="5756222"/>
            <a:ext cx="1469036" cy="11117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4002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9721"/>
          </a:xfrm>
        </p:spPr>
        <p:txBody>
          <a:bodyPr/>
          <a:lstStyle/>
          <a:p>
            <a:pPr algn="ctr"/>
            <a:r>
              <a:rPr lang="ru-RU" b="1" dirty="0"/>
              <a:t>Команда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7667" y="4183915"/>
            <a:ext cx="3964575" cy="224319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Ева Рылова</a:t>
            </a:r>
          </a:p>
          <a:p>
            <a:pPr marL="383540" indent="-383540"/>
            <a:r>
              <a:rPr lang="ru-RU" sz="1600" dirty="0">
                <a:latin typeface="Times New Roman"/>
                <a:cs typeface="Times New Roman"/>
              </a:rPr>
              <a:t>Администратор</a:t>
            </a:r>
            <a:endParaRPr lang="en-US" sz="1600" dirty="0">
              <a:latin typeface="Times New Roman"/>
              <a:cs typeface="Times New Roman"/>
            </a:endParaRPr>
          </a:p>
          <a:p>
            <a:pPr marL="383540" indent="-383540"/>
            <a:r>
              <a:rPr lang="ru-RU" sz="1600" dirty="0">
                <a:latin typeface="Times New Roman"/>
                <a:cs typeface="Times New Roman"/>
              </a:rPr>
              <a:t>Генератор идей</a:t>
            </a:r>
            <a:endParaRPr lang="en-US" sz="1600" dirty="0">
              <a:latin typeface="Times New Roman"/>
              <a:cs typeface="Times New Roman"/>
            </a:endParaRPr>
          </a:p>
          <a:p>
            <a:pPr marL="383540" indent="-383540"/>
            <a:r>
              <a:rPr lang="ru-RU" sz="1600" dirty="0">
                <a:latin typeface="Times New Roman"/>
                <a:cs typeface="Times New Roman"/>
              </a:rPr>
              <a:t>Контроль  рабочего процесса</a:t>
            </a:r>
            <a:endParaRPr lang="en-US" sz="1600" dirty="0">
              <a:latin typeface="Times New Roman"/>
              <a:cs typeface="Times New Roman"/>
            </a:endParaRPr>
          </a:p>
          <a:p>
            <a:pPr marL="383540" indent="-383540"/>
            <a:r>
              <a:rPr lang="ru-RU" sz="1600" i="1" dirty="0"/>
              <a:t>Призер конкурса Интеллектуальное соревнование учителей информатики «ПРО-IT» </a:t>
            </a:r>
            <a:endParaRPr lang="ru-RU" sz="1400" dirty="0"/>
          </a:p>
          <a:p>
            <a:pPr marL="0" indent="0" algn="ctr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43339" y="4183915"/>
            <a:ext cx="3892731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2400" b="1" dirty="0">
                <a:latin typeface="Times New Roman"/>
                <a:cs typeface="Times New Roman"/>
              </a:rPr>
              <a:t>Надежда</a:t>
            </a:r>
          </a:p>
          <a:p>
            <a:pPr algn="ctr"/>
            <a:r>
              <a:rPr lang="ru-RU" sz="2400" b="1" dirty="0">
                <a:latin typeface="Times New Roman"/>
                <a:cs typeface="Times New Roman"/>
              </a:rPr>
              <a:t>Алексеева</a:t>
            </a: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ru-RU" sz="1600" dirty="0">
                <a:latin typeface="Times New Roman"/>
                <a:cs typeface="Times New Roman"/>
              </a:rPr>
              <a:t>Лидер проекта</a:t>
            </a:r>
            <a:endParaRPr lang="en-US" sz="1600" dirty="0">
              <a:latin typeface="Times New Roman"/>
              <a:cs typeface="Times New Roman"/>
            </a:endParaRP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ru-RU" sz="1600" dirty="0">
                <a:latin typeface="Times New Roman"/>
                <a:cs typeface="Times New Roman"/>
              </a:rPr>
              <a:t>Оценщик</a:t>
            </a:r>
            <a:endParaRPr lang="en-US" sz="1600" dirty="0">
              <a:latin typeface="Times New Roman"/>
              <a:cs typeface="Times New Roman"/>
            </a:endParaRP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ru-RU" sz="1600" dirty="0">
                <a:latin typeface="Times New Roman"/>
                <a:cs typeface="Times New Roman"/>
              </a:rPr>
              <a:t>Председатель</a:t>
            </a: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ru-RU" sz="1600" i="1" dirty="0">
                <a:cs typeface="Times New Roman"/>
              </a:rPr>
              <a:t>Призер конкурса </a:t>
            </a:r>
            <a:r>
              <a:rPr lang="ru-RU" sz="1600" i="1" dirty="0"/>
              <a:t>Всероссийский конкурс педагогических сотрудников «Воспитать человека»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5125" t="31293" r="16506" b="23191"/>
          <a:stretch/>
        </p:blipFill>
        <p:spPr>
          <a:xfrm>
            <a:off x="1685110" y="1081043"/>
            <a:ext cx="2429690" cy="3048558"/>
          </a:xfrm>
          <a:prstGeom prst="rect">
            <a:avLst/>
          </a:prstGeom>
        </p:spPr>
      </p:pic>
      <p:sp>
        <p:nvSpPr>
          <p:cNvPr id="6" name="AutoShape 2" descr="blob:https://web.telegram.org/7fff69f5-681b-46fd-a460-25c6e30ca45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AutoShape 4" descr="blob:https://web.telegram.org/678ab1a3-0c12-452c-b148-fd468959ea1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496" y="1099919"/>
            <a:ext cx="2286419" cy="304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59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23580"/>
            <a:ext cx="8171411" cy="1103811"/>
          </a:xfrm>
        </p:spPr>
        <p:txBody>
          <a:bodyPr>
            <a:normAutofit/>
          </a:bodyPr>
          <a:lstStyle/>
          <a:p>
            <a:r>
              <a:rPr lang="ru-RU" sz="4000" b="1" dirty="0"/>
              <a:t>Проблемы целевой аудитории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886706"/>
            <a:ext cx="3724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+mj-lt"/>
              </a:rPr>
              <a:t>Решение проблемы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04108" y="1310126"/>
            <a:ext cx="9678595" cy="37348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Отсутствие мобильности: школьники из удаленных районов страны не всегда могут иметь возможность встретиться очно с учителем или репетитором для дополнительных занятий. Онлайн-школа решит проблему очного обучения.</a:t>
            </a:r>
          </a:p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2. Неэффективный учебный процесс: учебные программы очень часто не соответствуют потребностям школьников, что приводит к низкой мотивации и пониманию материала. Онлайн-школа позволит школьникам выбирать те предметы, которые они хотят изучать, и обеспечит максимально эффективный учебный процесс.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4953" y="5570347"/>
            <a:ext cx="6011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/>
              <a:t>Создание онлайн-школы для подготовки к экзаменам и развития своих умений и навыков.</a:t>
            </a:r>
          </a:p>
        </p:txBody>
      </p:sp>
    </p:spTree>
    <p:extLst>
      <p:ext uri="{BB962C8B-B14F-4D97-AF65-F5344CB8AC3E}">
        <p14:creationId xmlns:p14="http://schemas.microsoft.com/office/powerpoint/2010/main" val="2157898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682" y="204788"/>
            <a:ext cx="9601200" cy="1485900"/>
          </a:xfrm>
        </p:spPr>
        <p:txBody>
          <a:bodyPr/>
          <a:lstStyle/>
          <a:p>
            <a:pPr algn="ctr"/>
            <a:r>
              <a:rPr lang="ru-RU" b="1" dirty="0"/>
              <a:t>О проекте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3682" y="947738"/>
            <a:ext cx="10252165" cy="49844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>
                <a:cs typeface="Times New Roman" panose="02020603050405020304" pitchFamily="18" charset="0"/>
              </a:rPr>
              <a:t>Создание онлайн школы, на котором будут представлены различные предметы для повышения уровня знаний и подготовки к экзаменам, согласно программам, рекомендованным Министерством образования.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52225"/>
          <a:stretch/>
        </p:blipFill>
        <p:spPr>
          <a:xfrm>
            <a:off x="985652" y="1971304"/>
            <a:ext cx="11115303" cy="470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17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890" y="344384"/>
            <a:ext cx="11459689" cy="143543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Роль проекта в обеспечении технологического суверенитета страны</a:t>
            </a:r>
          </a:p>
        </p:txBody>
      </p:sp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761841"/>
              </p:ext>
            </p:extLst>
          </p:nvPr>
        </p:nvGraphicFramePr>
        <p:xfrm>
          <a:off x="1371600" y="2018015"/>
          <a:ext cx="9217024" cy="389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29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598505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57855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частично)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(использование современных технологий)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965658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  Искусственный интеллект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Машинное обучение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Большие данные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dirty="0"/>
                        <a:t>Облачные</a:t>
                      </a:r>
                      <a:r>
                        <a:rPr lang="ru-RU" baseline="0" dirty="0"/>
                        <a:t>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5357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412" y="685800"/>
            <a:ext cx="9601200" cy="1485900"/>
          </a:xfrm>
        </p:spPr>
        <p:txBody>
          <a:bodyPr/>
          <a:lstStyle/>
          <a:p>
            <a:pPr algn="ctr"/>
            <a:r>
              <a:rPr lang="ru-RU" b="1" dirty="0"/>
              <a:t>Целевая аудитория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00990" y="5672000"/>
            <a:ext cx="3391010" cy="1295399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400" i="1" dirty="0"/>
              <a:t>Объем рынка онлайн образования за 2022 год составил 260 </a:t>
            </a:r>
            <a:r>
              <a:rPr lang="ru-RU" sz="2400" i="1" dirty="0" err="1"/>
              <a:t>млрд.рублей</a:t>
            </a:r>
            <a:endParaRPr lang="ru-RU" sz="2400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184" y="3739840"/>
            <a:ext cx="2894621" cy="1932160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6074229" y="4103860"/>
            <a:ext cx="2743200" cy="122790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tx1"/>
                </a:solidFill>
              </a:rPr>
              <a:t>Численность ЦА</a:t>
            </a:r>
          </a:p>
          <a:p>
            <a:pPr algn="ctr"/>
            <a:r>
              <a:rPr lang="ru-RU" i="1" dirty="0">
                <a:solidFill>
                  <a:schemeClr val="tx1"/>
                </a:solidFill>
              </a:rPr>
              <a:t>273 тыс. чел.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19" y="1520433"/>
            <a:ext cx="551688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/>
              <a:t>Подростки и молодежь в возрасте от 12 до 18 лет, все чаще используют</a:t>
            </a:r>
          </a:p>
          <a:p>
            <a:r>
              <a:rPr lang="ru-RU" sz="2200" i="1" dirty="0"/>
              <a:t>онлайн-ресурсы для обучения и подготовки к экзаменам. Это заменяет им обучение в очных учебных заведениях и увеличивает их свободное время.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59" y="1428750"/>
            <a:ext cx="52512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Учащиеся средней и старшей школы, которые готовятся к экзаменам.</a:t>
            </a:r>
          </a:p>
          <a:p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Люди, желающие расширить свои знания в какой-то конкретной области.</a:t>
            </a:r>
          </a:p>
          <a:p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Люди, имеющие ограничения по здоровью или мобильности, в связи с которыми им трудно посещать традиционные образовательные учреждения.</a:t>
            </a:r>
          </a:p>
          <a:p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 Люди, живущие в отдаленных районах, где нет возможности для осуществления доп. занятий по предметам</a:t>
            </a:r>
          </a:p>
        </p:txBody>
      </p:sp>
    </p:spTree>
    <p:extLst>
      <p:ext uri="{BB962C8B-B14F-4D97-AF65-F5344CB8AC3E}">
        <p14:creationId xmlns:p14="http://schemas.microsoft.com/office/powerpoint/2010/main" val="308235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8537" y="202473"/>
            <a:ext cx="9601200" cy="1485900"/>
          </a:xfrm>
        </p:spPr>
        <p:txBody>
          <a:bodyPr/>
          <a:lstStyle/>
          <a:p>
            <a:r>
              <a:rPr lang="ru" b="1" dirty="0"/>
              <a:t>Потенциальный</a:t>
            </a:r>
            <a:r>
              <a:rPr lang="ru" dirty="0"/>
              <a:t> объем рынка</a:t>
            </a:r>
            <a:endParaRPr lang="ru-RU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1602285"/>
              </p:ext>
            </p:extLst>
          </p:nvPr>
        </p:nvGraphicFramePr>
        <p:xfrm>
          <a:off x="543396" y="1688373"/>
          <a:ext cx="4662796" cy="4117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бъект 4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819973" y="790414"/>
            <a:ext cx="7372027" cy="59761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PAM (</a:t>
            </a:r>
            <a:r>
              <a:rPr lang="ru-RU" sz="1600" b="1" i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Potential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Available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Market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) 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–</a:t>
            </a:r>
            <a:r>
              <a:rPr lang="ru-RU" sz="1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мировой рынок онлайн-образования ожидается увеличиться с $187 миллиардов в 2019 году до $319 миллиардов в 2025 году. Это свидетельствует о значительном объеме потенциального рынка для проекта онлайн-школы для подготовки к экзаменам и развития знаний по предметам.</a:t>
            </a:r>
          </a:p>
          <a:p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TAM (</a:t>
            </a:r>
            <a:r>
              <a:rPr lang="ru-RU" sz="1600" b="1" i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Total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Addressable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Market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) 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–</a:t>
            </a:r>
            <a:r>
              <a:rPr lang="ru-RU" sz="1600" i="1" dirty="0">
                <a:solidFill>
                  <a:schemeClr val="tx1"/>
                </a:solidFill>
              </a:rPr>
              <a:t>на начало 2021 года в России проживало около 38 миллионов человек в возрасте от 12 до 18 лет, то есть потенциальных клиентов онлайн-школы. Кроме того, обучение в онлайн-формате может быть интересным и полезным для людей любого возраста, желающих повысить свой уровень знаний или подготовиться к экзаменам.</a:t>
            </a:r>
          </a:p>
          <a:p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SAM 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(</a:t>
            </a:r>
            <a:r>
              <a:rPr lang="ru-RU" sz="1600" b="1" i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Serviceable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Available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Market) 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– </a:t>
            </a:r>
            <a:r>
              <a:rPr lang="ru-RU" sz="1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около 80% опрошенных в возрасте от 12 до 18 лет выразили желание получать дополнительную информацию по учебной программе в онлайн-формате -30 </a:t>
            </a:r>
            <a:r>
              <a:rPr lang="ru-RU" sz="16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млн.чел</a:t>
            </a:r>
            <a:r>
              <a:rPr lang="ru-RU" sz="1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..</a:t>
            </a:r>
          </a:p>
          <a:p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SOM 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(</a:t>
            </a:r>
            <a:r>
              <a:rPr lang="ru-RU" sz="1600" b="1" i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Serviceable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&amp; </a:t>
            </a:r>
            <a:r>
              <a:rPr lang="ru-RU" sz="1600" b="1" i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Obtainable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ru-RU" sz="1600" b="1" i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Market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) – </a:t>
            </a:r>
            <a:r>
              <a:rPr lang="ru-RU" sz="1400" i="1" dirty="0">
                <a:solidFill>
                  <a:schemeClr val="tx1"/>
                </a:solidFill>
              </a:rPr>
              <a:t>Согласно исследованию компании KPMG, в России число студентов, которые посещают онлайн-курсы или получают онлайн-образование, составляет около 7% от общего числа школьников -273 тыс. чел. Это заявлено в исследовании KPMG "Образование онлайн: новая реальность". Соответственно, доступный объем рынка в России для проекта онлайн-школы для подготовки к экзаменам и развития своих знаний по предметам в настоящее время может быть около 5-10 миллионов человек. </a:t>
            </a:r>
          </a:p>
          <a:p>
            <a:pPr marL="0" indent="0">
              <a:buNone/>
            </a:pPr>
            <a:endParaRPr lang="ru-RU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729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a typeface="MS Gothic" pitchFamily="49" charset="-128"/>
              </a:rPr>
              <a:t>Анализ конкурентов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2527914"/>
              </p:ext>
            </p:extLst>
          </p:nvPr>
        </p:nvGraphicFramePr>
        <p:xfrm>
          <a:off x="1152025" y="160097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1207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5475" y="0"/>
            <a:ext cx="9601200" cy="1485900"/>
          </a:xfrm>
        </p:spPr>
        <p:txBody>
          <a:bodyPr/>
          <a:lstStyle/>
          <a:p>
            <a:r>
              <a:rPr lang="ru-RU" b="1" dirty="0">
                <a:ea typeface="MS Gothic" pitchFamily="49" charset="-128"/>
              </a:rPr>
              <a:t>Бизнес-модель</a:t>
            </a:r>
            <a:endParaRPr lang="ru-RU" b="1" dirty="0"/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210382"/>
              </p:ext>
            </p:extLst>
          </p:nvPr>
        </p:nvGraphicFramePr>
        <p:xfrm>
          <a:off x="739588" y="574765"/>
          <a:ext cx="11543852" cy="6448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4548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512473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157806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951229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599693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238103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2165690">
                <a:tc row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-Учебные заведения и преподаватели: 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-Платформы для онлайн обучения: 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-Банки, лизинговые компании и другие организации, которые могут предоставить финансовую поддержку для реализации и продвижения проекта.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-Интернет-провайдеры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-Компании и организации, связанные с образованием, могут предоставить программное обеспечение и учебные материалы для учебного процесса.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-Благотворительные организации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-Онлайн-магазины</a:t>
                      </a:r>
                      <a:endParaRPr lang="ru-RU" sz="1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-Разработка учебных программ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-Создание онлайн-платформы с доступом к курсам 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-Разработка методик и тестов для оценки уровня знаний учеников.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-Проведение мониторинга эффективности обучения 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-Продвижение проекта.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-Предоставление консультаций -Развитие и совершенствование курсов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Обширный каталог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-Реалистичные цены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-Гибкий график обучения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-Квалифицированные учителя и эксперты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-Интерактивный подход к обучению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-Онлайн-поддержка и обратная связь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-Выгоды для студентов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-Постоянное обновление курсов и материалов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-Цены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-Доступность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-Ответ на вопросы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-Обратная связь на каждом этапе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-Партнерство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-Персональный подход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-Поддержка в трудностях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-Доступность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-Сертификация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   </a:t>
                      </a:r>
                    </a:p>
                    <a:p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Учащиеся</a:t>
                      </a:r>
                      <a:r>
                        <a:rPr lang="ru-RU" sz="1100" b="0" i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старших классов, готовящиеся к экзаменам.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-Абитуриенты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-Люди, которые хотят осуществить карьерный рост 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-Школьники, желающие улучшить свои навыки чтения, письма и математики.</a:t>
                      </a:r>
                    </a:p>
                    <a:p>
                      <a:r>
                        <a:rPr lang="ru-RU" sz="11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-Люди, которые хотят изучить новые языки или улучшить свои</a:t>
                      </a:r>
                      <a:r>
                        <a:rPr lang="ru-RU" sz="1100" b="0" i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знания</a:t>
                      </a:r>
                      <a:endParaRPr lang="ru-RU" sz="1100" b="0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219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  <a:p>
                      <a:endParaRPr lang="ru-RU" sz="1150" b="1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150" b="1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Прямые:</a:t>
                      </a:r>
                    </a:p>
                    <a:p>
                      <a:r>
                        <a:rPr lang="ru-RU" sz="115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-Сайт онлайн-школы: </a:t>
                      </a:r>
                    </a:p>
                    <a:p>
                      <a:r>
                        <a:rPr lang="ru-RU" sz="115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-Официальная страница в соц. сетях</a:t>
                      </a:r>
                    </a:p>
                    <a:p>
                      <a:r>
                        <a:rPr lang="ru-RU" sz="1150" b="1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Непрямые:</a:t>
                      </a:r>
                    </a:p>
                    <a:p>
                      <a:r>
                        <a:rPr lang="ru-RU" sz="115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150" b="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Блогеры</a:t>
                      </a:r>
                      <a:r>
                        <a:rPr lang="ru-RU" sz="115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150" b="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  <a:r>
                        <a:rPr lang="ru-RU" sz="115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-каналы: </a:t>
                      </a:r>
                    </a:p>
                    <a:p>
                      <a:r>
                        <a:rPr lang="ru-RU" sz="115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-Реклама на поисковых системах -Партнерская программа</a:t>
                      </a:r>
                    </a:p>
                    <a:p>
                      <a:r>
                        <a:rPr lang="ru-RU" sz="115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-Реклама на мобильных устройствах:</a:t>
                      </a:r>
                    </a:p>
                    <a:p>
                      <a:r>
                        <a:rPr lang="ru-RU" sz="115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150" b="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Email</a:t>
                      </a:r>
                      <a:r>
                        <a:rPr lang="ru-RU" sz="115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-маркетинг</a:t>
                      </a:r>
                      <a:endParaRPr lang="ru-RU" sz="115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005946"/>
                  </a:ext>
                </a:extLst>
              </a:tr>
              <a:tr h="203157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  <a:p>
                      <a:pPr indent="7938">
                        <a:buFont typeface="Arial" panose="020B0604020202020204" pitchFamily="34" charset="0"/>
                        <a:buChar char="•"/>
                      </a:pPr>
                      <a:r>
                        <a:rPr lang="ru-RU" sz="1400" i="1" dirty="0"/>
                        <a:t>Материальные ресурсы</a:t>
                      </a:r>
                    </a:p>
                    <a:p>
                      <a:pPr indent="7938">
                        <a:buFont typeface="Arial" panose="020B0604020202020204" pitchFamily="34" charset="0"/>
                        <a:buChar char="•"/>
                      </a:pPr>
                      <a:r>
                        <a:rPr lang="ru-RU" sz="1400" i="1" dirty="0"/>
                        <a:t>Интеллектуальные ресурсы</a:t>
                      </a:r>
                    </a:p>
                    <a:p>
                      <a:pPr indent="7938">
                        <a:buFont typeface="Arial" panose="020B0604020202020204" pitchFamily="34" charset="0"/>
                        <a:buChar char="•"/>
                      </a:pPr>
                      <a:r>
                        <a:rPr lang="ru-RU" sz="1400" i="1" dirty="0"/>
                        <a:t>Персонал</a:t>
                      </a:r>
                    </a:p>
                    <a:p>
                      <a:pPr indent="7938">
                        <a:buFont typeface="Arial" panose="020B0604020202020204" pitchFamily="34" charset="0"/>
                        <a:buChar char="•"/>
                      </a:pPr>
                      <a:r>
                        <a:rPr lang="ru-RU" sz="1400" i="1" dirty="0"/>
                        <a:t>Финансы</a:t>
                      </a:r>
                    </a:p>
                    <a:p>
                      <a:pPr indent="7938">
                        <a:buFont typeface="Arial" panose="020B0604020202020204" pitchFamily="34" charset="0"/>
                        <a:buChar char="•"/>
                      </a:pPr>
                      <a:r>
                        <a:rPr lang="ru-RU" sz="1400" i="1" dirty="0"/>
                        <a:t>Сайт и платформа</a:t>
                      </a:r>
                    </a:p>
                    <a:p>
                      <a:pPr indent="7938">
                        <a:buFont typeface="Arial" panose="020B0604020202020204" pitchFamily="34" charset="0"/>
                        <a:buChar char="•"/>
                      </a:pPr>
                      <a:r>
                        <a:rPr lang="ru-RU" sz="1400" i="1" dirty="0"/>
                        <a:t>Ученики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5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2031571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Постоянные издержки:                                            Переменные издержки: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-Аренда серверов и хостинга                     -Разработка и обновление курсов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сайта онлайн-школы.                          </a:t>
                      </a:r>
                      <a:r>
                        <a:rPr lang="ru-RU" sz="1200" b="0" i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-Расходы на рекламу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-Зарплата сотрудников                       -Проведение </a:t>
                      </a:r>
                      <a:r>
                        <a:rPr lang="ru-RU" sz="1200" b="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вебинаров</a:t>
                      </a:r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конференций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-Расходы на маркетинг                              -Расходы на бонусы и скидки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-Организационные расходы                     -Техническая поддержка</a:t>
                      </a:r>
                    </a:p>
                    <a:p>
                      <a:endParaRPr lang="ru-RU" sz="1200" b="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Продажа курсов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-Партнерская программа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-Реклама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-Проведение индивидуальных консультаций и занятий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-Организация </a:t>
                      </a:r>
                      <a:r>
                        <a:rPr lang="ru-RU" sz="1200" b="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вебинаров</a:t>
                      </a:r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конференций </a:t>
                      </a:r>
                    </a:p>
                    <a:p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-Предоставление сертификатов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1865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Процесс оказания услуги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32719" y="5446657"/>
            <a:ext cx="1489166" cy="109945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59382" y="1557746"/>
            <a:ext cx="2116183" cy="122790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tx1"/>
                </a:solidFill>
              </a:rPr>
              <a:t>Привлечение клиента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90057" y="2021755"/>
            <a:ext cx="2050869" cy="127417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tx1"/>
                </a:solidFill>
              </a:rPr>
              <a:t>Работа с отзывами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694021" y="2031825"/>
            <a:ext cx="2037807" cy="12540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tx1"/>
                </a:solidFill>
              </a:rPr>
              <a:t>Регистрация на сайте школы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268789" y="3996197"/>
            <a:ext cx="2063930" cy="12540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tx1"/>
                </a:solidFill>
              </a:rPr>
              <a:t>Онлайн-консультация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36214" y="3996197"/>
            <a:ext cx="2429691" cy="12540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tx1"/>
                </a:solidFill>
              </a:rPr>
              <a:t>Сопровождение куратора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48550" y="5436034"/>
            <a:ext cx="1959429" cy="12540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tx1"/>
                </a:solidFill>
              </a:rPr>
              <a:t>Оплата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74721" y="5436034"/>
            <a:ext cx="1959429" cy="12540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tx1"/>
                </a:solidFill>
              </a:rPr>
              <a:t>Обучение </a:t>
            </a:r>
          </a:p>
        </p:txBody>
      </p:sp>
      <p:sp>
        <p:nvSpPr>
          <p:cNvPr id="13" name="Стрелка вправо 12"/>
          <p:cNvSpPr/>
          <p:nvPr/>
        </p:nvSpPr>
        <p:spPr>
          <a:xfrm rot="1108413">
            <a:off x="7027819" y="2113825"/>
            <a:ext cx="640079" cy="3624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4059421">
            <a:off x="9553246" y="3449874"/>
            <a:ext cx="640079" cy="3624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0800000">
            <a:off x="5571310" y="5881804"/>
            <a:ext cx="640079" cy="3624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8575956">
            <a:off x="8489716" y="5592314"/>
            <a:ext cx="640079" cy="3624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2999350">
            <a:off x="2697481" y="5602936"/>
            <a:ext cx="640079" cy="3624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7814635">
            <a:off x="1803105" y="3482097"/>
            <a:ext cx="640079" cy="3624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20418117">
            <a:off x="4180115" y="2097546"/>
            <a:ext cx="640079" cy="3624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50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4099" y="175162"/>
            <a:ext cx="9601200" cy="1485900"/>
          </a:xfrm>
        </p:spPr>
        <p:txBody>
          <a:bodyPr/>
          <a:lstStyle/>
          <a:p>
            <a:r>
              <a:rPr lang="ru-RU" b="1" dirty="0"/>
              <a:t>Цель проекта по </a:t>
            </a:r>
            <a:r>
              <a:rPr lang="en-US" b="1" dirty="0"/>
              <a:t>SMART</a:t>
            </a:r>
            <a:endParaRPr lang="ru-RU" b="1" dirty="0"/>
          </a:p>
        </p:txBody>
      </p:sp>
      <p:pic>
        <p:nvPicPr>
          <p:cNvPr id="1026" name="Picture 2" descr="https://likeshops.ru/wp-content/uploads/2022/08/celi-smart-10-primerov-instrukciya-ot-top-menedzhera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" t="21695" r="3891" b="10984"/>
          <a:stretch/>
        </p:blipFill>
        <p:spPr bwMode="auto">
          <a:xfrm>
            <a:off x="702140" y="813460"/>
            <a:ext cx="9797144" cy="368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2140" y="4885037"/>
            <a:ext cx="1645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Достижение дохода в 50000 руб./мес.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580606" y="4580397"/>
            <a:ext cx="0" cy="39395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79469" y="4885037"/>
            <a:ext cx="2442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Увеличение количества зарегистрированных пользователей на 50% в течение первого года работы проекта.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500845" y="4580397"/>
            <a:ext cx="1" cy="369751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722223" y="4883175"/>
            <a:ext cx="2253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Достижение цели за счет создания сайта, приложения, рекламы в соц. сетях и в учебных заведениях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600712" y="4550640"/>
            <a:ext cx="0" cy="37384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169240" y="4909433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9 месяцев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9795373" y="4561824"/>
            <a:ext cx="0" cy="369751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733211" y="4580397"/>
            <a:ext cx="0" cy="33260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30502" y="4902338"/>
            <a:ext cx="24149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Выручка пойдет на совершенствование сайта и приложения, а также набор новых кадров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7522" y="6353299"/>
            <a:ext cx="1052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Итого: достичь дохода 50000 руб./мес. за 9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3070639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Стартовые инвестиции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50583E0C-31B3-2E00-72A3-6ED069FFB2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17383"/>
              </p:ext>
            </p:extLst>
          </p:nvPr>
        </p:nvGraphicFramePr>
        <p:xfrm>
          <a:off x="1545020" y="1466193"/>
          <a:ext cx="9601199" cy="4706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980">
                  <a:extLst>
                    <a:ext uri="{9D8B030D-6E8A-4147-A177-3AD203B41FA5}">
                      <a16:colId xmlns:a16="http://schemas.microsoft.com/office/drawing/2014/main" val="3373023958"/>
                    </a:ext>
                  </a:extLst>
                </a:gridCol>
                <a:gridCol w="4059615">
                  <a:extLst>
                    <a:ext uri="{9D8B030D-6E8A-4147-A177-3AD203B41FA5}">
                      <a16:colId xmlns:a16="http://schemas.microsoft.com/office/drawing/2014/main" val="2759156742"/>
                    </a:ext>
                  </a:extLst>
                </a:gridCol>
                <a:gridCol w="2293888">
                  <a:extLst>
                    <a:ext uri="{9D8B030D-6E8A-4147-A177-3AD203B41FA5}">
                      <a16:colId xmlns:a16="http://schemas.microsoft.com/office/drawing/2014/main" val="636153438"/>
                    </a:ext>
                  </a:extLst>
                </a:gridCol>
                <a:gridCol w="2506716">
                  <a:extLst>
                    <a:ext uri="{9D8B030D-6E8A-4147-A177-3AD203B41FA5}">
                      <a16:colId xmlns:a16="http://schemas.microsoft.com/office/drawing/2014/main" val="938364670"/>
                    </a:ext>
                  </a:extLst>
                </a:gridCol>
              </a:tblGrid>
              <a:tr h="854238">
                <a:tc>
                  <a:txBody>
                    <a:bodyPr/>
                    <a:lstStyle/>
                    <a:p>
                      <a:pPr rtl="0" fontAlgn="base"/>
                      <a:r>
                        <a:rPr lang="ru-RU" sz="1200" dirty="0">
                          <a:effectLst/>
                        </a:rPr>
                        <a:t>№​</a:t>
                      </a:r>
                      <a:endParaRPr lang="ru-RU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auto"/>
                      <a:r>
                        <a:rPr lang="ru-RU" sz="1800" dirty="0">
                          <a:effectLst/>
                        </a:rPr>
                        <a:t>​</a:t>
                      </a:r>
                      <a:endParaRPr lang="ru-RU" sz="1800" b="1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Сумма, руб.​</a:t>
                      </a:r>
                      <a:endParaRPr lang="ru-RU" sz="18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Источник​</a:t>
                      </a:r>
                      <a:endParaRPr lang="ru-RU" sz="18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663636"/>
                  </a:ext>
                </a:extLst>
              </a:tr>
              <a:tr h="599506">
                <a:tc>
                  <a:txBody>
                    <a:bodyPr/>
                    <a:lstStyle/>
                    <a:p>
                      <a:r>
                        <a:rPr lang="ru-RU" sz="1400" dirty="0"/>
                        <a:t>1.</a:t>
                      </a: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Маркерная доска + маркеры (2 шт.)​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14000​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Собственные средства​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906783"/>
                  </a:ext>
                </a:extLst>
              </a:tr>
              <a:tr h="599506">
                <a:tc>
                  <a:txBody>
                    <a:bodyPr/>
                    <a:lstStyle/>
                    <a:p>
                      <a:r>
                        <a:rPr lang="ru-RU" sz="1400" dirty="0"/>
                        <a:t>2.</a:t>
                      </a: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Веб-камера (2 шт.)​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4000​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Собственные средства​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485743"/>
                  </a:ext>
                </a:extLst>
              </a:tr>
              <a:tr h="599506">
                <a:tc>
                  <a:txBody>
                    <a:bodyPr/>
                    <a:lstStyle/>
                    <a:p>
                      <a:r>
                        <a:rPr lang="ru-RU" sz="1400" dirty="0"/>
                        <a:t>3.</a:t>
                      </a: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Микрофон петличный (2 шт.)​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2000​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Собственные средства​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436837"/>
                  </a:ext>
                </a:extLst>
              </a:tr>
              <a:tr h="599506">
                <a:tc>
                  <a:txBody>
                    <a:bodyPr/>
                    <a:lstStyle/>
                    <a:p>
                      <a:pPr rtl="0" fontAlgn="base"/>
                      <a:r>
                        <a:rPr lang="ru-RU" sz="1400" dirty="0">
                          <a:effectLst/>
                        </a:rPr>
                        <a:t>4.</a:t>
                      </a: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Разработка приложения и сайта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70000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Собственные средства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9506">
                <a:tc>
                  <a:txBody>
                    <a:bodyPr/>
                    <a:lstStyle/>
                    <a:p>
                      <a:pPr rtl="0" fontAlgn="base"/>
                      <a:r>
                        <a:rPr lang="ru-RU" sz="1400" dirty="0">
                          <a:effectLst/>
                        </a:rPr>
                        <a:t>5.</a:t>
                      </a: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Продвижение сайта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50000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Собственные средства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4238">
                <a:tc>
                  <a:txBody>
                    <a:bodyPr/>
                    <a:lstStyle/>
                    <a:p>
                      <a:pPr rtl="0" fontAlgn="auto"/>
                      <a:r>
                        <a:rPr lang="ru-RU" sz="1400" dirty="0">
                          <a:effectLst/>
                        </a:rPr>
                        <a:t>​</a:t>
                      </a:r>
                      <a:endParaRPr lang="ru-RU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ИТОГО​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140000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800" dirty="0">
                          <a:effectLst/>
                        </a:rPr>
                        <a:t>Собственные средства​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006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267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Организационный 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dirty="0"/>
              <a:t>Выбрана организационно-правовая форма – ООО для того, чтобы все учредители могли нести равную ответственность и получать прибыль в размере своего вклада в уставный капитал</a:t>
            </a:r>
          </a:p>
          <a:p>
            <a:r>
              <a:rPr lang="ru-RU" sz="2400" i="1" dirty="0"/>
              <a:t>Выбрана система налогообложения УСН 15 % доходы минус расходы. </a:t>
            </a:r>
            <a:endParaRPr lang="ru-RU" sz="3200" i="1" dirty="0"/>
          </a:p>
        </p:txBody>
      </p:sp>
    </p:spTree>
    <p:extLst>
      <p:ext uri="{BB962C8B-B14F-4D97-AF65-F5344CB8AC3E}">
        <p14:creationId xmlns:p14="http://schemas.microsoft.com/office/powerpoint/2010/main" val="1018625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2431" y="42553"/>
            <a:ext cx="9601200" cy="1485900"/>
          </a:xfrm>
        </p:spPr>
        <p:txBody>
          <a:bodyPr/>
          <a:lstStyle/>
          <a:p>
            <a:pPr algn="ctr"/>
            <a:r>
              <a:rPr lang="ru-RU" b="1" dirty="0"/>
              <a:t>Финансовый план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9B8D4F3-C18B-6E61-EC22-B2C360B3C2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995917"/>
              </p:ext>
            </p:extLst>
          </p:nvPr>
        </p:nvGraphicFramePr>
        <p:xfrm>
          <a:off x="890649" y="692727"/>
          <a:ext cx="11142932" cy="5964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156">
                  <a:extLst>
                    <a:ext uri="{9D8B030D-6E8A-4147-A177-3AD203B41FA5}">
                      <a16:colId xmlns:a16="http://schemas.microsoft.com/office/drawing/2014/main" val="2256114305"/>
                    </a:ext>
                  </a:extLst>
                </a:gridCol>
                <a:gridCol w="4475341">
                  <a:extLst>
                    <a:ext uri="{9D8B030D-6E8A-4147-A177-3AD203B41FA5}">
                      <a16:colId xmlns:a16="http://schemas.microsoft.com/office/drawing/2014/main" val="657644440"/>
                    </a:ext>
                  </a:extLst>
                </a:gridCol>
                <a:gridCol w="1700630">
                  <a:extLst>
                    <a:ext uri="{9D8B030D-6E8A-4147-A177-3AD203B41FA5}">
                      <a16:colId xmlns:a16="http://schemas.microsoft.com/office/drawing/2014/main" val="446125981"/>
                    </a:ext>
                  </a:extLst>
                </a:gridCol>
                <a:gridCol w="1074070">
                  <a:extLst>
                    <a:ext uri="{9D8B030D-6E8A-4147-A177-3AD203B41FA5}">
                      <a16:colId xmlns:a16="http://schemas.microsoft.com/office/drawing/2014/main" val="2014513512"/>
                    </a:ext>
                  </a:extLst>
                </a:gridCol>
                <a:gridCol w="1074070">
                  <a:extLst>
                    <a:ext uri="{9D8B030D-6E8A-4147-A177-3AD203B41FA5}">
                      <a16:colId xmlns:a16="http://schemas.microsoft.com/office/drawing/2014/main" val="3391403611"/>
                    </a:ext>
                  </a:extLst>
                </a:gridCol>
                <a:gridCol w="805557">
                  <a:extLst>
                    <a:ext uri="{9D8B030D-6E8A-4147-A177-3AD203B41FA5}">
                      <a16:colId xmlns:a16="http://schemas.microsoft.com/office/drawing/2014/main" val="3266809739"/>
                    </a:ext>
                  </a:extLst>
                </a:gridCol>
                <a:gridCol w="1432108">
                  <a:extLst>
                    <a:ext uri="{9D8B030D-6E8A-4147-A177-3AD203B41FA5}">
                      <a16:colId xmlns:a16="http://schemas.microsoft.com/office/drawing/2014/main" val="1256955685"/>
                    </a:ext>
                  </a:extLst>
                </a:gridCol>
              </a:tblGrid>
              <a:tr h="319065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600" dirty="0">
                          <a:effectLst/>
                        </a:rPr>
                        <a:t>№​</a:t>
                      </a:r>
                      <a:endParaRPr lang="ru-RU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600" dirty="0">
                          <a:effectLst/>
                        </a:rPr>
                        <a:t>БЮДЖЕТ​</a:t>
                      </a:r>
                      <a:endParaRPr lang="ru-RU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600" dirty="0">
                          <a:effectLst/>
                        </a:rPr>
                        <a:t>Ед. изм.​</a:t>
                      </a:r>
                      <a:endParaRPr lang="ru-RU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600" dirty="0" err="1">
                          <a:effectLst/>
                        </a:rPr>
                        <a:t>авг</a:t>
                      </a:r>
                      <a:r>
                        <a:rPr lang="ru-RU" sz="1600" dirty="0">
                          <a:effectLst/>
                        </a:rPr>
                        <a:t>​</a:t>
                      </a:r>
                      <a:endParaRPr lang="ru-RU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600" dirty="0">
                          <a:effectLst/>
                        </a:rPr>
                        <a:t>сен​</a:t>
                      </a:r>
                      <a:endParaRPr lang="ru-RU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600" dirty="0">
                          <a:effectLst/>
                        </a:rPr>
                        <a:t>…​</a:t>
                      </a:r>
                      <a:endParaRPr lang="ru-RU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600" dirty="0">
                          <a:effectLst/>
                        </a:rPr>
                        <a:t>ИТОГО​</a:t>
                      </a:r>
                      <a:endParaRPr lang="ru-RU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485242"/>
                  </a:ext>
                </a:extLst>
              </a:tr>
              <a:tr h="296274">
                <a:tc gridSpan="7">
                  <a:txBody>
                    <a:bodyPr/>
                    <a:lstStyle/>
                    <a:p>
                      <a:pPr algn="ctr" rtl="0" fontAlgn="base"/>
                      <a:r>
                        <a:rPr lang="ru-RU" sz="1300" dirty="0">
                          <a:effectLst/>
                        </a:rPr>
                        <a:t>БЮДЖЕТ ОПЕРАЦИОННОЙ ДЕЯТЕЛЬНОСТИ​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129907"/>
                  </a:ext>
                </a:extLst>
              </a:tr>
              <a:tr h="296274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ДОХОДЫ ОТ ОПЕРАЦИОННОЙ ДЕЯТЕЛЬНОСТИ​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РУБ.​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150800​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150800​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ru-RU" sz="1200" dirty="0">
                          <a:effectLst/>
                        </a:rPr>
                        <a:t>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1809600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302970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2​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РАСХОДЫ НА ОПЕРАЦИОННУЮ ДЕЯТЕЛЬНОСТЬ​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РУБ.​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91500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75750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endParaRPr lang="ru-RU" sz="1200" dirty="0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924750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702560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3​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Постоянные расходы​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Руб.​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18390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2640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endParaRPr lang="ru-RU" sz="1200" dirty="0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48630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083774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3.1​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Интернет провайдер​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Руб.​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1200​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1200​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ru-RU" sz="1200" dirty="0">
                          <a:effectLst/>
                        </a:rPr>
                        <a:t>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14400​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892396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3.2​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Электроэнергия​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Руб.​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600​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600​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ru-RU" sz="1200" dirty="0">
                          <a:effectLst/>
                        </a:rPr>
                        <a:t>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7200​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013870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3.3​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Амортизация​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Руб.​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840​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840​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ru-RU" sz="1200" dirty="0">
                          <a:effectLst/>
                        </a:rPr>
                        <a:t>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10080​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817892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</a:rPr>
                        <a:t>3.4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</a:rPr>
                        <a:t>Реклама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</a:rPr>
                        <a:t>Руб.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</a:rPr>
                        <a:t>10000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endParaRPr lang="ru-RU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</a:rPr>
                        <a:t>10000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276055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</a:rPr>
                        <a:t>3.5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Оплата госпошлины за регистрацию ООО​</a:t>
                      </a:r>
                      <a:endParaRPr lang="ru-RU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ru-RU" sz="1200" dirty="0">
                          <a:effectLst/>
                        </a:rPr>
                        <a:t>Руб.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ru-RU" sz="1200" dirty="0">
                          <a:effectLst/>
                        </a:rPr>
                        <a:t>4000​</a:t>
                      </a:r>
                      <a:endParaRPr lang="ru-RU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ru-RU" sz="1200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ru-RU" sz="1200" dirty="0">
                          <a:effectLst/>
                        </a:rPr>
                        <a:t>4000​</a:t>
                      </a:r>
                      <a:endParaRPr lang="ru-RU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665290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</a:rPr>
                        <a:t>3.6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Расходы на изготовление печати​</a:t>
                      </a:r>
                      <a:endParaRPr lang="ru-RU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ru-RU" sz="1200" dirty="0">
                          <a:effectLst/>
                        </a:rPr>
                        <a:t>Руб.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ru-RU" sz="1200" dirty="0">
                          <a:effectLst/>
                        </a:rPr>
                        <a:t>750​</a:t>
                      </a:r>
                      <a:endParaRPr lang="ru-RU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ru-RU" sz="1200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ru-RU" sz="1200" dirty="0">
                          <a:effectLst/>
                        </a:rPr>
                        <a:t>750​</a:t>
                      </a:r>
                      <a:endParaRPr lang="ru-RU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527035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</a:rPr>
                        <a:t>3.7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Открытие расчетного счета в банке​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ru-RU" sz="1200" dirty="0">
                          <a:effectLst/>
                        </a:rPr>
                        <a:t>Руб.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ru-RU" sz="1200" dirty="0">
                          <a:effectLst/>
                        </a:rPr>
                        <a:t>1000​</a:t>
                      </a:r>
                      <a:endParaRPr lang="ru-RU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ru-RU" sz="1200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ru-RU" sz="1200" dirty="0">
                          <a:effectLst/>
                        </a:rPr>
                        <a:t>1000​</a:t>
                      </a:r>
                      <a:endParaRPr lang="ru-RU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323099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dirty="0">
                          <a:effectLst/>
                        </a:rPr>
                        <a:t>Оплата труда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dirty="0">
                          <a:effectLst/>
                        </a:rPr>
                        <a:t>Руб.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dirty="0">
                          <a:effectLst/>
                        </a:rPr>
                        <a:t>55000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dirty="0">
                          <a:effectLst/>
                        </a:rPr>
                        <a:t>55000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ru-RU" sz="1200" dirty="0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dirty="0">
                          <a:effectLst/>
                        </a:rPr>
                        <a:t>660000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136307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dirty="0">
                          <a:effectLst/>
                        </a:rPr>
                        <a:t>4.3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dirty="0">
                          <a:effectLst/>
                        </a:rPr>
                        <a:t>Страховые взносы  30.2%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dirty="0">
                          <a:effectLst/>
                        </a:rPr>
                        <a:t>Руб.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16610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16610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ru-RU" sz="1200" dirty="0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200" dirty="0">
                          <a:effectLst/>
                        </a:rPr>
                        <a:t>199320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101908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Переменные расходы​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Руб.​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1500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1500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18000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162776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5.1​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Канцелярия​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Руб.​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1500​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1500​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ru-RU" sz="1200" dirty="0">
                          <a:effectLst/>
                        </a:rPr>
                        <a:t>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18000​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551154"/>
                  </a:ext>
                </a:extLst>
              </a:tr>
              <a:tr h="296274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ПРИБЫЛЬ 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Руб.​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59300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75050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884850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507829"/>
                  </a:ext>
                </a:extLst>
              </a:tr>
              <a:tr h="296274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7​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Налог 15%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Руб.​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8895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11258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132733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802607"/>
                  </a:ext>
                </a:extLst>
              </a:tr>
              <a:tr h="307669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</a:rPr>
                        <a:t>Чистая</a:t>
                      </a:r>
                      <a:r>
                        <a:rPr lang="ru-RU" sz="1200" b="0" i="0" baseline="0" dirty="0">
                          <a:solidFill>
                            <a:srgbClr val="000000"/>
                          </a:solidFill>
                          <a:effectLst/>
                        </a:rPr>
                        <a:t> прибыль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</a:rPr>
                        <a:t>Руб.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50405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63792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endParaRPr lang="ru-RU" sz="1200" dirty="0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752117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984753"/>
                  </a:ext>
                </a:extLst>
              </a:tr>
              <a:tr h="296274">
                <a:tc gridSpan="7">
                  <a:txBody>
                    <a:bodyPr/>
                    <a:lstStyle/>
                    <a:p>
                      <a:pPr algn="ctr" rtl="0" fontAlgn="base"/>
                      <a:r>
                        <a:rPr lang="ru-RU" sz="1200" dirty="0">
                          <a:effectLst/>
                        </a:rPr>
                        <a:t>БЮДЖЕТ ИНВЕСТИЦИОННОЙ ДЕЯТЕЛЬНОСТИ​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676082"/>
                  </a:ext>
                </a:extLst>
              </a:tr>
              <a:tr h="250694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7​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Стартовые инвестиции​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Руб.​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200" dirty="0">
                          <a:effectLst/>
                        </a:rPr>
                        <a:t>140000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ru-RU" sz="1200" dirty="0">
                          <a:effectLst/>
                        </a:rPr>
                        <a:t>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ru-RU" sz="1200" dirty="0">
                          <a:effectLst/>
                        </a:rPr>
                        <a:t>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ru-RU" sz="1200" dirty="0">
                          <a:effectLst/>
                        </a:rPr>
                        <a:t>​</a:t>
                      </a:r>
                      <a:endParaRPr lang="ru-RU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744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051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a typeface="MS Gothic" pitchFamily="49" charset="-128"/>
              </a:rPr>
              <a:t>Экономика проекта</a:t>
            </a:r>
            <a:endParaRPr lang="ru-RU" b="1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56E40F1-468F-798D-D873-716875A20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543526"/>
              </p:ext>
            </p:extLst>
          </p:nvPr>
        </p:nvGraphicFramePr>
        <p:xfrm>
          <a:off x="1567124" y="1486561"/>
          <a:ext cx="9811259" cy="4615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078">
                  <a:extLst>
                    <a:ext uri="{9D8B030D-6E8A-4147-A177-3AD203B41FA5}">
                      <a16:colId xmlns:a16="http://schemas.microsoft.com/office/drawing/2014/main" val="1789826433"/>
                    </a:ext>
                  </a:extLst>
                </a:gridCol>
                <a:gridCol w="4791597">
                  <a:extLst>
                    <a:ext uri="{9D8B030D-6E8A-4147-A177-3AD203B41FA5}">
                      <a16:colId xmlns:a16="http://schemas.microsoft.com/office/drawing/2014/main" val="1439202804"/>
                    </a:ext>
                  </a:extLst>
                </a:gridCol>
                <a:gridCol w="2325630">
                  <a:extLst>
                    <a:ext uri="{9D8B030D-6E8A-4147-A177-3AD203B41FA5}">
                      <a16:colId xmlns:a16="http://schemas.microsoft.com/office/drawing/2014/main" val="1004503953"/>
                    </a:ext>
                  </a:extLst>
                </a:gridCol>
                <a:gridCol w="2252954">
                  <a:extLst>
                    <a:ext uri="{9D8B030D-6E8A-4147-A177-3AD203B41FA5}">
                      <a16:colId xmlns:a16="http://schemas.microsoft.com/office/drawing/2014/main" val="1949058561"/>
                    </a:ext>
                  </a:extLst>
                </a:gridCol>
              </a:tblGrid>
              <a:tr h="382590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№​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Показатель​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err="1">
                          <a:effectLst/>
                        </a:rPr>
                        <a:t>Ед.изм</a:t>
                      </a:r>
                      <a:r>
                        <a:rPr lang="ru-RU" sz="1400" dirty="0">
                          <a:effectLst/>
                        </a:rPr>
                        <a:t>.​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ИТОГО 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547870"/>
                  </a:ext>
                </a:extLst>
              </a:tr>
              <a:tr h="382590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1​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400" dirty="0">
                          <a:effectLst/>
                        </a:rPr>
                        <a:t> Объем продаж​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шт. (кол-во занятий за год)​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3480</a:t>
                      </a:r>
                      <a:endParaRPr lang="ru-RU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022692"/>
                  </a:ext>
                </a:extLst>
              </a:tr>
              <a:tr h="3825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effectLst/>
                        </a:rPr>
                        <a:t>Стоимость одного занятия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dirty="0">
                          <a:effectLst/>
                        </a:rPr>
                        <a:t>руб.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dirty="0">
                          <a:effectLst/>
                        </a:rPr>
                        <a:t>520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210801"/>
                  </a:ext>
                </a:extLst>
              </a:tr>
              <a:tr h="382590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3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400" dirty="0">
                          <a:effectLst/>
                        </a:rPr>
                        <a:t>Доходы от операционной деятельности​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руб.​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ranklin Gothic Book"/>
                        </a:rPr>
                        <a:t>1809600</a:t>
                      </a:r>
                      <a:endParaRPr lang="ru-RU" sz="14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834722"/>
                  </a:ext>
                </a:extLst>
              </a:tr>
              <a:tr h="341422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400" dirty="0">
                          <a:effectLst/>
                        </a:rPr>
                        <a:t>Расходы от операционной деятельности​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руб.​</a:t>
                      </a:r>
                      <a:endParaRPr lang="ru-RU" dirty="0">
                        <a:effectLst/>
                      </a:endParaRPr>
                    </a:p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ranklin Gothic Book"/>
                        </a:rPr>
                        <a:t>924750</a:t>
                      </a:r>
                      <a:endParaRPr lang="ru-RU" sz="14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673777"/>
                  </a:ext>
                </a:extLst>
              </a:tr>
              <a:tr h="413465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5​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400" dirty="0">
                          <a:effectLst/>
                        </a:rPr>
                        <a:t>Прибыль (после налогообложения)​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руб.​</a:t>
                      </a:r>
                    </a:p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​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752117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225875"/>
                  </a:ext>
                </a:extLst>
              </a:tr>
              <a:tr h="382590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6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400" dirty="0">
                          <a:effectLst/>
                        </a:rPr>
                        <a:t>Точка безубыточности​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шт.​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ranklin Gothic Book"/>
                        </a:rPr>
                        <a:t>(кол-во занятий в месяц) 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281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967892"/>
                  </a:ext>
                </a:extLst>
              </a:tr>
              <a:tr h="382590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7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400" dirty="0">
                          <a:effectLst/>
                        </a:rPr>
                        <a:t>Точка безубыточности​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руб.​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146120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676303"/>
                  </a:ext>
                </a:extLst>
              </a:tr>
              <a:tr h="382590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8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400" dirty="0">
                          <a:effectLst/>
                        </a:rPr>
                        <a:t>Срок окупаемости​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мес.​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3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470257"/>
                  </a:ext>
                </a:extLst>
              </a:tr>
              <a:tr h="382590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9​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400" dirty="0">
                          <a:effectLst/>
                        </a:rPr>
                        <a:t>Стартовые инвестиции​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руб.​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140000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024304"/>
                  </a:ext>
                </a:extLst>
              </a:tr>
              <a:tr h="382590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10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ru-RU" sz="1400" dirty="0">
                          <a:effectLst/>
                        </a:rPr>
                        <a:t>Рентабельность продаж (за год)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%​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>
                          <a:effectLst/>
                        </a:rPr>
                        <a:t>47,74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811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025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MS Gothic" pitchFamily="49" charset="-128"/>
              </a:rPr>
              <a:t>План реализации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106" y="2065602"/>
            <a:ext cx="10304187" cy="402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37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08371"/>
            <a:ext cx="10515600" cy="771344"/>
          </a:xfrm>
        </p:spPr>
        <p:txBody>
          <a:bodyPr/>
          <a:lstStyle/>
          <a:p>
            <a:pPr algn="ctr"/>
            <a:r>
              <a:rPr lang="ru-RU" b="1" dirty="0"/>
              <a:t>Координаты команды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3448504"/>
            <a:ext cx="4752703" cy="268918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Ева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Рылова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Тел: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8 912 854 55 14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rylova.eva@gmail.com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077" y="5077301"/>
            <a:ext cx="1738767" cy="17387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5125" t="31293" r="16506" b="23191"/>
          <a:stretch/>
        </p:blipFill>
        <p:spPr>
          <a:xfrm>
            <a:off x="2120941" y="979715"/>
            <a:ext cx="1991041" cy="24981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99780" y="3477896"/>
            <a:ext cx="32818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Надежда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Алексеева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8 950 819 1331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/>
              <a:t>dzhudi1908@gmail.com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290" y="979715"/>
            <a:ext cx="1873636" cy="24981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7580" y="4894421"/>
            <a:ext cx="1780699" cy="178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966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8512" y="4131866"/>
            <a:ext cx="9601200" cy="1485900"/>
          </a:xfrm>
        </p:spPr>
        <p:txBody>
          <a:bodyPr/>
          <a:lstStyle/>
          <a:p>
            <a:r>
              <a:rPr lang="ru-RU" i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2624859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785</TotalTime>
  <Words>1551</Words>
  <Application>Microsoft Office PowerPoint</Application>
  <PresentationFormat>Широкоэкранный</PresentationFormat>
  <Paragraphs>381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Arial,Sans-Serif</vt:lpstr>
      <vt:lpstr>Calibri</vt:lpstr>
      <vt:lpstr>Calibri Light</vt:lpstr>
      <vt:lpstr>Franklin Gothic Book</vt:lpstr>
      <vt:lpstr>Franklin Gothic Demi</vt:lpstr>
      <vt:lpstr>Times New Roman</vt:lpstr>
      <vt:lpstr>Wingdings</vt:lpstr>
      <vt:lpstr>Crop</vt:lpstr>
      <vt:lpstr>Ретро</vt:lpstr>
      <vt:lpstr>Проект «Онлайн школа» «FuturEd»</vt:lpstr>
      <vt:lpstr>Команда проекта</vt:lpstr>
      <vt:lpstr>Проблемы целевой аудитории </vt:lpstr>
      <vt:lpstr>О проекте</vt:lpstr>
      <vt:lpstr>Роль проекта в обеспечении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оказания услуги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</vt:lpstr>
      <vt:lpstr>План реализации проекта</vt:lpstr>
      <vt:lpstr>Координаты команды проекта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«онлайн школа»</dc:title>
  <dc:creator>Пользователь</dc:creator>
  <cp:lastModifiedBy>Александр Семенов</cp:lastModifiedBy>
  <cp:revision>1451</cp:revision>
  <dcterms:created xsi:type="dcterms:W3CDTF">2023-04-13T10:21:54Z</dcterms:created>
  <dcterms:modified xsi:type="dcterms:W3CDTF">2023-08-10T22:07:42Z</dcterms:modified>
</cp:coreProperties>
</file>