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9575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39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18B3197-836E-4A21-9DB5-8528959F37B5}">
  <a:tblStyle styleId="{818B3197-836E-4A21-9DB5-8528959F37B5}" styleName="Table_0">
    <a:wholeTbl>
      <a:tcTxStyle b="off" i="off">
        <a:font>
          <a:latin typeface="+mn-lt"/>
          <a:ea typeface="+mn-lt"/>
          <a:cs typeface="+mn-lt"/>
        </a:font>
        <a:srgbClr val="000000"/>
      </a:tcTxStyle>
      <a:tcStyle>
        <a:tcBdr>
          <a:left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wholeTbl>
    <a:band1H>
      <a:tcTxStyle b="off" i="off"/>
      <a:tcStyle>
        <a:tcBdr>
          <a:top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 b="off" i="off"/>
    </a:band2H>
    <a:band1V>
      <a:tcTxStyle b="off" i="off"/>
      <a:tcStyle>
        <a:tcBdr>
          <a:left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 b="off" i="off"/>
      <a:tcStyle>
        <a:tcBdr>
          <a:left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>
        <a:font>
          <a:latin typeface=""/>
          <a:ea typeface=""/>
          <a:cs typeface=""/>
        </a:font>
      </a:tcTxStyle>
    </a:lastCol>
    <a:firstCol>
      <a:tcTxStyle b="on" i="off">
        <a:font>
          <a:latin typeface=""/>
          <a:ea typeface=""/>
          <a:cs typeface=""/>
        </a:font>
      </a:tcTxStyle>
    </a:firstCol>
    <a:lastRow>
      <a:tcTxStyle b="on" i="off">
        <a:font>
          <a:latin typeface=""/>
          <a:ea typeface=""/>
          <a:cs typeface=""/>
        </a:font>
      </a:tcTxStyle>
      <a:tcStyle>
        <a:tcBdr>
          <a:top>
            <a:ln cap="flat" cmpd="sng" w="50800">
              <a:solidFill>
                <a:srgbClr val="B2A8A7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 b="off" i="off"/>
    </a:seCell>
    <a:swCell>
      <a:tcTxStyle b="off" i="off"/>
    </a:swCell>
    <a:firstRow>
      <a:tcTxStyle b="on" i="off">
        <a:font>
          <a:latin typeface="+mn-lt"/>
          <a:ea typeface="+mn-lt"/>
          <a:cs typeface="+mn-lt"/>
        </a:font>
        <a:srgbClr val="FFFFFF"/>
      </a:tcTxStyle>
      <a:tcStyle>
        <a:fill>
          <a:solidFill>
            <a:srgbClr val="B2A8A7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4" y="685800"/>
            <a:ext cx="609282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  <a:defRPr b="0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382584" y="685800"/>
            <a:ext cx="609282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1" name="Google Shape;171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7" name="Google Shape;187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0" name="Google Shape;230;p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7" name="Google Shape;237;p1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45" name="Google Shape;245;p1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 type="title">
  <p:cSld name="TITLE">
    <p:bg>
      <p:bgPr>
        <a:solidFill>
          <a:srgbClr val="DA251D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CHSU\Бакалавриат\Презентации\ЧГУ (Brandbook)_титул_700 - копия.png" id="15" name="Google Shape;15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48434" y="0"/>
            <a:ext cx="6041980" cy="685959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>
            <p:ph type="ctrTitle"/>
          </p:nvPr>
        </p:nvSpPr>
        <p:spPr>
          <a:xfrm>
            <a:off x="914281" y="1841949"/>
            <a:ext cx="5753340" cy="2844049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914281" y="4685998"/>
            <a:ext cx="5753340" cy="1078443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lv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F2F2F2"/>
              </a:buClr>
              <a:buSzPts val="2100"/>
              <a:buFont typeface="Arial"/>
              <a:buNone/>
              <a:defRPr sz="2100">
                <a:solidFill>
                  <a:srgbClr val="F2F2F2"/>
                </a:solidFill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/>
        </p:nvSpPr>
        <p:spPr>
          <a:xfrm>
            <a:off x="1784634" y="687153"/>
            <a:ext cx="4012643" cy="826260"/>
          </a:xfrm>
          <a:prstGeom prst="rect">
            <a:avLst/>
          </a:prstGeom>
          <a:noFill/>
          <a:ln>
            <a:noFill/>
          </a:ln>
        </p:spPr>
        <p:txBody>
          <a:bodyPr anchorCtr="1" anchor="t" bIns="58600" lIns="117225" spcFirstLastPara="1" rIns="117225" wrap="square" tIns="58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libri"/>
              <a:buNone/>
            </a:pPr>
            <a:r>
              <a:rPr b="0" i="0" lang="ru-RU" sz="2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Череповецкий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libri"/>
              <a:buNone/>
            </a:pPr>
            <a:r>
              <a:rPr b="0" i="0" lang="ru-RU" sz="2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государственный университет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:\CHSU\Бакалавриат\Презентации\ЧГУ (Brandbook)_титул_700 - копия.png" id="23" name="Google Shape;2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609520" y="983007"/>
            <a:ext cx="10971373" cy="5144569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G:\CHSU\Бакалавриат\Презентации\ЧГУ (Brandbook)_титул_700 - копия.png" id="32" name="Google Shape;3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два объекта">
  <p:cSld name="Заголовок и два объекта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6118259" y="983007"/>
            <a:ext cx="0" cy="5144579"/>
          </a:xfrm>
          <a:prstGeom prst="straightConnector1">
            <a:avLst/>
          </a:prstGeom>
          <a:noFill/>
          <a:ln cap="rnd" cmpd="sng" w="12700">
            <a:solidFill>
              <a:srgbClr val="B2A8A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512512" y="983007"/>
            <a:ext cx="5434288" cy="5144569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2" type="body"/>
          </p:nvPr>
        </p:nvSpPr>
        <p:spPr>
          <a:xfrm>
            <a:off x="6289709" y="983007"/>
            <a:ext cx="5434288" cy="5144569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G:\CHSU\Бакалавриат\Презентации\ЧГУ (Brandbook)_титул_700 - копия.png" id="41" name="Google Shape;41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ри объекта">
  <p:cSld name="Заголовок и три объекта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311106" y="983007"/>
            <a:ext cx="3611020" cy="5144569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4105381" y="983007"/>
            <a:ext cx="0" cy="5144579"/>
          </a:xfrm>
          <a:prstGeom prst="straightConnector1">
            <a:avLst/>
          </a:prstGeom>
          <a:noFill/>
          <a:ln cap="rnd" cmpd="sng" w="12700">
            <a:solidFill>
              <a:srgbClr val="B2A8A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6"/>
          <p:cNvSpPr txBox="1"/>
          <p:nvPr>
            <p:ph idx="2" type="body"/>
          </p:nvPr>
        </p:nvSpPr>
        <p:spPr>
          <a:xfrm>
            <a:off x="4288636" y="983007"/>
            <a:ext cx="3611020" cy="5144569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50" name="Google Shape;50;p6"/>
          <p:cNvCxnSpPr/>
          <p:nvPr/>
        </p:nvCxnSpPr>
        <p:spPr>
          <a:xfrm>
            <a:off x="8082911" y="983007"/>
            <a:ext cx="0" cy="5144579"/>
          </a:xfrm>
          <a:prstGeom prst="straightConnector1">
            <a:avLst/>
          </a:prstGeom>
          <a:noFill/>
          <a:ln cap="rnd" cmpd="sng" w="12700">
            <a:solidFill>
              <a:srgbClr val="B2A8A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6"/>
          <p:cNvSpPr txBox="1"/>
          <p:nvPr>
            <p:ph idx="3" type="body"/>
          </p:nvPr>
        </p:nvSpPr>
        <p:spPr>
          <a:xfrm>
            <a:off x="8266166" y="983007"/>
            <a:ext cx="3611020" cy="5144569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G:\CHSU\Бакалавриат\Презентации\ЧГУ (Brandbook)_титул_700 - копия.png" id="52" name="Google Shape;52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и объект">
  <p:cSld name="Текст и объект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" type="body"/>
          </p:nvPr>
        </p:nvSpPr>
        <p:spPr>
          <a:xfrm>
            <a:off x="6174714" y="983007"/>
            <a:ext cx="5517480" cy="5144569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2" type="body"/>
          </p:nvPr>
        </p:nvSpPr>
        <p:spPr>
          <a:xfrm>
            <a:off x="524518" y="983208"/>
            <a:ext cx="5517690" cy="5144688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G:\CHSU\Бакалавриат\Презентации\ЧГУ (Brandbook)_титул_700 - копия.png" id="60" name="Google Shape;6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и объект 2">
  <p:cSld name="Текст и объект 2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4" name="Google Shape;64;p8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8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8"/>
          <p:cNvSpPr txBox="1"/>
          <p:nvPr>
            <p:ph idx="1" type="body"/>
          </p:nvPr>
        </p:nvSpPr>
        <p:spPr>
          <a:xfrm>
            <a:off x="524518" y="3932038"/>
            <a:ext cx="11167686" cy="2195547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8"/>
          <p:cNvSpPr txBox="1"/>
          <p:nvPr>
            <p:ph idx="2" type="body"/>
          </p:nvPr>
        </p:nvSpPr>
        <p:spPr>
          <a:xfrm>
            <a:off x="524518" y="983208"/>
            <a:ext cx="11167686" cy="2796125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G:\CHSU\Бакалавриат\Презентации\ЧГУ (Brandbook)_титул_700 - копия.png" id="68" name="Google Shape;6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2" name="Google Shape;72;p9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:\CHSU\Бакалавриат\Презентации\ЧГУ (Brandbook)_титул_700 - копия.png" id="73" name="Google Shape;73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Шаги">
  <p:cSld name="Шаги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2088068" y="3878125"/>
            <a:ext cx="3667704" cy="1419551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2" type="body"/>
          </p:nvPr>
        </p:nvSpPr>
        <p:spPr>
          <a:xfrm>
            <a:off x="7802081" y="3876269"/>
            <a:ext cx="3667704" cy="1419551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3" type="body"/>
          </p:nvPr>
        </p:nvSpPr>
        <p:spPr>
          <a:xfrm>
            <a:off x="7802081" y="1620536"/>
            <a:ext cx="3667704" cy="1419551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4" type="body"/>
          </p:nvPr>
        </p:nvSpPr>
        <p:spPr>
          <a:xfrm>
            <a:off x="2088882" y="1619621"/>
            <a:ext cx="3667704" cy="1419551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1" name="Google Shape;81;p10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0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G:\CHSU\Бакалавриат\Презентации\ЧГУ (Brandbook)_титул_700 - копия.png" id="83" name="Google Shape;8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аблица">
  <p:cSld name="Таблица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7" name="Google Shape;87;p11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1"/>
          <p:cNvSpPr txBox="1"/>
          <p:nvPr/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b="1" i="0" lang="ru-RU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Образец заголовка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1"/>
          <p:cNvSpPr txBox="1"/>
          <p:nvPr>
            <p:ph idx="1" type="body"/>
          </p:nvPr>
        </p:nvSpPr>
        <p:spPr>
          <a:xfrm>
            <a:off x="487612" y="991959"/>
            <a:ext cx="11204582" cy="1117213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G:\CHSU\Бакалавриат\Презентации\ЧГУ (Brandbook)_титул_700 - копия.png" id="90" name="Google Shape;90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онтакты">
  <p:cSld name="Контакты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2"/>
          <p:cNvSpPr/>
          <p:nvPr/>
        </p:nvSpPr>
        <p:spPr>
          <a:xfrm>
            <a:off x="0" y="0"/>
            <a:ext cx="12190415" cy="777011"/>
          </a:xfrm>
          <a:prstGeom prst="rect">
            <a:avLst/>
          </a:prstGeom>
          <a:solidFill>
            <a:srgbClr val="DA251D"/>
          </a:solidFill>
          <a:ln>
            <a:noFill/>
          </a:ln>
          <a:effectLst>
            <a:outerShdw algn="tl" dir="5400000" dist="63495">
              <a:srgbClr val="000000">
                <a:alpha val="30196"/>
              </a:srgbClr>
            </a:outerShdw>
          </a:effectLst>
        </p:spPr>
        <p:txBody>
          <a:bodyPr anchorCtr="1" anchor="ctr" bIns="58600" lIns="117225" spcFirstLastPara="1" rIns="117225" wrap="square" tIns="5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2"/>
          <p:cNvSpPr txBox="1"/>
          <p:nvPr/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b="1" i="0" lang="ru-RU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Образец заголовка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2"/>
          <p:cNvSpPr txBox="1"/>
          <p:nvPr>
            <p:ph idx="1" type="body"/>
          </p:nvPr>
        </p:nvSpPr>
        <p:spPr>
          <a:xfrm>
            <a:off x="561816" y="3263210"/>
            <a:ext cx="2657548" cy="2615760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2" type="body"/>
          </p:nvPr>
        </p:nvSpPr>
        <p:spPr>
          <a:xfrm>
            <a:off x="3390028" y="3262396"/>
            <a:ext cx="2657548" cy="2615760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3" type="body"/>
          </p:nvPr>
        </p:nvSpPr>
        <p:spPr>
          <a:xfrm>
            <a:off x="6218230" y="3262396"/>
            <a:ext cx="2657548" cy="2615760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4" type="body"/>
          </p:nvPr>
        </p:nvSpPr>
        <p:spPr>
          <a:xfrm>
            <a:off x="9046433" y="3262396"/>
            <a:ext cx="2657548" cy="2615760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G:\CHSU\Бакалавриат\Презентации\ЧГУ (Brandbook)_титул_700 - копия.png" id="100" name="Google Shape;100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08034" y="0"/>
            <a:ext cx="682380" cy="777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09520" y="274704"/>
            <a:ext cx="10971373" cy="1143265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  <a:defRPr b="1" i="0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09520" y="1600574"/>
            <a:ext cx="10971373" cy="4527011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311115" y="6357823"/>
            <a:ext cx="7714244" cy="365211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/>
          <p:nvPr>
            <p:ph type="ctrTitle"/>
          </p:nvPr>
        </p:nvSpPr>
        <p:spPr>
          <a:xfrm>
            <a:off x="914281" y="1923202"/>
            <a:ext cx="5932105" cy="2290498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libri"/>
              <a:buNone/>
            </a:pPr>
            <a:r>
              <a:rPr lang="ru-RU" sz="3200"/>
              <a:t>Повышение эффективности воздушно-компрессорной станции путем замены блоков осушки воздуха</a:t>
            </a:r>
            <a:br>
              <a:rPr lang="ru-RU" sz="3200"/>
            </a:br>
            <a:endParaRPr/>
          </a:p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5771" y="5106384"/>
            <a:ext cx="1529004" cy="145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3660" y="5813810"/>
            <a:ext cx="2505071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9165" y="5813810"/>
            <a:ext cx="1552578" cy="695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68889" y="5777718"/>
            <a:ext cx="774597" cy="76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5015" y="5793053"/>
            <a:ext cx="758531" cy="76221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 txBox="1"/>
          <p:nvPr/>
        </p:nvSpPr>
        <p:spPr>
          <a:xfrm>
            <a:off x="161830" y="3916274"/>
            <a:ext cx="7174803" cy="1494897"/>
          </a:xfrm>
          <a:prstGeom prst="rect">
            <a:avLst/>
          </a:prstGeom>
          <a:noFill/>
          <a:ln>
            <a:noFill/>
          </a:ln>
        </p:spPr>
        <p:txBody>
          <a:bodyPr anchorCtr="1" anchor="ctr" bIns="58600" lIns="117225" spcFirstLastPara="1" rIns="117225" wrap="square" tIns="586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Превосходное качество, высокая эффективность и производительность!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7" name="Google Shape;117;p14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Актуальность проекта</a:t>
            </a:r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316050" y="1068151"/>
            <a:ext cx="11279100" cy="2754600"/>
          </a:xfrm>
          <a:prstGeom prst="rect">
            <a:avLst/>
          </a:prstGeom>
          <a:noFill/>
          <a:ln>
            <a:noFill/>
          </a:ln>
        </p:spPr>
        <p:txBody>
          <a:bodyPr anchorCtr="1" anchor="t" bIns="58600" lIns="117225" spcFirstLastPara="1" rIns="117225" wrap="square" tIns="58600">
            <a:noAutofit/>
          </a:bodyPr>
          <a:lstStyle/>
          <a:p>
            <a:pPr indent="-2038" lvl="0" marL="20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Предприятия постоянно запрашивают новые технологии с заданным качеством, которые смогли бы снизить их затраты.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8" lvl="0" marL="20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8" lvl="0" marL="20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последнее время для нефтяной промышленности, машиностроения, газовой промышленности и других повышается потребность в производстве сжатого воздуха, однако на данный момент компрессионные станции часто подвергаются ремонтам</a:t>
            </a:r>
            <a:r>
              <a:rPr lang="ru-RU" sz="2400"/>
              <a:t>.</a:t>
            </a: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Это приводит к </a:t>
            </a:r>
            <a:r>
              <a:rPr lang="ru-RU" sz="2400"/>
              <a:t>потерям прибыли компании.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6263" y="3686200"/>
            <a:ext cx="5796333" cy="303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125" name="Google Shape;125;p15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302528" y="1544037"/>
            <a:ext cx="113814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Рост нефтегазовой и машиностроительной отрасли не стоит на месте. Это связано с увеличением количества населения планеты. 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-RU" sz="2400"/>
              <a:t>Проблемы повышения конкурентоспособности и качества, снижение себестоимости производимой продукции являются основными направлениями для российской промышленности.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2" name="Google Shape;132;p16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33" name="Google Shape;133;p16"/>
          <p:cNvSpPr txBox="1"/>
          <p:nvPr>
            <p:ph idx="1" type="body"/>
          </p:nvPr>
        </p:nvSpPr>
        <p:spPr>
          <a:xfrm>
            <a:off x="155576" y="2162007"/>
            <a:ext cx="7846200" cy="31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Autofit/>
          </a:bodyPr>
          <a:lstStyle/>
          <a:p>
            <a:pPr indent="-2038" lvl="0" marL="203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-RU" sz="2400"/>
              <a:t>Модернизация уже существующей установки: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ru-RU" sz="2400"/>
              <a:t>Демонтаж трубопровода подачи технической воды в концевой холодильник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ru-RU" sz="2400"/>
              <a:t>Проведение монтажа нового оборотного цикла подачи питьевой воды</a:t>
            </a:r>
            <a:endParaRPr sz="2400"/>
          </a:p>
        </p:txBody>
      </p:sp>
      <p:sp>
        <p:nvSpPr>
          <p:cNvPr descr="blob:https://web.telegram.org/fd0a49e6-e7d7-487a-9923-b4ffe9900cf7" id="134" name="Google Shape;134;p16"/>
          <p:cNvSpPr/>
          <p:nvPr/>
        </p:nvSpPr>
        <p:spPr>
          <a:xfrm>
            <a:off x="155576" y="-144466"/>
            <a:ext cx="304796" cy="30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blob:https://web.telegram.org/fd0a49e6-e7d7-487a-9923-b4ffe9900cf7" id="135" name="Google Shape;135;p16"/>
          <p:cNvSpPr/>
          <p:nvPr/>
        </p:nvSpPr>
        <p:spPr>
          <a:xfrm>
            <a:off x="307979" y="7936"/>
            <a:ext cx="304796" cy="30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blob:https://web.telegram.org/fd0a49e6-e7d7-487a-9923-b4ffe9900cf7" id="136" name="Google Shape;136;p16"/>
          <p:cNvSpPr/>
          <p:nvPr/>
        </p:nvSpPr>
        <p:spPr>
          <a:xfrm>
            <a:off x="460372" y="160340"/>
            <a:ext cx="304796" cy="30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6"/>
          <p:cNvGrpSpPr/>
          <p:nvPr/>
        </p:nvGrpSpPr>
        <p:grpSpPr>
          <a:xfrm>
            <a:off x="8572893" y="829379"/>
            <a:ext cx="2735866" cy="5856036"/>
            <a:chOff x="8572893" y="829379"/>
            <a:chExt cx="2735866" cy="5856036"/>
          </a:xfrm>
        </p:grpSpPr>
        <p:sp>
          <p:nvSpPr>
            <p:cNvPr id="138" name="Google Shape;138;p16"/>
            <p:cNvSpPr/>
            <p:nvPr/>
          </p:nvSpPr>
          <p:spPr>
            <a:xfrm>
              <a:off x="8572893" y="829379"/>
              <a:ext cx="2735866" cy="1464009"/>
            </a:xfrm>
            <a:custGeom>
              <a:rect b="b" l="l" r="r" t="t"/>
              <a:pathLst>
                <a:path extrusionOk="0" h="1464009" w="2735866">
                  <a:moveTo>
                    <a:pt x="0" y="146401"/>
                  </a:moveTo>
                  <a:cubicBezTo>
                    <a:pt x="0" y="65546"/>
                    <a:pt x="65546" y="0"/>
                    <a:pt x="146401" y="0"/>
                  </a:cubicBezTo>
                  <a:lnTo>
                    <a:pt x="2589465" y="0"/>
                  </a:lnTo>
                  <a:cubicBezTo>
                    <a:pt x="2670320" y="0"/>
                    <a:pt x="2735866" y="65546"/>
                    <a:pt x="2735866" y="146401"/>
                  </a:cubicBezTo>
                  <a:lnTo>
                    <a:pt x="2735866" y="1317608"/>
                  </a:lnTo>
                  <a:cubicBezTo>
                    <a:pt x="2735866" y="1398463"/>
                    <a:pt x="2670320" y="1464009"/>
                    <a:pt x="2589465" y="1464009"/>
                  </a:cubicBezTo>
                  <a:lnTo>
                    <a:pt x="146401" y="1464009"/>
                  </a:lnTo>
                  <a:cubicBezTo>
                    <a:pt x="65546" y="1464009"/>
                    <a:pt x="0" y="1398463"/>
                    <a:pt x="0" y="1317608"/>
                  </a:cubicBezTo>
                  <a:lnTo>
                    <a:pt x="0" y="146401"/>
                  </a:lnTo>
                  <a:close/>
                </a:path>
              </a:pathLst>
            </a:custGeom>
            <a:solidFill>
              <a:srgbClr val="C00000"/>
            </a:solidFill>
            <a:ln cap="flat" cmpd="sng" w="127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111450" lIns="111450" spcFirstLastPara="1" rIns="111450" wrap="square" tIns="111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Модернизация существующей установки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9611422" y="2384892"/>
              <a:ext cx="658806" cy="549005"/>
            </a:xfrm>
            <a:custGeom>
              <a:rect b="b" l="l" r="r" t="t"/>
              <a:pathLst>
                <a:path extrusionOk="0" h="658804" w="549003">
                  <a:moveTo>
                    <a:pt x="439202" y="1"/>
                  </a:moveTo>
                  <a:lnTo>
                    <a:pt x="439202" y="329403"/>
                  </a:lnTo>
                  <a:lnTo>
                    <a:pt x="549003" y="329403"/>
                  </a:lnTo>
                  <a:lnTo>
                    <a:pt x="274502" y="658803"/>
                  </a:lnTo>
                  <a:lnTo>
                    <a:pt x="0" y="329403"/>
                  </a:lnTo>
                  <a:lnTo>
                    <a:pt x="109801" y="329403"/>
                  </a:lnTo>
                  <a:lnTo>
                    <a:pt x="109801" y="1"/>
                  </a:lnTo>
                  <a:lnTo>
                    <a:pt x="439202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1" anchor="ctr" bIns="164700" lIns="131750" spcFirstLastPara="1" rIns="1317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8572893" y="3025392"/>
              <a:ext cx="2735866" cy="1464009"/>
            </a:xfrm>
            <a:custGeom>
              <a:rect b="b" l="l" r="r" t="t"/>
              <a:pathLst>
                <a:path extrusionOk="0" h="1464009" w="2735866">
                  <a:moveTo>
                    <a:pt x="0" y="146401"/>
                  </a:moveTo>
                  <a:cubicBezTo>
                    <a:pt x="0" y="65546"/>
                    <a:pt x="65546" y="0"/>
                    <a:pt x="146401" y="0"/>
                  </a:cubicBezTo>
                  <a:lnTo>
                    <a:pt x="2589465" y="0"/>
                  </a:lnTo>
                  <a:cubicBezTo>
                    <a:pt x="2670320" y="0"/>
                    <a:pt x="2735866" y="65546"/>
                    <a:pt x="2735866" y="146401"/>
                  </a:cubicBezTo>
                  <a:lnTo>
                    <a:pt x="2735866" y="1317608"/>
                  </a:lnTo>
                  <a:cubicBezTo>
                    <a:pt x="2735866" y="1398463"/>
                    <a:pt x="2670320" y="1464009"/>
                    <a:pt x="2589465" y="1464009"/>
                  </a:cubicBezTo>
                  <a:lnTo>
                    <a:pt x="146401" y="1464009"/>
                  </a:lnTo>
                  <a:cubicBezTo>
                    <a:pt x="65546" y="1464009"/>
                    <a:pt x="0" y="1398463"/>
                    <a:pt x="0" y="1317608"/>
                  </a:cubicBezTo>
                  <a:lnTo>
                    <a:pt x="0" y="146401"/>
                  </a:lnTo>
                  <a:close/>
                </a:path>
              </a:pathLst>
            </a:custGeom>
            <a:solidFill>
              <a:srgbClr val="C00000"/>
            </a:solidFill>
            <a:ln cap="flat" cmpd="sng" w="127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111450" lIns="111450" spcFirstLastPara="1" rIns="111450" wrap="square" tIns="111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Экспериментальная проверка 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9611422" y="4580906"/>
              <a:ext cx="658806" cy="549005"/>
            </a:xfrm>
            <a:custGeom>
              <a:rect b="b" l="l" r="r" t="t"/>
              <a:pathLst>
                <a:path extrusionOk="0" h="658804" w="549003">
                  <a:moveTo>
                    <a:pt x="439202" y="1"/>
                  </a:moveTo>
                  <a:lnTo>
                    <a:pt x="439202" y="329403"/>
                  </a:lnTo>
                  <a:lnTo>
                    <a:pt x="549003" y="329403"/>
                  </a:lnTo>
                  <a:lnTo>
                    <a:pt x="274502" y="658803"/>
                  </a:lnTo>
                  <a:lnTo>
                    <a:pt x="0" y="329403"/>
                  </a:lnTo>
                  <a:lnTo>
                    <a:pt x="109801" y="329403"/>
                  </a:lnTo>
                  <a:lnTo>
                    <a:pt x="109801" y="1"/>
                  </a:lnTo>
                  <a:lnTo>
                    <a:pt x="439202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1" anchor="ctr" bIns="164700" lIns="131750" spcFirstLastPara="1" rIns="1317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8572893" y="5221406"/>
              <a:ext cx="2735866" cy="1464009"/>
            </a:xfrm>
            <a:custGeom>
              <a:rect b="b" l="l" r="r" t="t"/>
              <a:pathLst>
                <a:path extrusionOk="0" h="1464009" w="2735866">
                  <a:moveTo>
                    <a:pt x="0" y="146401"/>
                  </a:moveTo>
                  <a:cubicBezTo>
                    <a:pt x="0" y="65546"/>
                    <a:pt x="65546" y="0"/>
                    <a:pt x="146401" y="0"/>
                  </a:cubicBezTo>
                  <a:lnTo>
                    <a:pt x="2589465" y="0"/>
                  </a:lnTo>
                  <a:cubicBezTo>
                    <a:pt x="2670320" y="0"/>
                    <a:pt x="2735866" y="65546"/>
                    <a:pt x="2735866" y="146401"/>
                  </a:cubicBezTo>
                  <a:lnTo>
                    <a:pt x="2735866" y="1317608"/>
                  </a:lnTo>
                  <a:cubicBezTo>
                    <a:pt x="2735866" y="1398463"/>
                    <a:pt x="2670320" y="1464009"/>
                    <a:pt x="2589465" y="1464009"/>
                  </a:cubicBezTo>
                  <a:lnTo>
                    <a:pt x="146401" y="1464009"/>
                  </a:lnTo>
                  <a:cubicBezTo>
                    <a:pt x="65546" y="1464009"/>
                    <a:pt x="0" y="1398463"/>
                    <a:pt x="0" y="1317608"/>
                  </a:cubicBezTo>
                  <a:lnTo>
                    <a:pt x="0" y="146401"/>
                  </a:lnTo>
                  <a:close/>
                </a:path>
              </a:pathLst>
            </a:custGeom>
            <a:solidFill>
              <a:srgbClr val="C00000"/>
            </a:solidFill>
            <a:ln cap="flat" cmpd="sng" w="127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111450" lIns="111450" spcFirstLastPara="1" rIns="111450" wrap="square" tIns="111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Внедрение установки в существующие технологические линии</a:t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8" name="Google Shape;148;p17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Целевая аудитория</a:t>
            </a:r>
            <a:endParaRPr/>
          </a:p>
        </p:txBody>
      </p:sp>
      <p:sp>
        <p:nvSpPr>
          <p:cNvPr id="149" name="Google Shape;149;p17"/>
          <p:cNvSpPr txBox="1"/>
          <p:nvPr/>
        </p:nvSpPr>
        <p:spPr>
          <a:xfrm>
            <a:off x="290283" y="2146058"/>
            <a:ext cx="503646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38" lvl="0" marL="20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Юридические лица </a:t>
            </a: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производственные предприятия нефтегазовой промышленности, машиностроительные и химические предприятия.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290283" y="4244231"/>
            <a:ext cx="676366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38" lvl="0" marL="20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Географическое расположение потребителей</a:t>
            </a: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страны СНГ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17"/>
          <p:cNvGrpSpPr/>
          <p:nvPr/>
        </p:nvGrpSpPr>
        <p:grpSpPr>
          <a:xfrm>
            <a:off x="5193551" y="1335232"/>
            <a:ext cx="5391154" cy="4489660"/>
            <a:chOff x="278651" y="1733"/>
            <a:chExt cx="5391154" cy="4489660"/>
          </a:xfrm>
        </p:grpSpPr>
        <p:sp>
          <p:nvSpPr>
            <p:cNvPr id="152" name="Google Shape;152;p17"/>
            <p:cNvSpPr/>
            <p:nvPr/>
          </p:nvSpPr>
          <p:spPr>
            <a:xfrm rot="5400000">
              <a:off x="3334828" y="110033"/>
              <a:ext cx="1664400" cy="1447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3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7"/>
            <p:cNvSpPr txBox="1"/>
            <p:nvPr/>
          </p:nvSpPr>
          <p:spPr>
            <a:xfrm>
              <a:off x="3668648" y="261081"/>
              <a:ext cx="996600" cy="114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ru-RU" sz="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Нефтехимия</a:t>
              </a:r>
              <a:endPara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278651" y="2380356"/>
              <a:ext cx="1857300" cy="99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7"/>
            <p:cNvSpPr/>
            <p:nvPr/>
          </p:nvSpPr>
          <p:spPr>
            <a:xfrm rot="5400000">
              <a:off x="1771082" y="110033"/>
              <a:ext cx="1664400" cy="1447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B18A8A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7"/>
            <p:cNvSpPr txBox="1"/>
            <p:nvPr/>
          </p:nvSpPr>
          <p:spPr>
            <a:xfrm>
              <a:off x="2104903" y="261081"/>
              <a:ext cx="996600" cy="114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7"/>
            <p:cNvSpPr/>
            <p:nvPr/>
          </p:nvSpPr>
          <p:spPr>
            <a:xfrm rot="5400000">
              <a:off x="2549960" y="1522663"/>
              <a:ext cx="1664400" cy="1447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C06C6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7"/>
            <p:cNvSpPr txBox="1"/>
            <p:nvPr/>
          </p:nvSpPr>
          <p:spPr>
            <a:xfrm>
              <a:off x="2883780" y="1673711"/>
              <a:ext cx="996600" cy="114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ru-RU" sz="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ЦА</a:t>
              </a:r>
              <a:endPara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1362533" y="329120"/>
              <a:ext cx="1797300" cy="99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7"/>
            <p:cNvSpPr txBox="1"/>
            <p:nvPr/>
          </p:nvSpPr>
          <p:spPr>
            <a:xfrm>
              <a:off x="1362533" y="329120"/>
              <a:ext cx="1797300" cy="99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ru-RU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Металлургия</a:t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7"/>
            <p:cNvSpPr/>
            <p:nvPr/>
          </p:nvSpPr>
          <p:spPr>
            <a:xfrm rot="5400000">
              <a:off x="4113705" y="1522663"/>
              <a:ext cx="1664400" cy="1447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D14A4A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7"/>
            <p:cNvSpPr txBox="1"/>
            <p:nvPr/>
          </p:nvSpPr>
          <p:spPr>
            <a:xfrm>
              <a:off x="4447525" y="1673711"/>
              <a:ext cx="996600" cy="114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7"/>
            <p:cNvSpPr/>
            <p:nvPr/>
          </p:nvSpPr>
          <p:spPr>
            <a:xfrm rot="5400000">
              <a:off x="3334828" y="2935293"/>
              <a:ext cx="1664400" cy="1447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E72527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7"/>
            <p:cNvSpPr txBox="1"/>
            <p:nvPr/>
          </p:nvSpPr>
          <p:spPr>
            <a:xfrm>
              <a:off x="3668648" y="3086341"/>
              <a:ext cx="996600" cy="114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ru-RU" sz="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Газовая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ru-RU" sz="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промышленность</a:t>
              </a:r>
              <a:endPara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4385162" y="1811250"/>
              <a:ext cx="1139400" cy="86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7"/>
            <p:cNvSpPr txBox="1"/>
            <p:nvPr/>
          </p:nvSpPr>
          <p:spPr>
            <a:xfrm>
              <a:off x="4385162" y="1811250"/>
              <a:ext cx="1139400" cy="86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ru-RU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Машиностроение</a:t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7"/>
            <p:cNvSpPr/>
            <p:nvPr/>
          </p:nvSpPr>
          <p:spPr>
            <a:xfrm rot="5400000">
              <a:off x="1767535" y="2864212"/>
              <a:ext cx="1664400" cy="1447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FE000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7"/>
            <p:cNvSpPr txBox="1"/>
            <p:nvPr/>
          </p:nvSpPr>
          <p:spPr>
            <a:xfrm>
              <a:off x="2101355" y="3015260"/>
              <a:ext cx="996600" cy="114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8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74" name="Google Shape;174;p18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Бизнес-модель</a:t>
            </a:r>
            <a:endParaRPr/>
          </a:p>
        </p:txBody>
      </p:sp>
      <p:sp>
        <p:nvSpPr>
          <p:cNvPr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CAYGBwYFCAcHBwkJCAoMFA0MCwsMGRITDxQdGh8eHRocHCAkLicgIiwjHBwoNyksMDE0NDQfJzk9ODI8LjM0Mv/bAEMBCQkJDAsMGA0NGDIhHCEyMjIyMjIyMjIyMjIyMjIyMjIyMjIyMjIyMjIyMjIyMjIyMjIyMjIyMjIyMjIyMjIyMv/AABEIAVQCJgMBIgACEQEDEQH/xAAcAAEAAQUBAQAAAAAAAAAAAAAAAgEDBQYHBAj/xABTEAACAQMBBAUHBwcHCgUFAAAAAQIDBBEFBhIhMQcTQVFhFCIycYGRsSNCUqGywdEVFzNUcpKiFiRDU2KC4SU0NkRVY2RzdKOTlLPC8CdFZYXx/8QAGwEBAAIDAQEAAAAAAAAAAAAAAAEEAgUGAwf/xAAtEQEAAgECAwcDBAMAAAAAAAAAAQIDBBEFEjEGFCEiMlFxExVBIzNSYRaRwf/aAAwDAQACEQMRAD8A7+AAAAAFCpQCoAAAAAAAAAAAAAAAAAAAAAAAAAAAAAAAAAAAAAAAAKACoAAAAAAAAKACoKACoAAAAAAAAKACoAAAoAKgAAAAAAAAoAKgAAAAAAAAAAAAAKACoAAAAAAAAAAAAAAAAAAAAAAAAAAAAAAAAAAAAAAAAAAoVKFQAAAAAAAAAAAFCpQCoAAAAAAAAAAAAChUoVAAAAAAAAAAAAAAAAAAAAAAAAAAAAAAAAAAAAAAAAAAAAAAAAAAAAAAKAqAAAAAACgKgCgKgAAAAAAoCoAAACgKgAAAKAqAAAAAACgKgCgKgCgKgAAAAAAAAAAAAAAAAAAAAAAAAAAAAAAAAAAAAAAAAAAAAAAAAAAAAAAAAAAAAAAAAAAAAAAAAAAAAAAAAAAAAAAAAAAAAAAAAAAAAAAAAAAAAAAAAAAAAAAAAAAAAAAAAAAAAAAAAAAAAAAAAAAAAAAAAAAAAAAAAAAAAAAAAAAAAAAAAAAAAAAAAAAAAAAAAAAAAAAAAAAAAAAAAAAUckubSAqC261OPpVIr1yRB3tqudzS/fQF8HlepWa/1iHseSD1axXOuv3X+AHtB4fyvYf16/df4Hoo3VCv+iqwn4J8fcBeAAAAAAAAAAAAAAAAAAAAAAAAAAAA89W+tqDaqV4RkuzPED0A8P5Xsf1he5/gVWrWT5XEfan+AHtB5VqNm+VxT9rJRvbWXKvS/fQHoBbVxRl6NWD9UkS6yH0o+8CQHMAAAAAAAAAAAAAAAAAAAAAAAAAAAAAAAAADz3F3Tto5m8t8ormz0GoX9/vavXi5cKctxLuwgMtV1mpyhQS8ZSz9R5Za1eZwo0l/df4nlp1o1FntKypp8UBdlrF8/nxXqiW5arfv/WGvVGP4FqUGi24sDTdqte6SdM362lRsdQteeKVKaqxXjHfw/Z7jl9z00bb9ZKE7qlRnF4lFUcNPu4vJ9ANM17aLYrQ9pqTd/ZxdxjzbiniNRd3Ht9qYHJ9I6TdX1K4VLWdrbvTk/RqUrOnUh7eG8vczOPaLSav6XpD1u4fara13c+rFMw2q9COtUrtrS7u3ubZ8nWzTnH1rDT9h7dC6L9utDulcadrFnZyfGSjWm1L9qO60wPS77TakcUte29uJP+qp8/4Ua9qk9sfKv8iT2wnbNcXdU5qWf7vA6f8AkfpEqrFTaPTKXe6VnvfaJLZLbOsl1m2k4+FLT6a+vIHJIa/0g6R8tfXer2tFelVubZzS/eRvuk9L+iQ0+jT1O5uq93FfKVo2igpPPcpPH+BmLnoy1LUqUqOo7Y6zXpTWJU4NQjJdqaPNbdBmzlPDqzv62OyVZL4RQGT07pH2V1StCjR1WFOrN4Ua0JU8v1tYNp4qSkm01yaZhNM6L9mtLqxq22j0ZVI8p1XKo0+/zmzaFp9V8kBK21i7t8KU1ViuyfNe0y1trlrWwqmaMv7XL3mKWmVHzRJaXN80BssZxnFSg1JPtTJGuUrG5t5b1CrOD7UnwZ76V9Xo8LuC3fpwXLxa/ADKAjCSlFSi001lNdpIAAAAAAAAAAAAAAAHlubyFDEcOdSXowXb+CA9RjrrV7a1zHPWVPoQ7PWzxXKv7tYlPq4P5kOHDxZ5FpU1yiBbu9TubtuO/wBXS+hF/FnjMg9MqLsIPTqoHJtselpaDqlfS9O0/rbig3GdW4zGKl4RXGXryjn970ubXXUm4XlC2T7KNCPD2yTf1n0Pq2yGma1TUNS063ucLEZVIJyivCXNew1O86Ftl7jLhb3Fu3/VV3/7sgaZsvpW3e1thT1KrtTUs7OrnclGWZzw8PzY4xyfNm20ej29fG62z1+pLvpV9z6nksUOhz8mzc9I2j1aybeX1cufux9Z74bF7YW/ChtxcVMdlezjNv1ttsCNTYajbUZ1q21m0VOnBb0pzv4qMVjm3umvwuNmlL5HpL1am08efdJ/GBsT2d2+WUtqrOp4VNPjx9xYq7MbcVYvrdb0eWe/ToyAxCuppZ0/pZgpdkbjqp/ejx/yl6RbS4krXaTRdSop+bNXNGO97MxaLu0HRjtPq1g4S1TTKtVSTVOnYxoKX96Kz7zTqvQ3tbDO7StKmPo10vjgDo2n7d7fQkneaLaXcO12d/GL+ucjodjq99c2VKvPym2nNZlRq4coPueG0cy2M6JLXSHTvtcjC7vUk40OdKk/avOfsx8Tp2OxAeqOqXqf+cS9y/Aux1a9X9Kn64o8EUXYxxgDJ0tZrr9JThL9ngZW1uqd1T3oPiuDXcapWrRpx5lzZ69ctZlST4Tpvh4rD+GQNuAAAAAAAAAAAAAAAAAAAAAAAAOa6pUcdavccMVpfE6Ucv1h41y+X++kBfoXMljiZOheqXCRrkZtci/TrtYyBtdGKrvCZ7I6anxZitIrqUkzZFWW6uQHjWmR7iS06muaR6euXeQlWXeBBWFJdxVWdJdiKOt4kev8QLqtaS+aiSt6S+aix1xR1wPV1dNdiG7T7jx9eyjrcAPa3BdhTeh3I8DrkXW8QMj1sEUdaBjnWISrPvAyTuIrsPNc3Mdx8DxSrPvPLXrPdlxAyuzl319vXpZz1NVxX7L4r4szZqWx1TevNSh2Lq2v4jbQAAAAAAAAAAAAAAa1p98rm4r3L5yqSUfCKeI/UbDXluW9SXdFv6jQtBrPyCk2+aTA3JV4smqsTDxreJdjVafMDKdZHvG/DtMb1z7ySrPvAyD3H2IbtPuR4VWfeSVbxA9e5B8kg6UH81Hk67xJdd4gX+op/RXuDtab5xXuLHXeJLrvECbs6XciPkFLuRRV8dpJV+IEHp9LnhEXplN8l7i+q5VXAHhq6coRcorkYi6rKi8Gx1q66pmkavXarSWQLF3eOWVngenZWq57R0kn8yfwMDUqOTfEzWxa3too57KU38AOkgAAAAAAAAAAAAAAAAAAUKlAKgAAci28qVLarrlWjJwq06U5wmuae5k66cn6QKebjWYfStpf+mBzfZTpKpX06dlrCjRryxGFdcITfZn6L8eXqOiKeHjJ8uHe9hNYlrOy9CpUlvV6D6mp3tpLD92MgdG0epxibHGp5qNV0iXFGyRfmoC66j7yDqPvIORFsC45tlN99pbyYvX9obDZrSp6lqU5wt4SUHuRcnlvC4AZnf4EXNnMa3TlsrD9HR1Gr+zRS+MkY2v0+6Ov0GjX0+7fnCPwyB1/eIuZxG46fnx8n0DH/MuvwiY+p09au5fI6PYxj3TlOT+poDvm+Uc2cLtOnu9U07zRLece3qK0ov3PKN72a6TtntpakLenWlaXs+Ct7ng5P+zLk/j4AbtKbISmQci3KYE5TPLcT82RKUzx3NR7sgMjsTPOqamv7FP4yN1NF2FedX1X/l0/jI3oAAAAAyAAAAAAABkDzX7xp9y+6lJ/Uc90OeLGiv7KOg6m8aVePuoz+yzmuiT/AJnS/ZQGywn2MuqbR4YTL8ZgepTJKTPOpplJVY0oOc5xhGKbcpPCS7WB61LgV3zmO0XTPoOkznQ0+FTVK8G1vUnu0k/2+32Jmg33TptLXm/JLaxtYdiUJTftbePqA+jN4rvHzLHpq2xjLLuLSXg7aP3cTL2HT3rNKSV/pdncQ7eqcqcve8r6gPoXeK7xzrZ3pf2Z1ypGhXqy025lyjc43G+5T5e/Bv0ZqUVKLTi1lNcmgL+8N8s5GQL6mySmywpFVIC5Vm+rZpGsVG7lm41pfJM0jVpZupAaBtrtjV2fqW9rZwp1Lmp589/iowz9/H3PvOl9G91DUb2leQwoVbPrEu7e3T5t2xv/AMobVX1RSzCE+qhjliPD4pn0B0HSdTRrarL5to4+6eF8AOwAAAAAAAAAAAAAAAAAAAAAAAAHMNu4b2r3sfp26+zg6ec424j/AJcl/aoR/wDcgOE7GbM2W0ey2oUa9NRuoV/kay9KDcVz71w4o9/RRWnRudWsKie9Dcluvsabi/uL3RW1G21an9GtH4NfcWdj80Ok7XaS4Rkq31VIgdk0mXnJGyxfmI1bSn8ojZYy81ATbIthsg2BPJoPTGs9G96+6rSf8aN63jSOlxb/AEban4Ok/wDuRA+YwgbNsBp9nqu22m2WoUFXtqs5KdOTaUvMk1y8QNaB9WUNg9lLdJQ0CxePp0lP7WT1fyZ2fjDcWhaZu93klP8AAD5JJRbi04vDXajr3SxsNpmlaZDW9Jt4Wy61U7ijT4QxLlJLs44WF3+Bx7IH0P0V7ZVto9GqWN/PfvrFRXWN8asHyk/FPg/Z3m+SkcC6Ga06e2VaCfmTtJKXslFo7tKogJVKmEeG4q+Y+JOrU8TH3NZKLywM5sDNS1jVG3/R0/jI3W9v7XTbWd1eV6dChBZlOpLdS9poPRxVVTWtUSfKlT+MjU+m7WKtbXLDRoVGqFGl5RUguUpybSz6kn+8eeS/JXda0emnU5oxx+W/VulbZGi2lqMqmPoUZv7ix+d3ZX+vuf8AwJHz1FYJoozq7fh1lOzenmPNMvoL87uy39dc/wDgSPRR6TdCr46qnf1E+ThZzf3HDtnrvU7S7lU0uwhd1cLObfrHH1NcV4/4G317bb7WqcYTzZUsfNnGk/a0949aai0xuo6jg+nxX5d9o/uf+bOmfy/0z9U1P/yVT8CFTpD0ilHM7fUorvdnU/A5LPZytbzcr/aqEZrmqDqVpfVgyel69puzzm43etapJx3d2cGqfPmlLDRnGa358Fa3DcG36czZvUulnZiDxKtcxfc7ea+4p+dzZVf6xcf+Xkcz2o2ynrVnUtoaJGnCX9NXjvSj+zwWDSMHlfVWrO0eLYaXgOHLTmyRNZ9t4l9DR6WdkpvDvasPGVCf4GyaPtDpOvUnV0y+pXEY+kovjH1rmvafKTiZ/YXVauh7b6ZcUpyjSr1o21aKeFKM3u8fU2n7CcWqm1trPHXcBx4sU5MUzvD6X1Z40W+fdb1Pss5jo0/5pS/ZR0vWnjQdQf8Aw1R/ws5Lo1f+a0+PYXnLNspzzFF+MjG0anLxPVGoB6Z16dChUr1qkadKnFznOTwoxXNs+eOkPpGu9p7udjYVKlDR6baUU8Ou/pS8O5febl0x7TTstKt9Dt57tS88+u0+Kpp8F7X9l95wznxApgYPfpGlXmt6pQ06wourc1pbsYrs7W34JcWd/wBl+iXQdHt6dTUqEdSvcJylWXycX2qMeTXryB844GD6+js7oSp9X+RdO3Po+Swx8DX9b6K9lNYoy3LCNhXfo1bTzMf3fRfuA+Yjf9geku+2UuadpezqXWkSaUqUnmVHxg/u+Bhtsdir/Y7U1QuX1trVy6FzFYVRdqx2SXavuNYA+0LK+ttRs6N3aVo1retBTp1IvKaZ6cnD+g/aqca1fZq5qN03GVe1y/Ra4zivjj19523PgBcyVTLWfAmmBSu8UmaJrlZUHWrPgqcZTfqSybvcP5J+o5ptvcOhoWqVVwxQnH3rH3gc32b0ahebI65qd3CNSrWjU3JSSzHdjvZX97n+ydf6CKco7OQ31h9TwTXY5yaZp2x9pCOxtlRqR3oVaUpTT7VJv7mjqvR5ThFXyhFRSUIpJYSXnckBvYAAAAAAAAAAAAAAAAAAAAAAABzzbpY1qjL6VBfFnQzQNvljU7OXfSa+sD5o0Paa42W1i6dOlCtb1KrVWnLg3hvDTxwfMznR/cvUtvNRvtxx66jVqOOc7u9OPDJpuqW1WWralOMJSp0rianJLhHMmlk3voojbqWo1FPNz5sd1/Q/xfP2d4HX9LfyiNng/NRqmmv5Res2em/NQFxsiym8RcgJN4NO6Ulv9HGr+EIP/uRNtbNV6SFvdHmtL/cp+6SA+XDaujie50haM8867Xvi0asZHQtWnoeuWeqU6Uas7aoqihJtKWOzIH1y5FG8HB7jpx1yo/kdN0+mv7SnL70Yq76X9rblNQuba3T/AKqgs++WQOhdM+rW1DZOGnOa8pu60d2Hbux4uTXdlRXt8DgB7L/UrvU7qVzfXFS4ry51Kkst/wCBmNktmqe0mpRt6uoW1pSyt7rKkVUn4Qi3xYG7dDOjzjXv9ZqJqnuK3pZ+c21KT9mF7zrNSoeWw0+20nTaNjZUlTt6Md2EV9bb7X3lak+DYEK9XD59hh7244S49h669TPuMNe1OEgNl6Kau/tBq/hQh9pnPNvLl6pt7q9dLzIVepi89kEl8UzeeiSW9tDq7/4aH2mcsuLl1767rN5dSvUm34uTb+JT1tpikRDpuy+Kt9Ta1vxC35O/AdQV6xjrDU+Z3+2N7LK+v9OTVle1rdS4yVObSb5ZaPf/ACo1/wD2vdfvswm+xvsyi946S8baXS2ne1Ylmf5Ta/8A7Wuv3x/KbXu3Vrn94w3WMb7J+pk90dz0n8I/0y89otbqQcZapc7r4Nb/ADMO6TyV32N9mM2vPWWdMODH6I2R6l95CdOdFxqweJQalFrsafMu9YRqVM02TW1olGbHivjmP6fTt9exvdiLu8g/Nq6fOovU6bZx/RLjNrTXgdB0S4lV6F41Jc1pVSP7sGl8Dl+i1H1UOPYb6s7xu+R5a8uS1faW60KrcU8nvhUyjB21R7q4mTozfeS83z90i6lLU9udRm3mFGfUQ8FHg/ryaoezVK7udWvK8nmVSvOTffmTZ4yR3PoT0Cnb6Tc67Vh8tcydGjJ/NhHnj1yX8J1hS4GsbDW8bPYfRqUVj+awm/XJbz+0bGmBeUiSkWUySYGs9IugS2j2MvLajQ626pYq26XPfT5L1rK9p871didp6H6TQdQXqoSl8D6vyVUsAfMGx1nq+ibbaPdVdOvKMY3UITc6E4rdk92WeHc2fUmS3vZKqQFxMrkt73gN4ClxLFJnJukut1ey2pYfGe5H+OJ1W6eKTZx7pSqNbOVkvn1oR+tv7gLVfXKGzGyNhUqrfreT04UqSeN6W6s+zvOo9DlevebMzu7mW9WrKEpP1pv7zhPSQ3Cy0SH0ac1j2QR3noZpuGw9BtYzCl/6cfxA6KAAAAAAAAAAAAAAAAAABQqUAqCmSuQBofSDFq60+ffGa927+Jvho3SIsLT5eNRfZ/ADhGyNKnLbbaK2rQjOnU6zMJJNNdZxyn6zz6JbR2c6Tamn0pNW9xCSgv7Mo7yXvWD0bNNU+krWot81N5/vRZDaeaodJmj1c4cuqTfrk0B1rTZfKL1mz05eajU9PliojZ6cvNQF1yI7xFsjkCbeTW9vlv7B61H/AIWb9yz9xsOTA7Z+dsTrnhZVfsMD5WRUGV2ZhTq7U6RTrU4VKc7yjGcJrKlFzSaa9QGKLsLW4mswoVJLwi2fVlHSdMt/0GnWlL9ihGOPqPRiEeEYpepAfJE4Tg8ThKL7msEMH1BtDs9p20Gm1bW8tqc5Si+rqYW/TljhJM+Y6tKVGtOlL0oScX60B0no826uqd7S0XU60q1vWahQqzeZU5dkc9z5HVa0mnjJ8w0qkqNWFWDxOElKLXY08o+kqVd17OjWfOpCM/ekwLdefj2GGvZ+lx7DJ15GGvZcH6gNl6I/9I9W/wCkj9o5On50/wBp/FnVuiP/AEm1X/pE/wCJHKJ8K9Zd1SXxKWt9MOo7MTtlv8QlkZIZGTWO25lzJWKnUe7GLk+5Iymz2g19oNTja0nuQit6rU+hH/5wOy6RoGnaHQVOytoqaXGtLjUl65c/cWcOmm/jPRpuI8Yx6SeTbe3s4pDRNXnHMdLvGu9UJfgeWvbXFrLduKFWi/8AeQcfidvuNr9At7h0J6nQ316WG5JetrKMinZarZp4oXVtUXB8Jxl9x790rPhWzV/5HnptbJi2h89N4KZN4242PpaVT/KWnJq1csVKWc9U3yafPHZ4GjPiU8mOaW5ZdFpNZj1WOMmOVclJPzSOSknwMY6rF58su+7Ov/6HZ/8Axtf4SOX6PLFKHqOnaLw6Df8A9bU+Ejl+lPzYm7p6YfKtT+9f5ltVtPzUZKjMw9tLzUZOjIzeL5pvqbpX9xTfONWUX7Geczu2dm7Ha/U6LWFKs6kfVLzl8TBAfVWy1RT2U0iS5Oyo/YRmYy4Gj9GOqR1DYexjvZqW2beazy3Xw/hcTc0wMdtXWlS2P1mpCbhONlWlFxzlPceD5opbUa/b/oda1CC7o3M/xPpnX7Krqmz+oWFBxjVubedKDk3hOUWuPacQrdDu1EP0fkNX9iu18UgMJS6QdraONzX71/tz3vjkyFDpX2xo/wD3RT/boQf3Fi96M9q7G3q162nLqqUHUnKNaDxFLLfPPI1EDo1Dpo2rg0pqwrZ+nQa+DR9CQnvQi3zaPjm3jv3FOPfNL6z7CT4JIC9kqmWkyqkBG8l8gzjXSnLOiUl33UfsyOv3s8UGca6U5v8AItB913H7MgLm2dpbz2cuLypDerUbdQpP6O9KKfwOx9EkNzYe3WMcIL/twOJbd30aeylKlF+ddTgkv7KWX8Ed26MYdXsXbLHzse6MV9wG5AZGQAAAAAAAAAAAoAAK5KZKZKbwEmyjZByKOQE2xvFpywRc13gX940vpD/zKxn3VZL+H/A2t1TUtv5b2i28vo3K+uMkB8z63ql1om3t7eWk0qimm1LlJOKbTXcW7zX3tBtjpt91DoxjVowUN/e5SWeOF2s2DbXZOreVamq2ClUqtJ1qPa0ljMfYlwNN2aoO52m02CWcXEJNeCeX8APoSwl8qkbPSl5kfUapYvFZGzU5eZH1AX2yO8RciO8BNyMPtTHrNkdZh2Oxr/YkZRyMZr739nNUj32lVfwMD5VMns5Ld2n0qXdeUn/GjGHp0+6VlqNtdOO8qNWNTdT54ecAfV7kUcjklx01wf6DRJeDqXOPhExdx0ya1UWKFhY0u5yUptfWgOvavqdtpGmXGoXc1CjRg5PL9J9kV4s+Xa9V1ripVfOcnJ+15MprW02ra/OMtQu51IxeY015sI+pIw4FyjSlWrU6UE3OclGK723hH0bCKoWdGivmU4w9ywcm6O9nKl/qkNUr035Jay3oZXp1Fyx6ub9h1io+0Dy1n8DD3j4SMrWZibx8JeoDZuiV42p1P/o19tHKqyxdV1/vZfaZ03osq9XtTe+Nq1/HE5lX/wA+ul3Vp/aZT1nph03Zqf1b/CIKA1rs93Vui+hSWjXdeKzUncbjfgopr7TJdJGuVLPTaOnW1Rxq3LbquPNU1wx7W/qa7TnWla5qOiylKwuHSU/Ti4qUZexo819qF1qd3O6vK0qtaXOTx7klwRc+vEYuWOrnvtVr66dReY5VjJvHRpqVelrFWw3pSt6tKU93sjJY4+HPj/gaMdP6Pdn6lhQqarcw3atxHdpwfOMOefbw/wDjPPTxackbLPGcmGmlmL7bz0bdrdKFxod9RqR3oyoTz7mcCwdm221mGl7O14KS6+5i6VOOeLyuL9i+KOL5yeusmJtCl2cpauG1p6TPgrkpJ+aMlJPzSnHV0dreWXedKmodByT/ANmVPgzmOlvEYnRrStudCtOPLOmP4M5xpr82PqN3T0w+Xaj923zLY7aXmoyVGRibZ+ajJUWZPFzvpY0Vyla61Sjwx1FZrs7Yt/WvccuPpa9sbfVNPr2V1Dfo1o7sl+Hj3HAtpdnrvZzVJWlwt6m8ujVS4VI/c+9AZ7o42tjs5rEqF3PdsLvEZyx+jkuUvufr8Dv9KvCrCM6clOElmMovKa7Gj5JNq2c2/wBc2apqhQrRuLNcre4zKMfU+aA+kVLJNM5HbdNdr1adzo1aM1/VVlJfWkVuem2gofzTRqkp9jrVkkvYl94HRdqq8KGyGsTnUjCPkVZZeObg0vrZ8rmx7Sba6ztRPF9XUbdPMbeknGCfq4t+01wD1abHf1S0h9KtBfxI+ud4+TNBjv7Q6bD6V1SX8aPq7eAvKRXeLKkV3gLV9L5BnH+k9b2gQf0bqL+qSOtX0vkWcw28t5XWzV7uLMqTVRLwUln6mwOYXup3uuRtqdXDjZ0VGKWeSws+t8PqPrzYCPVbIWqxzlP6pNfcfM/R/pm8rjUasE4NKlTyu3OW/ZiP19x9M7HyVPZeyT+dGUvfKTA2beK54HmVVMkpp9oHoyVyWd/xK7/iBdGS2pElICWSuSGSWQK5BTIAjvFHIg2RcuAE3Ii5Fty4kHIC65pFtzLU6iLMqgHolVLLrI8862DzVLlJPiwPdOvg13a1O62euFFZnTxUS9T4/Vk9Fe/UYtNmEv8AWVTpyWN5Y4p9oGl0q6lFcS1b6Np1vqM9Ro2lKF1PO9Ujwznnw5L/APveYn8owo6nVpKEqdOUswUuSz2IzVCspR5gZmzl8rE2WlLzEapZz+VibHRqeYvUB63Mi5FrfRFzAuOWTx6q9/SL2HZK3qJ/usvbxarJVaM6UvRmnF+prAHyoDuFLom2cp8atW+rPulVil9UTIUOjzZahj/JaqY7alWbz9eAPn8rGMpPEYuT7kj6QpbMaDbfotHso+ujGXxPZToW9BYo0KVJf2IJfcB88WOzOt6jJK20u5nnlKUN2PveEbtonRZNSjW1q4io/q9F5b8JS7PZ7zqU5pdhYlU8ALVKhSs7enb29KNKjBbsYR4JIsVZPLRcqT58eJ5KlTmBarSZi7lt7x7a0zG3DfHiBmej2p1W0t0887Z/aic9uHi/uv8AnT+0zdNj6nU63c1G+VHHq85fgaPXf88uOOflZv8AiZU1nph0nZydslvgyERyVya52G6aZOjSncVoUaUJTqTe7GMVlti3t613XhQt6bqVZvEYrtOrbLbL0NCpdfWSq30150+yCfzY/e/uPfFinJO34a7X8SppKb/n2ebZfYajZdXe6mlWuecaLXmQ9fY2bFrWv2Wh2rrXU/Oa+TpRfnTfgu7xMRtNtZb6FTdCko1r2S3lTzwgu+X4HKr2+udRu53V3VdWtN8W+xdiS7EWbXphjlr1aHT6TPxG/wBbUT5Xs1vW7nXdQldXLwvRp01yhHuRjCKDeCjaZtO8uqxUripFKRtEKkZvzQUn6JEQyvbyy7DRunHolpU1Lh+TUvejStO9GPqM9Quc9H1OjnznYpfwmvWD4R9RuKdIfNNR+7b5bDbywkZClLgYmhNcD305rHMzeLIQmWNV0ix16wlaX9FVKb4xfJwl3xfNMQqI9EJAcc2h6NtV0uU6thGV/aLk6a+UivGPb7DS5050puFSEoSXBxksNew+noyPNe6TpupLF7YW1xw4upTUn7HgD5nB36r0d7K15NvTFBv6FWcfvFHo32Upz3vyc5+E602viBwe2tbi8rwoW1GpWrSeIwpxcm/YZDXNndR2dqW1PUaSp1K9LrYxTzjjjDfLP4n0VYaXp2lU9ywsqFtH/d00m/WzGbUbI2G1kLdXdavSnbuW5Ok1l72Mp5T7gODbNLe2q0hf8bR+2j6kUzmOn9E9ppus2l/Q1WrJW1eFVU50V52608Zz4dx0hzA9CmV3jzKZLeAtX8/kGahc4nKpGSTjLKknya7UbRfzxQZqVzVSbYHm3KdCnC3t6cIRziFOCwl3JI7Bpn8z062tt5ZpUow9eFg4tY6g1rVKcaSqRpPeUny3uw6PZ6y5QTaSz3AblCvkvKssGvUL9SSbZ7ad0pLmBmI1U+0mprvMbCt4l+FXPaB71PxJKfieSM33lxTA9KkTUjzqRNSAvZBbyAINkHIqyDAjKRbcisuZBoC3OZ55ze7wLskWJrzgPPUn2Z4nhrSbzzPbUi8nkqwYGMuMvtMVcUt/OUZutTfNI8NSi22BqOsaNTuaLxFKS4prsZrtpeVrK48muua9GT5M6LWo8+BrWs6PC6py3VifY0Bds66lOMsm0UKqdOLXcczsr2tp90rW54fRk+03W0voyoxSkBmnVKOqjGu7XeQd2vpAZN1SDqmLnfRXzizPUILtAzDrJFt1jCz1SmvnHmqa1Tjnz+QGwSreLLMq3ia5U2goLg6qXrPFW2nto/0q94G1zuCxK5j3s06rtbbrlN+w8VTatSk1CNRvwQG6Tuo5fFnmqXUeJpz12+q/o7Sq8+BHyjWq3o2jSfbIDZqtzHjxMfcXcUnmSXrMR5Frlf0koZLVXZvUK+OsuWmnngwNg0a9p26q1ZS41GsLwWcP62avKSlWqyXJ1JP6zJUdMqWq3as3JoxC82dSPdJ/Eq6v0w6Ds/O2W3wvZKZIZGTX7Ot53Rejuwo+T3OoPEqjn1Mc/NWE378/V4m8yk3FpPDxweORxnRNo73QpT8m3J06mHOnNcG+/hyeDNfnFvv1K2/i/Ev4stK12cpxDh+pz55vXxhn62wVjcXFSvWvbydWo3KcnKOW328i3+bvTf1u798fwMJ+cW+/Urb3y/ELpFvv1Oh75CbYJ8U1xcTrHLWWVuujq28nk7W9rKsl5vW4ab7uC/E548xk4yWGnhm1XXSDqVehOnToUKMpLG+str1cfiak3kr5eTw5G24d3qsT3iUt4jN+aU3ikpeaeMR4tja/llutlqFOWg29BtcaEYtZ5cOJjrK4xHHJrgzH21rVdhTUGs7qeGeF6Zq7rupTl5vh2m4r0fOs875LfLdqNwlhntp3McczRFLW6P8AQOXsJx1nUqTxO0qLHPg/wJeToNO5jw4nphdRT5nOobTVoenQqJd7R6Ke1tPhvb0X3YA6JG5WeZdVwu80CntZbtcamPWeyltPbSxiqveBu8a/DmTjWNQp7Q28lwqr3nphrlF4+UA2lVs9pJVcdprcNXpt/pD0R1SnLlMDPKqSVUwa1CP0i5G/j9IDMqr4let8TEK+j9In5bHsYF/Ua3yDNG1G5lKoqNN+fPh6kZ3WtTjToZ3uLXBGL0ewdep5VWWZSfBPsQGQ0jTY0bdZjxa5+PeZ21g0sMW1JJJJI9lKliXED10OSMjSk0keOjDge2nHggPXTlLhhnqpzfM8tNYZ6YrgB6oS7S/GR5ockXogeiMiakWUXEBd3uAIgCrRBovNEXECy4kHEvuPgQcfADyyj4FmUD2uBB0n3AY6VN7zLFSk+4ykqRalRfLAGGqUHx4Hlnb+BsErfhyLTtU+wDWq1rzMfXs28vBuErTMuRZnp8W+QHMda0FXVJyUcSXJo0+epajo0nSq05VIRfCS5o7zLS6bXGKPHcbOWVf9JQhL1oDiD2wn/VVPcUe1N3VWKdrWl6onYpbIaepZja0s/skls3b03mNGmvVEDjH5S124/RWVbj3plyNntPccqG5n6XA7OtEguUUvUiS0iK+agONx2Y2iuHmdaMF4cT1U9hNQq/pr+XHsSOuLTIr5qJLTkuxAcpp9HdLOatxVn9R7qOwOnQxvUpS9bOlrT/BFfIfBAaBS2O06lhq1p58UeyGz1rTSULemvVE3PyDwQ8h8EBqMdIhHlTS9SKvTEvmr3G2+Q+CIysPBAafLTkuxFipYqLfBG6PT0+cUWKmlxbfBAc+1CzxBNLtwaFqEXbahWhJebKW/F9+ef1ncLvQo1qeO7uNa1bo/jqFNJVnHDz6K4GGTHzxst6PVTpr80OV9dHvHXRN0fRVWXK8/h/xIPour/ri/d/xK/dW4++R7NN66I66Pebh+bCv+vL93/Efmwr/r6/df4kd2T97j2ah18e8ddHvNu/NjX/Xl+6/xH5sK/wCvL91/iO7H3uP4y1Dro9466Pebh+bCv+vL91/iPzX3P66vc/xHdj73Hs1Hro95RT66caUFmc3upG4Losun/rq/df4mY0vo2VjW353G+2uajzMq6bx33eWTjUzXasPDY2eaVOmlnEUsmdp2Ed1LdM1abPKhJLOcd5k6elKL9FFpoZmZneWrw03PzS7+Soy5wT9htUdOivmlxWCXYENPeiUpc6MX60Wqmy9lU4ytaWX/AGTdlYruJuxWFwA55U2K02pztoL1HlqdH+nS5RnH1SOmeQLuQ8gXcgOUVOjujlulc1Yv1nknsDdxeKV7PPjk7D5Au5FHp6fYgOMS2O12k/k7tSj4stS0PaWh6OJ47mdr/Jq7kRlpifYgOJSpbS26xK1m13oi9W1q3WKllV9zO2PSYv5qKfkWnL0qcfcBxRbT3tP07eqn3brK/wAqruUt2FtUz7TtH8nrafpUYP8AukqezFlGWfJqX7oHKNMsr7VbiNe6jLdXKOOCN6s9PcIKKjjBtlLRqFOOIUoxXgj0w0+muG4gMBQs2sNo9dO148jNRsqa7C5G1gscAMdTt3wWD0wo4R7Y26Lio44cAPPCly4F6MFwL8aWHjgTVPHcBbjBcC6oouKn6iSj4ICkUTSKqLJqOAGOAJACeCOC5gboFprwKOJdaI48ALW4U3C9gpjwA87jxKbi7j0bvgN0DyOmU3PA9Tgim6B45UyPVHslHwIqK7gPI6KZTqD27hXq/ADHu3Iu38PqMl1fgUdPPYgMb5Ou76h5Mu4yPVPwHVPwAxnky7kV8nRkeqfgOq9QGO8nQ8nRkeq9RTq8AY/ydDydGQ3BuAY/ydFHbLuRkurHVoDFO2XcQdsu4y7pEeq8AMQ7RY7C27NLsM11S8CnU+ohLBuyi+xEfIF3IznUeCHU+CAwPkC7kPyevAznUeoeT+oDA/k9dyH5Pj3Iz3k/qHkz7kBgvyeu5FVYruRnPJ33IdQ+5AYZWK7kTVmu5GYVH1DqV4AYpWa7kXFaLuRk1RXgSVJeBIxnkq7Eivk3gjJdUvAl1XqAxvk3gh5P4IyXVruHVruQGO8m8EPJvBGR6tdw6tdwGO8m8EPJvBGR6tdw6tdwGO8m8EPJvBGT6rwQ6rwQGN8m8EV8m8EZHqvBFeq8EBjvJvBEvJ/BHu6rwRLq/BAeFUfBEup8Eezq/BFHDAQ8kaXgXFS8C+oYZNQYHmVPHYTVMv7g3ALagu4qoLuLqjgqkBaUETUUie6N0CO6SwVwSwBDAJ4AEgVAEcDBLAwBHBTHgSAEcDBIAW8DBPAwBacSjjwyXJLgMeaBBIrgklwyVwBDd8Bu+Bc3RugW93wG74FzdG6BYaKYLklxKYAhujdLu7wTG4u0CzuDcL+4iD4ARUSW74AnFeaBDdQ3UXcDAFjcWc4IunxPRu8SDi3IJWurG4Xd0rghOy0qZXq0TSJg2Wdxdw3C84rsIYCNlvdXcU3EXcFcBKzuLuKqCzyLuBgC3uLuKqCLyQSJQs7g3C/gYAsbqKNIuyfYQaAhgpguKLZXq32gWsDBe6si4NAQwVwVADBXdKx5k8AW9wrulzAwBa3SjRdwQwEKbvEko+ARNICO6MeBMAQ3cDBMAUwMEsDAFMAqAKAqAK4GBgYAoAAAKgCgKgCmBgrgYAhJcCOcLBOXIt/ACUSqESSAoCoAoCoAtS5lCcvSIgXIrzUVwRi1urJXeXeBXBbkuJLeXYRYFMFyPCKIRWSaAAqACIS9Jk0Ql6TCY6gAIZKYKgAST4BoiSQYo4BKS4EQncAAEgAShUPkCj5MC2MEmUXF4ArFYRMABgi0Vk8Ed/wApKJHBJvJQCsUXMEYEgGBgABgt45lwgu0IVjHgSwUTJYApgYK4GAKAqAKAqAKAqAKAqAAAAAAAAAAAAAACM/RZFLzSU/RKJ8MAVXIqRi+ZICoAAAAC3L0iJKXpEQAKqOVkkoLtAgCbiu4h2gXI8ipbTLiAAAAiEvSZMhL0gmOoACGSq5hrgUySyEIEo8yuEOARuMiGAmAAICQKoEoCkvRKlHywBbEfSQEfSQF0DIAjJNkMMvFALJUubqG6u4G6MSZRJLkVAqAAhR8iMSrIrkwJIkRj6KJAAAAAAAAAAAAAAAAAAUAFQAAAAAAAUksrBbw0y6RksoCkeRNEIk0AAAAAAW6npESVT0iIFyHookW1LCwN99gFwsvmVcm+0oAS4l0hFcckwAAAEH6TJlGgQoBgYDJQDBXBApkZGBgABgYAZKrsKYKpAS7AHyBLEAAShJYZRE2sohgCaZUtoqpAXAR3vAjKXcEKueHgbxABOy7zKlOwqEAAAi+RBIuPkRSAkipQqAAAAAAAAAAAAAAAAAQYAAAAAAAAAAoABREkAAAAAAAW6npEQAAAAEopMACeAABUAAUKgAUAASAAIAAEgAAAACrKABCoAAoRYAStgAJVAAAlBcQAhMqAEAAAoAAKgAAAAAAAAAAAAAAA//Z" id="175" name="Google Shape;175;p18"/>
          <p:cNvSpPr/>
          <p:nvPr/>
        </p:nvSpPr>
        <p:spPr>
          <a:xfrm>
            <a:off x="155576" y="-144466"/>
            <a:ext cx="304796" cy="30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CAYGBwYFCAcHBwkJCAoMFA0MCwsMGRITDxQdGh8eHRocHCAkLicgIiwjHBwoNyksMDE0NDQfJzk9ODI8LjM0Mv/bAEMBCQkJDAsMGA0NGDIhHCEyMjIyMjIyMjIyMjIyMjIyMjIyMjIyMjIyMjIyMjIyMjIyMjIyMjIyMjIyMjIyMjIyMv/AABEIAVQCJgMBIgACEQEDEQH/xAAcAAEAAQUBAQAAAAAAAAAAAAAAAgEDBQYHBAj/xABTEAACAQMBBAUHBwcHCgUFAAAAAQIDBBEFBhIhMQcTQVFhFCIycYGRsSNCUqGywdEVFzNUcpKiFiRDU2KC4SU0NkRVY2RzdKOTlLPC8CdFZYXx/8QAGwEBAAIDAQEAAAAAAAAAAAAAAAEEAgUGAwf/xAAtEQEAAgECAwcDBAMAAAAAAAAAAQIDBBEFEjEGFCEiMlFxExVBIzNSYRaRwf/aAAwDAQACEQMRAD8A7+AAAAAFCpQCoAAAAAAAAAAAAAAAAAAAAAAAAAAAAAAAAAAAAAAAAKACoAAAAAAAAKACoKACoAAAAAAAAKACoAAAoAKgAAAAAAAAoAKgAAAAAAAAAAAAAKACoAAAAAAAAAAAAAAAAAAAAAAAAAAAAAAAAAAAAAAAAAAoVKFQAAAAAAAAAAAFCpQCoAAAAAAAAAAAAChUoVAAAAAAAAAAAAAAAAAAAAAAAAAAAAAAAAAAAAAAAAAAAAAAAAAAAAAAKAqAAAAAACgKgCgKgAAAAAAoCoAAACgKgAAAKAqAAAAAACgKgCgKgCgKgAAAAAAAAAAAAAAAAAAAAAAAAAAAAAAAAAAAAAAAAAAAAAAAAAAAAAAAAAAAAAAAAAAAAAAAAAAAAAAAAAAAAAAAAAAAAAAAAAAAAAAAAAAAAAAAAAAAAAAAAAAAAAAAAAAAAAAAAAAAAAAAAAAAAAAAAAAAAAAAAAAAAAAAAAAAAAAAAAAAAAAAAAAAAAAAAAAAAAAAAAAAAAAAAAAUckubSAqC261OPpVIr1yRB3tqudzS/fQF8HlepWa/1iHseSD1axXOuv3X+AHtB4fyvYf16/df4Hoo3VCv+iqwn4J8fcBeAAAAAAAAAAAAAAAAAAAAAAAAAAAA89W+tqDaqV4RkuzPED0A8P5Xsf1he5/gVWrWT5XEfan+AHtB5VqNm+VxT9rJRvbWXKvS/fQHoBbVxRl6NWD9UkS6yH0o+8CQHMAAAAAAAAAAAAAAAAAAAAAAAAAAAAAAAAADz3F3Tto5m8t8ormz0GoX9/vavXi5cKctxLuwgMtV1mpyhQS8ZSz9R5Za1eZwo0l/df4nlp1o1FntKypp8UBdlrF8/nxXqiW5arfv/WGvVGP4FqUGi24sDTdqte6SdM362lRsdQteeKVKaqxXjHfw/Z7jl9z00bb9ZKE7qlRnF4lFUcNPu4vJ9ANM17aLYrQ9pqTd/ZxdxjzbiniNRd3Ht9qYHJ9I6TdX1K4VLWdrbvTk/RqUrOnUh7eG8vczOPaLSav6XpD1u4fara13c+rFMw2q9COtUrtrS7u3ubZ8nWzTnH1rDT9h7dC6L9utDulcadrFnZyfGSjWm1L9qO60wPS77TakcUte29uJP+qp8/4Ua9qk9sfKv8iT2wnbNcXdU5qWf7vA6f8AkfpEqrFTaPTKXe6VnvfaJLZLbOsl1m2k4+FLT6a+vIHJIa/0g6R8tfXer2tFelVubZzS/eRvuk9L+iQ0+jT1O5uq93FfKVo2igpPPcpPH+BmLnoy1LUqUqOo7Y6zXpTWJU4NQjJdqaPNbdBmzlPDqzv62OyVZL4RQGT07pH2V1StCjR1WFOrN4Ua0JU8v1tYNp4qSkm01yaZhNM6L9mtLqxq22j0ZVI8p1XKo0+/zmzaFp9V8kBK21i7t8KU1ViuyfNe0y1trlrWwqmaMv7XL3mKWmVHzRJaXN80BssZxnFSg1JPtTJGuUrG5t5b1CrOD7UnwZ76V9Xo8LuC3fpwXLxa/ADKAjCSlFSi001lNdpIAAAAAAAAAAAAAAAHlubyFDEcOdSXowXb+CA9RjrrV7a1zHPWVPoQ7PWzxXKv7tYlPq4P5kOHDxZ5FpU1yiBbu9TubtuO/wBXS+hF/FnjMg9MqLsIPTqoHJtselpaDqlfS9O0/rbig3GdW4zGKl4RXGXryjn970ubXXUm4XlC2T7KNCPD2yTf1n0Pq2yGma1TUNS063ucLEZVIJyivCXNew1O86Ftl7jLhb3Fu3/VV3/7sgaZsvpW3e1thT1KrtTUs7OrnclGWZzw8PzY4xyfNm20ej29fG62z1+pLvpV9z6nksUOhz8mzc9I2j1aybeX1cufux9Z74bF7YW/ChtxcVMdlezjNv1ttsCNTYajbUZ1q21m0VOnBb0pzv4qMVjm3umvwuNmlL5HpL1am08efdJ/GBsT2d2+WUtqrOp4VNPjx9xYq7MbcVYvrdb0eWe/ToyAxCuppZ0/pZgpdkbjqp/ejx/yl6RbS4krXaTRdSop+bNXNGO97MxaLu0HRjtPq1g4S1TTKtVSTVOnYxoKX96Kz7zTqvQ3tbDO7StKmPo10vjgDo2n7d7fQkneaLaXcO12d/GL+ucjodjq99c2VKvPym2nNZlRq4coPueG0cy2M6JLXSHTvtcjC7vUk40OdKk/avOfsx8Tp2OxAeqOqXqf+cS9y/Aux1a9X9Kn64o8EUXYxxgDJ0tZrr9JThL9ngZW1uqd1T3oPiuDXcapWrRpx5lzZ69ctZlST4Tpvh4rD+GQNuAAAAAAAAAAAAAAAAAAAAAAAAOa6pUcdavccMVpfE6Ucv1h41y+X++kBfoXMljiZOheqXCRrkZtci/TrtYyBtdGKrvCZ7I6anxZitIrqUkzZFWW6uQHjWmR7iS06muaR6euXeQlWXeBBWFJdxVWdJdiKOt4kev8QLqtaS+aiSt6S+aix1xR1wPV1dNdiG7T7jx9eyjrcAPa3BdhTeh3I8DrkXW8QMj1sEUdaBjnWISrPvAyTuIrsPNc3Mdx8DxSrPvPLXrPdlxAyuzl319vXpZz1NVxX7L4r4szZqWx1TevNSh2Lq2v4jbQAAAAAAAAAAAAAAa1p98rm4r3L5yqSUfCKeI/UbDXluW9SXdFv6jQtBrPyCk2+aTA3JV4smqsTDxreJdjVafMDKdZHvG/DtMb1z7ySrPvAyD3H2IbtPuR4VWfeSVbxA9e5B8kg6UH81Hk67xJdd4gX+op/RXuDtab5xXuLHXeJLrvECbs6XciPkFLuRRV8dpJV+IEHp9LnhEXplN8l7i+q5VXAHhq6coRcorkYi6rKi8Gx1q66pmkavXarSWQLF3eOWVngenZWq57R0kn8yfwMDUqOTfEzWxa3too57KU38AOkgAAAAAAAAAAAAAAAAAAUKlAKgAAci28qVLarrlWjJwq06U5wmuae5k66cn6QKebjWYfStpf+mBzfZTpKpX06dlrCjRryxGFdcITfZn6L8eXqOiKeHjJ8uHe9hNYlrOy9CpUlvV6D6mp3tpLD92MgdG0epxibHGp5qNV0iXFGyRfmoC66j7yDqPvIORFsC45tlN99pbyYvX9obDZrSp6lqU5wt4SUHuRcnlvC4AZnf4EXNnMa3TlsrD9HR1Gr+zRS+MkY2v0+6Ov0GjX0+7fnCPwyB1/eIuZxG46fnx8n0DH/MuvwiY+p09au5fI6PYxj3TlOT+poDvm+Uc2cLtOnu9U07zRLece3qK0ov3PKN72a6TtntpakLenWlaXs+Ct7ng5P+zLk/j4AbtKbISmQci3KYE5TPLcT82RKUzx3NR7sgMjsTPOqamv7FP4yN1NF2FedX1X/l0/jI3oAAAAAyAAAAAAABkDzX7xp9y+6lJ/Uc90OeLGiv7KOg6m8aVePuoz+yzmuiT/AJnS/ZQGywn2MuqbR4YTL8ZgepTJKTPOpplJVY0oOc5xhGKbcpPCS7WB61LgV3zmO0XTPoOkznQ0+FTVK8G1vUnu0k/2+32Jmg33TptLXm/JLaxtYdiUJTftbePqA+jN4rvHzLHpq2xjLLuLSXg7aP3cTL2HT3rNKSV/pdncQ7eqcqcve8r6gPoXeK7xzrZ3pf2Z1ypGhXqy025lyjc43G+5T5e/Bv0ZqUVKLTi1lNcmgL+8N8s5GQL6mySmywpFVIC5Vm+rZpGsVG7lm41pfJM0jVpZupAaBtrtjV2fqW9rZwp1Lmp589/iowz9/H3PvOl9G91DUb2leQwoVbPrEu7e3T5t2xv/AMobVX1RSzCE+qhjliPD4pn0B0HSdTRrarL5to4+6eF8AOwAAAAAAAAAAAAAAAAAAAAAAAAHMNu4b2r3sfp26+zg6ec424j/AJcl/aoR/wDcgOE7GbM2W0ey2oUa9NRuoV/kay9KDcVz71w4o9/RRWnRudWsKie9Dcluvsabi/uL3RW1G21an9GtH4NfcWdj80Ok7XaS4Rkq31VIgdk0mXnJGyxfmI1bSn8ojZYy81ATbIthsg2BPJoPTGs9G96+6rSf8aN63jSOlxb/AEban4Ok/wDuRA+YwgbNsBp9nqu22m2WoUFXtqs5KdOTaUvMk1y8QNaB9WUNg9lLdJQ0CxePp0lP7WT1fyZ2fjDcWhaZu93klP8AAD5JJRbi04vDXajr3SxsNpmlaZDW9Jt4Wy61U7ijT4QxLlJLs44WF3+Bx7IH0P0V7ZVto9GqWN/PfvrFRXWN8asHyk/FPg/Z3m+SkcC6Ga06e2VaCfmTtJKXslFo7tKogJVKmEeG4q+Y+JOrU8TH3NZKLywM5sDNS1jVG3/R0/jI3W9v7XTbWd1eV6dChBZlOpLdS9poPRxVVTWtUSfKlT+MjU+m7WKtbXLDRoVGqFGl5RUguUpybSz6kn+8eeS/JXda0emnU5oxx+W/VulbZGi2lqMqmPoUZv7ix+d3ZX+vuf8AwJHz1FYJoozq7fh1lOzenmPNMvoL87uy39dc/wDgSPRR6TdCr46qnf1E+ThZzf3HDtnrvU7S7lU0uwhd1cLObfrHH1NcV4/4G317bb7WqcYTzZUsfNnGk/a0949aai0xuo6jg+nxX5d9o/uf+bOmfy/0z9U1P/yVT8CFTpD0ilHM7fUorvdnU/A5LPZytbzcr/aqEZrmqDqVpfVgyel69puzzm43etapJx3d2cGqfPmlLDRnGa358Fa3DcG36czZvUulnZiDxKtcxfc7ea+4p+dzZVf6xcf+Xkcz2o2ynrVnUtoaJGnCX9NXjvSj+zwWDSMHlfVWrO0eLYaXgOHLTmyRNZ9t4l9DR6WdkpvDvasPGVCf4GyaPtDpOvUnV0y+pXEY+kovjH1rmvafKTiZ/YXVauh7b6ZcUpyjSr1o21aKeFKM3u8fU2n7CcWqm1trPHXcBx4sU5MUzvD6X1Z40W+fdb1Pss5jo0/5pS/ZR0vWnjQdQf8Aw1R/ws5Lo1f+a0+PYXnLNspzzFF+MjG0anLxPVGoB6Z16dChUr1qkadKnFznOTwoxXNs+eOkPpGu9p7udjYVKlDR6baUU8Ou/pS8O5febl0x7TTstKt9Dt57tS88+u0+Kpp8F7X9l95wznxApgYPfpGlXmt6pQ06wourc1pbsYrs7W34JcWd/wBl+iXQdHt6dTUqEdSvcJylWXycX2qMeTXryB844GD6+js7oSp9X+RdO3Po+Swx8DX9b6K9lNYoy3LCNhXfo1bTzMf3fRfuA+Yjf9geku+2UuadpezqXWkSaUqUnmVHxg/u+Bhtsdir/Y7U1QuX1trVy6FzFYVRdqx2SXavuNYA+0LK+ttRs6N3aVo1retBTp1IvKaZ6cnD+g/aqca1fZq5qN03GVe1y/Ra4zivjj19523PgBcyVTLWfAmmBSu8UmaJrlZUHWrPgqcZTfqSybvcP5J+o5ptvcOhoWqVVwxQnH3rH3gc32b0ahebI65qd3CNSrWjU3JSSzHdjvZX97n+ydf6CKco7OQ31h9TwTXY5yaZp2x9pCOxtlRqR3oVaUpTT7VJv7mjqvR5ThFXyhFRSUIpJYSXnckBvYAAAAAAAAAAAAAAAAAAAAAAABzzbpY1qjL6VBfFnQzQNvljU7OXfSa+sD5o0Paa42W1i6dOlCtb1KrVWnLg3hvDTxwfMznR/cvUtvNRvtxx66jVqOOc7u9OPDJpuqW1WWralOMJSp0rianJLhHMmlk3voojbqWo1FPNz5sd1/Q/xfP2d4HX9LfyiNng/NRqmmv5Res2em/NQFxsiym8RcgJN4NO6Ulv9HGr+EIP/uRNtbNV6SFvdHmtL/cp+6SA+XDaujie50haM8867Xvi0asZHQtWnoeuWeqU6Uas7aoqihJtKWOzIH1y5FG8HB7jpx1yo/kdN0+mv7SnL70Yq76X9rblNQuba3T/AKqgs++WQOhdM+rW1DZOGnOa8pu60d2Hbux4uTXdlRXt8DgB7L/UrvU7qVzfXFS4ry51Kkst/wCBmNktmqe0mpRt6uoW1pSyt7rKkVUn4Qi3xYG7dDOjzjXv9ZqJqnuK3pZ+c21KT9mF7zrNSoeWw0+20nTaNjZUlTt6Md2EV9bb7X3lak+DYEK9XD59hh7244S49h669TPuMNe1OEgNl6Kau/tBq/hQh9pnPNvLl6pt7q9dLzIVepi89kEl8UzeeiSW9tDq7/4aH2mcsuLl1767rN5dSvUm34uTb+JT1tpikRDpuy+Kt9Ta1vxC35O/AdQV6xjrDU+Z3+2N7LK+v9OTVle1rdS4yVObSb5ZaPf/ACo1/wD2vdfvswm+xvsyi946S8baXS2ne1Ylmf5Ta/8A7Wuv3x/KbXu3Vrn94w3WMb7J+pk90dz0n8I/0y89otbqQcZapc7r4Nb/ADMO6TyV32N9mM2vPWWdMODH6I2R6l95CdOdFxqweJQalFrsafMu9YRqVM02TW1olGbHivjmP6fTt9exvdiLu8g/Nq6fOovU6bZx/RLjNrTXgdB0S4lV6F41Jc1pVSP7sGl8Dl+i1H1UOPYb6s7xu+R5a8uS1faW60KrcU8nvhUyjB21R7q4mTozfeS83z90i6lLU9udRm3mFGfUQ8FHg/ryaoezVK7udWvK8nmVSvOTffmTZ4yR3PoT0Cnb6Tc67Vh8tcydGjJ/NhHnj1yX8J1hS4GsbDW8bPYfRqUVj+awm/XJbz+0bGmBeUiSkWUySYGs9IugS2j2MvLajQ626pYq26XPfT5L1rK9p871didp6H6TQdQXqoSl8D6vyVUsAfMGx1nq+ibbaPdVdOvKMY3UITc6E4rdk92WeHc2fUmS3vZKqQFxMrkt73gN4ClxLFJnJukut1ey2pYfGe5H+OJ1W6eKTZx7pSqNbOVkvn1oR+tv7gLVfXKGzGyNhUqrfreT04UqSeN6W6s+zvOo9DlevebMzu7mW9WrKEpP1pv7zhPSQ3Cy0SH0ac1j2QR3noZpuGw9BtYzCl/6cfxA6KAAAAAAAAAAAAAAAAAABQqUAqCmSuQBofSDFq60+ffGa927+Jvho3SIsLT5eNRfZ/ADhGyNKnLbbaK2rQjOnU6zMJJNNdZxyn6zz6JbR2c6Tamn0pNW9xCSgv7Mo7yXvWD0bNNU+krWot81N5/vRZDaeaodJmj1c4cuqTfrk0B1rTZfKL1mz05eajU9PliojZ6cvNQF1yI7xFsjkCbeTW9vlv7B61H/AIWb9yz9xsOTA7Z+dsTrnhZVfsMD5WRUGV2ZhTq7U6RTrU4VKc7yjGcJrKlFzSaa9QGKLsLW4mswoVJLwi2fVlHSdMt/0GnWlL9ihGOPqPRiEeEYpepAfJE4Tg8ThKL7msEMH1BtDs9p20Gm1bW8tqc5Si+rqYW/TljhJM+Y6tKVGtOlL0oScX60B0no826uqd7S0XU60q1vWahQqzeZU5dkc9z5HVa0mnjJ8w0qkqNWFWDxOElKLXY08o+kqVd17OjWfOpCM/ekwLdefj2GGvZ+lx7DJ15GGvZcH6gNl6I/9I9W/wCkj9o5On50/wBp/FnVuiP/AEm1X/pE/wCJHKJ8K9Zd1SXxKWt9MOo7MTtlv8QlkZIZGTWO25lzJWKnUe7GLk+5Iymz2g19oNTja0nuQit6rU+hH/5wOy6RoGnaHQVOytoqaXGtLjUl65c/cWcOmm/jPRpuI8Yx6SeTbe3s4pDRNXnHMdLvGu9UJfgeWvbXFrLduKFWi/8AeQcfidvuNr9At7h0J6nQ316WG5JetrKMinZarZp4oXVtUXB8Jxl9x790rPhWzV/5HnptbJi2h89N4KZN4242PpaVT/KWnJq1csVKWc9U3yafPHZ4GjPiU8mOaW5ZdFpNZj1WOMmOVclJPzSOSknwMY6rF58su+7Ov/6HZ/8Axtf4SOX6PLFKHqOnaLw6Df8A9bU+Ejl+lPzYm7p6YfKtT+9f5ltVtPzUZKjMw9tLzUZOjIzeL5pvqbpX9xTfONWUX7Geczu2dm7Ha/U6LWFKs6kfVLzl8TBAfVWy1RT2U0iS5Oyo/YRmYy4Gj9GOqR1DYexjvZqW2beazy3Xw/hcTc0wMdtXWlS2P1mpCbhONlWlFxzlPceD5opbUa/b/oda1CC7o3M/xPpnX7Krqmz+oWFBxjVubedKDk3hOUWuPacQrdDu1EP0fkNX9iu18UgMJS6QdraONzX71/tz3vjkyFDpX2xo/wD3RT/boQf3Fi96M9q7G3q162nLqqUHUnKNaDxFLLfPPI1EDo1Dpo2rg0pqwrZ+nQa+DR9CQnvQi3zaPjm3jv3FOPfNL6z7CT4JIC9kqmWkyqkBG8l8gzjXSnLOiUl33UfsyOv3s8UGca6U5v8AItB913H7MgLm2dpbz2cuLypDerUbdQpP6O9KKfwOx9EkNzYe3WMcIL/twOJbd30aeylKlF+ddTgkv7KWX8Ed26MYdXsXbLHzse6MV9wG5AZGQAAAAAAAAAAAoAAK5KZKZKbwEmyjZByKOQE2xvFpywRc13gX940vpD/zKxn3VZL+H/A2t1TUtv5b2i28vo3K+uMkB8z63ql1om3t7eWk0qimm1LlJOKbTXcW7zX3tBtjpt91DoxjVowUN/e5SWeOF2s2DbXZOreVamq2ClUqtJ1qPa0ljMfYlwNN2aoO52m02CWcXEJNeCeX8APoSwl8qkbPSl5kfUapYvFZGzU5eZH1AX2yO8RciO8BNyMPtTHrNkdZh2Oxr/YkZRyMZr739nNUj32lVfwMD5VMns5Ld2n0qXdeUn/GjGHp0+6VlqNtdOO8qNWNTdT54ecAfV7kUcjklx01wf6DRJeDqXOPhExdx0ya1UWKFhY0u5yUptfWgOvavqdtpGmXGoXc1CjRg5PL9J9kV4s+Xa9V1ripVfOcnJ+15MprW02ra/OMtQu51IxeY015sI+pIw4FyjSlWrU6UE3OclGK723hH0bCKoWdGivmU4w9ywcm6O9nKl/qkNUr035Jay3oZXp1Fyx6ub9h1io+0Dy1n8DD3j4SMrWZibx8JeoDZuiV42p1P/o19tHKqyxdV1/vZfaZ03osq9XtTe+Nq1/HE5lX/wA+ul3Vp/aZT1nph03Zqf1b/CIKA1rs93Vui+hSWjXdeKzUncbjfgopr7TJdJGuVLPTaOnW1Rxq3LbquPNU1wx7W/qa7TnWla5qOiylKwuHSU/Ti4qUZexo819qF1qd3O6vK0qtaXOTx7klwRc+vEYuWOrnvtVr66dReY5VjJvHRpqVelrFWw3pSt6tKU93sjJY4+HPj/gaMdP6Pdn6lhQqarcw3atxHdpwfOMOefbw/wDjPPTxackbLPGcmGmlmL7bz0bdrdKFxod9RqR3oyoTz7mcCwdm221mGl7O14KS6+5i6VOOeLyuL9i+KOL5yeusmJtCl2cpauG1p6TPgrkpJ+aMlJPzSnHV0dreWXedKmodByT/ANmVPgzmOlvEYnRrStudCtOPLOmP4M5xpr82PqN3T0w+Xaj923zLY7aXmoyVGRibZ+ajJUWZPFzvpY0Vyla61Sjwx1FZrs7Yt/WvccuPpa9sbfVNPr2V1Dfo1o7sl+Hj3HAtpdnrvZzVJWlwt6m8ujVS4VI/c+9AZ7o42tjs5rEqF3PdsLvEZyx+jkuUvufr8Dv9KvCrCM6clOElmMovKa7Gj5JNq2c2/wBc2apqhQrRuLNcre4zKMfU+aA+kVLJNM5HbdNdr1adzo1aM1/VVlJfWkVuem2gofzTRqkp9jrVkkvYl94HRdqq8KGyGsTnUjCPkVZZeObg0vrZ8rmx7Sba6ztRPF9XUbdPMbeknGCfq4t+01wD1abHf1S0h9KtBfxI+ud4+TNBjv7Q6bD6V1SX8aPq7eAvKRXeLKkV3gLV9L5BnH+k9b2gQf0bqL+qSOtX0vkWcw28t5XWzV7uLMqTVRLwUln6mwOYXup3uuRtqdXDjZ0VGKWeSws+t8PqPrzYCPVbIWqxzlP6pNfcfM/R/pm8rjUasE4NKlTyu3OW/ZiP19x9M7HyVPZeyT+dGUvfKTA2beK54HmVVMkpp9oHoyVyWd/xK7/iBdGS2pElICWSuSGSWQK5BTIAjvFHIg2RcuAE3Ii5Fty4kHIC65pFtzLU6iLMqgHolVLLrI8862DzVLlJPiwPdOvg13a1O62euFFZnTxUS9T4/Vk9Fe/UYtNmEv8AWVTpyWN5Y4p9oGl0q6lFcS1b6Np1vqM9Ro2lKF1PO9Ujwznnw5L/APveYn8owo6nVpKEqdOUswUuSz2IzVCspR5gZmzl8rE2WlLzEapZz+VibHRqeYvUB63Mi5FrfRFzAuOWTx6q9/SL2HZK3qJ/usvbxarJVaM6UvRmnF+prAHyoDuFLom2cp8atW+rPulVil9UTIUOjzZahj/JaqY7alWbz9eAPn8rGMpPEYuT7kj6QpbMaDbfotHso+ujGXxPZToW9BYo0KVJf2IJfcB88WOzOt6jJK20u5nnlKUN2PveEbtonRZNSjW1q4io/q9F5b8JS7PZ7zqU5pdhYlU8ALVKhSs7enb29KNKjBbsYR4JIsVZPLRcqT58eJ5KlTmBarSZi7lt7x7a0zG3DfHiBmej2p1W0t0887Z/aic9uHi/uv8AnT+0zdNj6nU63c1G+VHHq85fgaPXf88uOOflZv8AiZU1nph0nZydslvgyERyVya52G6aZOjSncVoUaUJTqTe7GMVlti3t613XhQt6bqVZvEYrtOrbLbL0NCpdfWSq30150+yCfzY/e/uPfFinJO34a7X8SppKb/n2ebZfYajZdXe6mlWuecaLXmQ9fY2bFrWv2Wh2rrXU/Oa+TpRfnTfgu7xMRtNtZb6FTdCko1r2S3lTzwgu+X4HKr2+udRu53V3VdWtN8W+xdiS7EWbXphjlr1aHT6TPxG/wBbUT5Xs1vW7nXdQldXLwvRp01yhHuRjCKDeCjaZtO8uqxUripFKRtEKkZvzQUn6JEQyvbyy7DRunHolpU1Lh+TUvejStO9GPqM9Quc9H1OjnznYpfwmvWD4R9RuKdIfNNR+7b5bDbywkZClLgYmhNcD305rHMzeLIQmWNV0ix16wlaX9FVKb4xfJwl3xfNMQqI9EJAcc2h6NtV0uU6thGV/aLk6a+UivGPb7DS5050puFSEoSXBxksNew+noyPNe6TpupLF7YW1xw4upTUn7HgD5nB36r0d7K15NvTFBv6FWcfvFHo32Upz3vyc5+E602viBwe2tbi8rwoW1GpWrSeIwpxcm/YZDXNndR2dqW1PUaSp1K9LrYxTzjjjDfLP4n0VYaXp2lU9ywsqFtH/d00m/WzGbUbI2G1kLdXdavSnbuW5Ok1l72Mp5T7gODbNLe2q0hf8bR+2j6kUzmOn9E9ppus2l/Q1WrJW1eFVU50V52608Zz4dx0hzA9CmV3jzKZLeAtX8/kGahc4nKpGSTjLKknya7UbRfzxQZqVzVSbYHm3KdCnC3t6cIRziFOCwl3JI7Bpn8z062tt5ZpUow9eFg4tY6g1rVKcaSqRpPeUny3uw6PZ6y5QTaSz3AblCvkvKssGvUL9SSbZ7ad0pLmBmI1U+0mprvMbCt4l+FXPaB71PxJKfieSM33lxTA9KkTUjzqRNSAvZBbyAINkHIqyDAjKRbcisuZBoC3OZ55ze7wLskWJrzgPPUn2Z4nhrSbzzPbUi8nkqwYGMuMvtMVcUt/OUZutTfNI8NSi22BqOsaNTuaLxFKS4prsZrtpeVrK48muua9GT5M6LWo8+BrWs6PC6py3VifY0Bds66lOMsm0UKqdOLXcczsr2tp90rW54fRk+03W0voyoxSkBmnVKOqjGu7XeQd2vpAZN1SDqmLnfRXzizPUILtAzDrJFt1jCz1SmvnHmqa1Tjnz+QGwSreLLMq3ia5U2goLg6qXrPFW2nto/0q94G1zuCxK5j3s06rtbbrlN+w8VTatSk1CNRvwQG6Tuo5fFnmqXUeJpz12+q/o7Sq8+BHyjWq3o2jSfbIDZqtzHjxMfcXcUnmSXrMR5Frlf0koZLVXZvUK+OsuWmnngwNg0a9p26q1ZS41GsLwWcP62avKSlWqyXJ1JP6zJUdMqWq3as3JoxC82dSPdJ/Eq6v0w6Ds/O2W3wvZKZIZGTX7Ot53Rejuwo+T3OoPEqjn1Mc/NWE378/V4m8yk3FpPDxweORxnRNo73QpT8m3J06mHOnNcG+/hyeDNfnFvv1K2/i/Ev4stK12cpxDh+pz55vXxhn62wVjcXFSvWvbydWo3KcnKOW328i3+bvTf1u798fwMJ+cW+/Urb3y/ELpFvv1Oh75CbYJ8U1xcTrHLWWVuujq28nk7W9rKsl5vW4ab7uC/E548xk4yWGnhm1XXSDqVehOnToUKMpLG+str1cfiak3kr5eTw5G24d3qsT3iUt4jN+aU3ikpeaeMR4tja/llutlqFOWg29BtcaEYtZ5cOJjrK4xHHJrgzH21rVdhTUGs7qeGeF6Zq7rupTl5vh2m4r0fOs875LfLdqNwlhntp3McczRFLW6P8AQOXsJx1nUqTxO0qLHPg/wJeToNO5jw4nphdRT5nOobTVoenQqJd7R6Ke1tPhvb0X3YA6JG5WeZdVwu80CntZbtcamPWeyltPbSxiqveBu8a/DmTjWNQp7Q28lwqr3nphrlF4+UA2lVs9pJVcdprcNXpt/pD0R1SnLlMDPKqSVUwa1CP0i5G/j9IDMqr4let8TEK+j9In5bHsYF/Ua3yDNG1G5lKoqNN+fPh6kZ3WtTjToZ3uLXBGL0ewdep5VWWZSfBPsQGQ0jTY0bdZjxa5+PeZ21g0sMW1JJJJI9lKliXED10OSMjSk0keOjDge2nHggPXTlLhhnqpzfM8tNYZ6YrgB6oS7S/GR5ockXogeiMiakWUXEBd3uAIgCrRBovNEXECy4kHEvuPgQcfADyyj4FmUD2uBB0n3AY6VN7zLFSk+4ykqRalRfLAGGqUHx4Hlnb+BsErfhyLTtU+wDWq1rzMfXs28vBuErTMuRZnp8W+QHMda0FXVJyUcSXJo0+epajo0nSq05VIRfCS5o7zLS6bXGKPHcbOWVf9JQhL1oDiD2wn/VVPcUe1N3VWKdrWl6onYpbIaepZja0s/skls3b03mNGmvVEDjH5S124/RWVbj3plyNntPccqG5n6XA7OtEguUUvUiS0iK+agONx2Y2iuHmdaMF4cT1U9hNQq/pr+XHsSOuLTIr5qJLTkuxAcpp9HdLOatxVn9R7qOwOnQxvUpS9bOlrT/BFfIfBAaBS2O06lhq1p58UeyGz1rTSULemvVE3PyDwQ8h8EBqMdIhHlTS9SKvTEvmr3G2+Q+CIysPBAafLTkuxFipYqLfBG6PT0+cUWKmlxbfBAc+1CzxBNLtwaFqEXbahWhJebKW/F9+ef1ncLvQo1qeO7uNa1bo/jqFNJVnHDz6K4GGTHzxst6PVTpr80OV9dHvHXRN0fRVWXK8/h/xIPour/ri/d/xK/dW4++R7NN66I66Pebh+bCv+vL93/Efmwr/r6/df4kd2T97j2ah18e8ddHvNu/NjX/Xl+6/xH5sK/wCvL91/iO7H3uP4y1Dro9466Pebh+bCv+vL91/iPzX3P66vc/xHdj73Hs1Hro95RT66caUFmc3upG4Losun/rq/df4mY0vo2VjW353G+2uajzMq6bx33eWTjUzXasPDY2eaVOmlnEUsmdp2Ed1LdM1abPKhJLOcd5k6elKL9FFpoZmZneWrw03PzS7+Soy5wT9htUdOivmlxWCXYENPeiUpc6MX60Wqmy9lU4ytaWX/AGTdlYruJuxWFwA55U2K02pztoL1HlqdH+nS5RnH1SOmeQLuQ8gXcgOUVOjujlulc1Yv1nknsDdxeKV7PPjk7D5Au5FHp6fYgOMS2O12k/k7tSj4stS0PaWh6OJ47mdr/Jq7kRlpifYgOJSpbS26xK1m13oi9W1q3WKllV9zO2PSYv5qKfkWnL0qcfcBxRbT3tP07eqn3brK/wAqruUt2FtUz7TtH8nrafpUYP8AukqezFlGWfJqX7oHKNMsr7VbiNe6jLdXKOOCN6s9PcIKKjjBtlLRqFOOIUoxXgj0w0+muG4gMBQs2sNo9dO148jNRsqa7C5G1gscAMdTt3wWD0wo4R7Y26Lio44cAPPCly4F6MFwL8aWHjgTVPHcBbjBcC6oouKn6iSj4ICkUTSKqLJqOAGOAJACeCOC5gboFprwKOJdaI48ALW4U3C9gpjwA87jxKbi7j0bvgN0DyOmU3PA9Tgim6B45UyPVHslHwIqK7gPI6KZTqD27hXq/ADHu3Iu38PqMl1fgUdPPYgMb5Ou76h5Mu4yPVPwHVPwAxnky7kV8nRkeqfgOq9QGO8nQ8nRkeq9RTq8AY/ydDydGQ3BuAY/ydFHbLuRkurHVoDFO2XcQdsu4y7pEeq8AMQ7RY7C27NLsM11S8CnU+ohLBuyi+xEfIF3IznUeCHU+CAwPkC7kPyevAznUeoeT+oDA/k9dyH5Pj3Iz3k/qHkz7kBgvyeu5FVYruRnPJ33IdQ+5AYZWK7kTVmu5GYVH1DqV4AYpWa7kXFaLuRk1RXgSVJeBIxnkq7Eivk3gjJdUvAl1XqAxvk3gh5P4IyXVruHVruQGO8m8EPJvBGR6tdw6tdwGO8m8EPJvBGR6tdw6tdwGO8m8EPJvBGT6rwQ6rwQGN8m8EV8m8EZHqvBFeq8EBjvJvBEvJ/BHu6rwRLq/BAeFUfBEup8Eezq/BFHDAQ8kaXgXFS8C+oYZNQYHmVPHYTVMv7g3ALagu4qoLuLqjgqkBaUETUUie6N0CO6SwVwSwBDAJ4AEgVAEcDBLAwBHBTHgSAEcDBIAW8DBPAwBacSjjwyXJLgMeaBBIrgklwyVwBDd8Bu+Bc3RugW93wG74FzdG6BYaKYLklxKYAhujdLu7wTG4u0CzuDcL+4iD4ARUSW74AnFeaBDdQ3UXcDAFjcWc4IunxPRu8SDi3IJWurG4Xd0rghOy0qZXq0TSJg2Wdxdw3C84rsIYCNlvdXcU3EXcFcBKzuLuKqCzyLuBgC3uLuKqCLyQSJQs7g3C/gYAsbqKNIuyfYQaAhgpguKLZXq32gWsDBe6si4NAQwVwVADBXdKx5k8AW9wrulzAwBa3SjRdwQwEKbvEko+ARNICO6MeBMAQ3cDBMAUwMEsDAFMAqAKAqAK4GBgYAoAAAKgCgKgCmBgrgYAhJcCOcLBOXIt/ACUSqESSAoCoAoCoAtS5lCcvSIgXIrzUVwRi1urJXeXeBXBbkuJLeXYRYFMFyPCKIRWSaAAqACIS9Jk0Ql6TCY6gAIZKYKgAST4BoiSQYo4BKS4EQncAAEgAShUPkCj5MC2MEmUXF4ArFYRMABgi0Vk8Ed/wApKJHBJvJQCsUXMEYEgGBgABgt45lwgu0IVjHgSwUTJYApgYK4GAKAqAKAqAKAqAKAqAAAAAAAAAAAAAACM/RZFLzSU/RKJ8MAVXIqRi+ZICoAAAAC3L0iJKXpEQAKqOVkkoLtAgCbiu4h2gXI8ipbTLiAAAAiEvSZMhL0gmOoACGSq5hrgUySyEIEo8yuEOARuMiGAmAAICQKoEoCkvRKlHywBbEfSQEfSQF0DIAjJNkMMvFALJUubqG6u4G6MSZRJLkVAqAAhR8iMSrIrkwJIkRj6KJAAAAAAAAAAAAAAAAAAUAFQAAAAAAAUksrBbw0y6RksoCkeRNEIk0AAAAAAW6npESVT0iIFyHookW1LCwN99gFwsvmVcm+0oAS4l0hFcckwAAAEH6TJlGgQoBgYDJQDBXBApkZGBgABgYAZKrsKYKpAS7AHyBLEAAShJYZRE2sohgCaZUtoqpAXAR3vAjKXcEKueHgbxABOy7zKlOwqEAAAi+RBIuPkRSAkipQqAAAAAAAAAAAAAAAAAQYAAAAAAAAAAoABREkAAAAAAAW6npEQAAAAEopMACeAABUAAUKgAUAASAAIAAEgAAAACrKABCoAAoRYAStgAJVAAAlBcQAhMqAEAAAoAAKgAAAAAAAAAAAAAAA//Z" id="176" name="Google Shape;176;p18"/>
          <p:cNvSpPr/>
          <p:nvPr/>
        </p:nvSpPr>
        <p:spPr>
          <a:xfrm>
            <a:off x="307979" y="7936"/>
            <a:ext cx="304796" cy="30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8"/>
          <p:cNvSpPr/>
          <p:nvPr/>
        </p:nvSpPr>
        <p:spPr>
          <a:xfrm>
            <a:off x="8485366" y="996906"/>
            <a:ext cx="3315020" cy="943267"/>
          </a:xfrm>
          <a:prstGeom prst="rect">
            <a:avLst/>
          </a:prstGeom>
          <a:solidFill>
            <a:srgbClr val="CCECFF"/>
          </a:solidFill>
          <a:ln cap="flat" cmpd="sng" w="12700">
            <a:solidFill>
              <a:srgbClr val="D6DCE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ресурсы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1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Интеллектуальные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8"/>
          <p:cNvSpPr/>
          <p:nvPr/>
        </p:nvSpPr>
        <p:spPr>
          <a:xfrm>
            <a:off x="612776" y="996906"/>
            <a:ext cx="3315020" cy="934909"/>
          </a:xfrm>
          <a:prstGeom prst="rect">
            <a:avLst/>
          </a:prstGeom>
          <a:solidFill>
            <a:srgbClr val="FFFFCC"/>
          </a:solidFill>
          <a:ln cap="flat" cmpd="sng" w="12700">
            <a:solidFill>
              <a:srgbClr val="F9F3A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процессы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1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Доработка существующей установки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8"/>
          <p:cNvSpPr/>
          <p:nvPr/>
        </p:nvSpPr>
        <p:spPr>
          <a:xfrm>
            <a:off x="6382073" y="2152497"/>
            <a:ext cx="2159826" cy="2717584"/>
          </a:xfrm>
          <a:prstGeom prst="rect">
            <a:avLst/>
          </a:prstGeom>
          <a:solidFill>
            <a:srgbClr val="FFCC99"/>
          </a:solidFill>
          <a:ln cap="flat" cmpd="sng" w="12700">
            <a:solidFill>
              <a:srgbClr val="A9D18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Достоинства предложения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1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Превосходное качество, высокая эффективность и производительностьа также адаптивность к вашим условиям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8"/>
          <p:cNvSpPr/>
          <p:nvPr/>
        </p:nvSpPr>
        <p:spPr>
          <a:xfrm>
            <a:off x="3956179" y="1392621"/>
            <a:ext cx="2232251" cy="2559195"/>
          </a:xfrm>
          <a:prstGeom prst="rect">
            <a:avLst/>
          </a:prstGeom>
          <a:solidFill>
            <a:srgbClr val="FFCCCC"/>
          </a:solidFill>
          <a:ln cap="flat" cmpd="sng" w="12700">
            <a:solidFill>
              <a:srgbClr val="F7BFB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Сегменты</a:t>
            </a:r>
            <a:br>
              <a:rPr b="1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8" lvl="0" marL="20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Предприятия нефтегазовой промышленности, машиностроительные и химические предприятия.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1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8"/>
          <p:cNvSpPr/>
          <p:nvPr/>
        </p:nvSpPr>
        <p:spPr>
          <a:xfrm>
            <a:off x="612776" y="2152497"/>
            <a:ext cx="2808314" cy="2559195"/>
          </a:xfrm>
          <a:prstGeom prst="rect">
            <a:avLst/>
          </a:prstGeom>
          <a:solidFill>
            <a:srgbClr val="CCFFCC"/>
          </a:solidFill>
          <a:ln cap="flat" cmpd="sng" w="12700">
            <a:solidFill>
              <a:srgbClr val="AFFFA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Доходы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1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Услуга замены блоков осушки воздуха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Продажа установки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Доход с аренды промышленной установки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9136090" y="2988963"/>
            <a:ext cx="2664296" cy="1458166"/>
          </a:xfrm>
          <a:prstGeom prst="rect">
            <a:avLst/>
          </a:prstGeom>
          <a:solidFill>
            <a:srgbClr val="BDEDEB"/>
          </a:solidFill>
          <a:ln cap="flat" cmpd="sng" w="12700">
            <a:solidFill>
              <a:srgbClr val="ABD9E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Издержки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1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Затраты на материалы, оплату труда, монтаж, сборку установки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6382073" y="5322694"/>
            <a:ext cx="4941298" cy="1008107"/>
          </a:xfrm>
          <a:prstGeom prst="rect">
            <a:avLst/>
          </a:prstGeom>
          <a:solidFill>
            <a:srgbClr val="FFFFCC"/>
          </a:solidFill>
          <a:ln cap="flat" cmpd="sng" w="12700">
            <a:solidFill>
              <a:srgbClr val="FFFF8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1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Собственный интернет-сайт , реклама в соц. сетях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8"/>
          <p:cNvSpPr/>
          <p:nvPr/>
        </p:nvSpPr>
        <p:spPr>
          <a:xfrm>
            <a:off x="571179" y="5322694"/>
            <a:ext cx="4934266" cy="1008107"/>
          </a:xfrm>
          <a:prstGeom prst="rect">
            <a:avLst/>
          </a:prstGeom>
          <a:solidFill>
            <a:srgbClr val="D9B9FD"/>
          </a:solidFill>
          <a:ln cap="flat" cmpd="sng" w="12700">
            <a:solidFill>
              <a:srgbClr val="CB97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взаимодействия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1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Ресурсы 20.35 университет, ОТО, ОТК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90" name="Google Shape;190;p19"/>
          <p:cNvSpPr txBox="1"/>
          <p:nvPr>
            <p:ph type="title"/>
          </p:nvPr>
        </p:nvSpPr>
        <p:spPr>
          <a:xfrm>
            <a:off x="323853" y="11430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Рынок</a:t>
            </a:r>
            <a:endParaRPr/>
          </a:p>
        </p:txBody>
      </p:sp>
      <p:sp>
        <p:nvSpPr>
          <p:cNvPr id="191" name="Google Shape;191;p19"/>
          <p:cNvSpPr txBox="1"/>
          <p:nvPr>
            <p:ph idx="1" type="body"/>
          </p:nvPr>
        </p:nvSpPr>
        <p:spPr>
          <a:xfrm>
            <a:off x="292105" y="1028700"/>
            <a:ext cx="8508994" cy="1055077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/>
          <a:p>
            <a:pPr indent="-2038" lvl="0" marL="203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-2038" lvl="0" marL="203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-2038" lvl="0" marL="203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323852" y="1244598"/>
            <a:ext cx="11334542" cy="661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Необходимая сумма для реализации проекта: </a:t>
            </a:r>
            <a:r>
              <a:rPr b="1" i="0" lang="ru-RU" sz="23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16 млн рублей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6809614" y="3220658"/>
            <a:ext cx="419151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все производства и компании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данной сфере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9"/>
          <p:cNvSpPr txBox="1"/>
          <p:nvPr/>
        </p:nvSpPr>
        <p:spPr>
          <a:xfrm>
            <a:off x="7061200" y="3997756"/>
            <a:ext cx="4800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компании, которым мы сможем оказывать услуги  продавать наш продукт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9"/>
          <p:cNvSpPr txBox="1"/>
          <p:nvPr/>
        </p:nvSpPr>
        <p:spPr>
          <a:xfrm>
            <a:off x="7558093" y="5364749"/>
            <a:ext cx="410030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доля компаний, которую мы сможем охватить используя все наши ресурсы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7378700" y="4742630"/>
            <a:ext cx="362243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компании, нуждающиеся в наших услугах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7" name="Google Shape;197;p19"/>
          <p:cNvCxnSpPr/>
          <p:nvPr/>
        </p:nvCxnSpPr>
        <p:spPr>
          <a:xfrm rot="10800000">
            <a:off x="5892993" y="4313039"/>
            <a:ext cx="1168200" cy="1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8" name="Google Shape;198;p19"/>
          <p:cNvCxnSpPr/>
          <p:nvPr/>
        </p:nvCxnSpPr>
        <p:spPr>
          <a:xfrm flipH="1">
            <a:off x="5723625" y="3524775"/>
            <a:ext cx="1086000" cy="38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9" name="Google Shape;199;p19"/>
          <p:cNvCxnSpPr/>
          <p:nvPr/>
        </p:nvCxnSpPr>
        <p:spPr>
          <a:xfrm flipH="1" rot="10800000">
            <a:off x="5926275" y="5065750"/>
            <a:ext cx="1546800" cy="5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0" name="Google Shape;200;p19"/>
          <p:cNvCxnSpPr/>
          <p:nvPr/>
        </p:nvCxnSpPr>
        <p:spPr>
          <a:xfrm flipH="1" rot="10800000">
            <a:off x="5678625" y="5684200"/>
            <a:ext cx="1879500" cy="1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01" name="Google Shape;20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32590" y="-454998"/>
            <a:ext cx="12590525" cy="7082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7" name="Google Shape;207;p20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Конкуренты</a:t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517527" y="1078121"/>
            <a:ext cx="4416213" cy="918222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ru-RU" sz="2800"/>
              <a:t>Наши преимущества: </a:t>
            </a:r>
            <a:endParaRPr/>
          </a:p>
        </p:txBody>
      </p:sp>
      <p:grpSp>
        <p:nvGrpSpPr>
          <p:cNvPr id="209" name="Google Shape;209;p20"/>
          <p:cNvGrpSpPr/>
          <p:nvPr/>
        </p:nvGrpSpPr>
        <p:grpSpPr>
          <a:xfrm>
            <a:off x="2124419" y="2184287"/>
            <a:ext cx="7951234" cy="3724698"/>
            <a:chOff x="553431" y="2243279"/>
            <a:chExt cx="5632603" cy="3724698"/>
          </a:xfrm>
        </p:grpSpPr>
        <p:sp>
          <p:nvSpPr>
            <p:cNvPr id="210" name="Google Shape;210;p20"/>
            <p:cNvSpPr/>
            <p:nvPr/>
          </p:nvSpPr>
          <p:spPr>
            <a:xfrm>
              <a:off x="854104" y="2243279"/>
              <a:ext cx="5331930" cy="601336"/>
            </a:xfrm>
            <a:custGeom>
              <a:rect b="b" l="l" r="r" t="t"/>
              <a:pathLst>
                <a:path extrusionOk="0" h="601335" w="5331926">
                  <a:moveTo>
                    <a:pt x="5331926" y="601334"/>
                  </a:moveTo>
                  <a:lnTo>
                    <a:pt x="300667" y="601334"/>
                  </a:lnTo>
                  <a:lnTo>
                    <a:pt x="0" y="300667"/>
                  </a:lnTo>
                  <a:lnTo>
                    <a:pt x="300667" y="1"/>
                  </a:lnTo>
                  <a:lnTo>
                    <a:pt x="5331926" y="1"/>
                  </a:lnTo>
                  <a:lnTo>
                    <a:pt x="5331926" y="601334"/>
                  </a:lnTo>
                  <a:close/>
                </a:path>
              </a:pathLst>
            </a:custGeom>
            <a:solidFill>
              <a:srgbClr val="DA251D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87625" lIns="415500" spcFirstLastPara="1" rIns="16357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/>
                <a:buNone/>
              </a:pPr>
              <a:r>
                <a:rPr b="1" i="0" lang="ru-RU" sz="2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Уникальность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0"/>
            <p:cNvSpPr/>
            <p:nvPr/>
          </p:nvSpPr>
          <p:spPr>
            <a:xfrm>
              <a:off x="553431" y="2243279"/>
              <a:ext cx="601336" cy="601336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3A6A2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20"/>
            <p:cNvSpPr/>
            <p:nvPr/>
          </p:nvSpPr>
          <p:spPr>
            <a:xfrm>
              <a:off x="854104" y="3024121"/>
              <a:ext cx="5331930" cy="601336"/>
            </a:xfrm>
            <a:custGeom>
              <a:rect b="b" l="l" r="r" t="t"/>
              <a:pathLst>
                <a:path extrusionOk="0" h="601335" w="5331926">
                  <a:moveTo>
                    <a:pt x="5331926" y="601334"/>
                  </a:moveTo>
                  <a:lnTo>
                    <a:pt x="300667" y="601334"/>
                  </a:lnTo>
                  <a:lnTo>
                    <a:pt x="0" y="300667"/>
                  </a:lnTo>
                  <a:lnTo>
                    <a:pt x="300667" y="1"/>
                  </a:lnTo>
                  <a:lnTo>
                    <a:pt x="5331926" y="1"/>
                  </a:lnTo>
                  <a:lnTo>
                    <a:pt x="5331926" y="601334"/>
                  </a:lnTo>
                  <a:close/>
                </a:path>
              </a:pathLst>
            </a:custGeom>
            <a:solidFill>
              <a:srgbClr val="DA251D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87625" lIns="415500" spcFirstLastPara="1" rIns="16357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/>
                <a:buNone/>
              </a:pPr>
              <a:r>
                <a:rPr b="1" i="0" lang="ru-RU" sz="2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Современность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0"/>
            <p:cNvSpPr/>
            <p:nvPr/>
          </p:nvSpPr>
          <p:spPr>
            <a:xfrm>
              <a:off x="553431" y="3024121"/>
              <a:ext cx="601336" cy="601336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3A6A2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20"/>
            <p:cNvSpPr/>
            <p:nvPr/>
          </p:nvSpPr>
          <p:spPr>
            <a:xfrm>
              <a:off x="854104" y="3804955"/>
              <a:ext cx="5331930" cy="601336"/>
            </a:xfrm>
            <a:custGeom>
              <a:rect b="b" l="l" r="r" t="t"/>
              <a:pathLst>
                <a:path extrusionOk="0" h="601335" w="5331926">
                  <a:moveTo>
                    <a:pt x="5331926" y="601334"/>
                  </a:moveTo>
                  <a:lnTo>
                    <a:pt x="300667" y="601334"/>
                  </a:lnTo>
                  <a:lnTo>
                    <a:pt x="0" y="300667"/>
                  </a:lnTo>
                  <a:lnTo>
                    <a:pt x="300667" y="1"/>
                  </a:lnTo>
                  <a:lnTo>
                    <a:pt x="5331926" y="1"/>
                  </a:lnTo>
                  <a:lnTo>
                    <a:pt x="5331926" y="601334"/>
                  </a:lnTo>
                  <a:close/>
                </a:path>
              </a:pathLst>
            </a:custGeom>
            <a:solidFill>
              <a:srgbClr val="DA251D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87625" lIns="415500" spcFirstLastPara="1" rIns="16357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/>
                <a:buNone/>
              </a:pPr>
              <a:r>
                <a:rPr b="1" i="0" lang="ru-RU" sz="2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Научная база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0"/>
            <p:cNvSpPr/>
            <p:nvPr/>
          </p:nvSpPr>
          <p:spPr>
            <a:xfrm>
              <a:off x="553431" y="3804955"/>
              <a:ext cx="601336" cy="601336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3A6A2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0"/>
            <p:cNvSpPr/>
            <p:nvPr/>
          </p:nvSpPr>
          <p:spPr>
            <a:xfrm>
              <a:off x="854104" y="4585798"/>
              <a:ext cx="5331930" cy="601336"/>
            </a:xfrm>
            <a:custGeom>
              <a:rect b="b" l="l" r="r" t="t"/>
              <a:pathLst>
                <a:path extrusionOk="0" h="601335" w="5331926">
                  <a:moveTo>
                    <a:pt x="5331926" y="601334"/>
                  </a:moveTo>
                  <a:lnTo>
                    <a:pt x="300667" y="601334"/>
                  </a:lnTo>
                  <a:lnTo>
                    <a:pt x="0" y="300667"/>
                  </a:lnTo>
                  <a:lnTo>
                    <a:pt x="300667" y="1"/>
                  </a:lnTo>
                  <a:lnTo>
                    <a:pt x="5331926" y="1"/>
                  </a:lnTo>
                  <a:lnTo>
                    <a:pt x="5331926" y="601334"/>
                  </a:lnTo>
                  <a:close/>
                </a:path>
              </a:pathLst>
            </a:custGeom>
            <a:solidFill>
              <a:srgbClr val="DA251D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87625" lIns="415500" spcFirstLastPara="1" rIns="16357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/>
                <a:buNone/>
              </a:pPr>
              <a:r>
                <a:rPr b="1" i="0" lang="ru-RU" sz="2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Наглядность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0"/>
            <p:cNvSpPr/>
            <p:nvPr/>
          </p:nvSpPr>
          <p:spPr>
            <a:xfrm>
              <a:off x="553431" y="4585798"/>
              <a:ext cx="601336" cy="601336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3A6A2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0"/>
            <p:cNvSpPr/>
            <p:nvPr/>
          </p:nvSpPr>
          <p:spPr>
            <a:xfrm>
              <a:off x="854104" y="5366631"/>
              <a:ext cx="5331930" cy="601336"/>
            </a:xfrm>
            <a:custGeom>
              <a:rect b="b" l="l" r="r" t="t"/>
              <a:pathLst>
                <a:path extrusionOk="0" h="601335" w="5331926">
                  <a:moveTo>
                    <a:pt x="5331926" y="601334"/>
                  </a:moveTo>
                  <a:lnTo>
                    <a:pt x="300667" y="601334"/>
                  </a:lnTo>
                  <a:lnTo>
                    <a:pt x="0" y="300667"/>
                  </a:lnTo>
                  <a:lnTo>
                    <a:pt x="300667" y="1"/>
                  </a:lnTo>
                  <a:lnTo>
                    <a:pt x="5331926" y="1"/>
                  </a:lnTo>
                  <a:lnTo>
                    <a:pt x="5331926" y="601334"/>
                  </a:lnTo>
                  <a:close/>
                </a:path>
              </a:pathLst>
            </a:custGeom>
            <a:solidFill>
              <a:srgbClr val="DA251D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87625" lIns="415500" spcFirstLastPara="1" rIns="16357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/>
                <a:buNone/>
              </a:pPr>
              <a:r>
                <a:rPr b="1" i="0" lang="ru-RU" sz="2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Актуальность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0"/>
            <p:cNvSpPr/>
            <p:nvPr/>
          </p:nvSpPr>
          <p:spPr>
            <a:xfrm>
              <a:off x="553431" y="5366641"/>
              <a:ext cx="601336" cy="601336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3A6A2"/>
            </a:solidFill>
            <a:ln cap="flat" cmpd="sng" w="254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descr="Флажок со сплошной заливкой" id="220" name="Google Shape;220;p20"/>
          <p:cNvSpPr/>
          <p:nvPr/>
        </p:nvSpPr>
        <p:spPr>
          <a:xfrm>
            <a:off x="212726" y="-144466"/>
            <a:ext cx="304796" cy="30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Флажок со сплошной заливкой" id="221" name="Google Shape;221;p20"/>
          <p:cNvSpPr/>
          <p:nvPr/>
        </p:nvSpPr>
        <p:spPr>
          <a:xfrm>
            <a:off x="365129" y="7936"/>
            <a:ext cx="304796" cy="30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Флажок со сплошной заливкой" id="222" name="Google Shape;222;p20"/>
          <p:cNvSpPr/>
          <p:nvPr/>
        </p:nvSpPr>
        <p:spPr>
          <a:xfrm>
            <a:off x="517522" y="160340"/>
            <a:ext cx="304796" cy="30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проверка, галочка значок" id="223" name="Google Shape;22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9180" y="2190560"/>
            <a:ext cx="780757" cy="584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роверка, галочка значок" id="224" name="Google Shape;22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9180" y="2983033"/>
            <a:ext cx="780757" cy="584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роверка, галочка значок" id="225" name="Google Shape;22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9180" y="3752656"/>
            <a:ext cx="780757" cy="584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роверка, галочка значок" id="226" name="Google Shape;22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9180" y="4552756"/>
            <a:ext cx="780757" cy="584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роверка, галочка значок" id="227" name="Google Shape;2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9180" y="5314753"/>
            <a:ext cx="780757" cy="584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1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33" name="Google Shape;233;p21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Текущие результаты команды</a:t>
            </a:r>
            <a:endParaRPr/>
          </a:p>
        </p:txBody>
      </p:sp>
      <p:graphicFrame>
        <p:nvGraphicFramePr>
          <p:cNvPr id="234" name="Google Shape;234;p21"/>
          <p:cNvGraphicFramePr/>
          <p:nvPr/>
        </p:nvGraphicFramePr>
        <p:xfrm>
          <a:off x="1207273" y="98428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{818B3197-836E-4A21-9DB5-8528959F37B5}</a:tableStyleId>
              </a:tblPr>
              <a:tblGrid>
                <a:gridCol w="5892025"/>
                <a:gridCol w="4120250"/>
              </a:tblGrid>
              <a:tr h="88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этапа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Сроки выполнения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</a:tr>
              <a:tr h="152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ru-RU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Концепция модернизации</a:t>
                      </a:r>
                      <a:endParaRPr b="1"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ru-RU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01.09.2023 – 30.11.2023</a:t>
                      </a:r>
                      <a:endParaRPr b="1"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50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ru-RU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Прототип продукта </a:t>
                      </a:r>
                      <a:endParaRPr b="1"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ru-RU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01.12.2023 – 30.11.2024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82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ru-RU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Ввод решения в опытную эксплуатацию, его отладка и доработка</a:t>
                      </a:r>
                      <a:endParaRPr b="1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ru-RU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01.12.2024 – 28.02.2025</a:t>
                      </a:r>
                      <a:endParaRPr b="1"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2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40" name="Google Shape;240;p22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Предложение для инвестора</a:t>
            </a:r>
            <a:endParaRPr/>
          </a:p>
        </p:txBody>
      </p:sp>
      <p:sp>
        <p:nvSpPr>
          <p:cNvPr id="241" name="Google Shape;241;p22"/>
          <p:cNvSpPr txBox="1"/>
          <p:nvPr>
            <p:ph idx="1" type="body"/>
          </p:nvPr>
        </p:nvSpPr>
        <p:spPr>
          <a:xfrm>
            <a:off x="609520" y="983007"/>
            <a:ext cx="9579509" cy="5633691"/>
          </a:xfrm>
          <a:prstGeom prst="rect">
            <a:avLst/>
          </a:prstGeom>
          <a:noFill/>
          <a:ln>
            <a:noFill/>
          </a:ln>
        </p:spPr>
        <p:txBody>
          <a:bodyPr anchorCtr="0" anchor="t" bIns="58600" lIns="117225" spcFirstLastPara="1" rIns="117225" wrap="square" tIns="58600">
            <a:normAutofit/>
          </a:bodyPr>
          <a:lstStyle/>
          <a:p>
            <a:pPr indent="-2038" lvl="0" marL="203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lang="ru-RU"/>
              <a:t>Статьи расходов: </a:t>
            </a:r>
            <a:endParaRPr b="1"/>
          </a:p>
          <a:p>
            <a:pPr indent="-2038" lvl="0" marL="203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lang="ru-RU"/>
              <a:t>Оплата труда исполнителей </a:t>
            </a:r>
            <a:r>
              <a:rPr lang="ru-RU"/>
              <a:t>– 7 200 000 рублей </a:t>
            </a:r>
            <a:br>
              <a:rPr lang="ru-RU"/>
            </a:br>
            <a:r>
              <a:rPr b="1" lang="ru-RU"/>
              <a:t>Оплата труда научного руководителя </a:t>
            </a:r>
            <a:r>
              <a:rPr lang="ru-RU"/>
              <a:t>– 720 000 рублей </a:t>
            </a:r>
            <a:br>
              <a:rPr lang="ru-RU"/>
            </a:br>
            <a:r>
              <a:rPr b="1" lang="ru-RU"/>
              <a:t>Прочие расходы </a:t>
            </a:r>
            <a:r>
              <a:rPr lang="ru-RU"/>
              <a:t>(приобретение материалов, оборудования и др.) – 6 880 000 рублей </a:t>
            </a:r>
            <a:br>
              <a:rPr lang="ru-RU"/>
            </a:br>
            <a:r>
              <a:rPr b="1" lang="ru-RU"/>
              <a:t>Накладные расходы </a:t>
            </a:r>
            <a:r>
              <a:rPr lang="ru-RU"/>
              <a:t>–  1 200 000 рублей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/>
              <a:t>Общая стоимость проекта </a:t>
            </a:r>
            <a:r>
              <a:rPr b="1" lang="ru-RU"/>
              <a:t>–</a:t>
            </a:r>
            <a:r>
              <a:rPr lang="ru-RU"/>
              <a:t> </a:t>
            </a:r>
            <a:r>
              <a:rPr b="1" lang="ru-RU"/>
              <a:t>16 000 000 рублей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lang="ru-RU"/>
              <a:t>Инвестор получает: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ru-RU"/>
              <a:t>Бесплатное пользование установкой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ru-RU"/>
              <a:t>Рекламу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ru-RU"/>
              <a:t>Процент от продаж в течении следующих пяти лет </a:t>
            </a:r>
            <a:endParaRPr/>
          </a:p>
        </p:txBody>
      </p:sp>
      <p:pic>
        <p:nvPicPr>
          <p:cNvPr descr="деловой человек&#10;, мужчины, деньги, доллар, бизнесмен, банкир, финансовые, менеджер, бизнес, инвестор значок" id="242" name="Google Shape;24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49652" y="4170797"/>
            <a:ext cx="1713686" cy="1713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3"/>
          <p:cNvSpPr txBox="1"/>
          <p:nvPr>
            <p:ph idx="12" type="sldNum"/>
          </p:nvPr>
        </p:nvSpPr>
        <p:spPr>
          <a:xfrm>
            <a:off x="11119771" y="6357823"/>
            <a:ext cx="757406" cy="365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48" name="Google Shape;248;p23"/>
          <p:cNvSpPr txBox="1"/>
          <p:nvPr>
            <p:ph type="title"/>
          </p:nvPr>
        </p:nvSpPr>
        <p:spPr>
          <a:xfrm>
            <a:off x="311106" y="0"/>
            <a:ext cx="11119186" cy="77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58600" lIns="117225" spcFirstLastPara="1" rIns="117225" wrap="square" tIns="58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Calibri"/>
              <a:buNone/>
            </a:pPr>
            <a:r>
              <a:rPr lang="ru-RU"/>
              <a:t>Команда</a:t>
            </a:r>
            <a:endParaRPr/>
          </a:p>
        </p:txBody>
      </p:sp>
      <p:sp>
        <p:nvSpPr>
          <p:cNvPr id="249" name="Google Shape;249;p23"/>
          <p:cNvSpPr txBox="1"/>
          <p:nvPr/>
        </p:nvSpPr>
        <p:spPr>
          <a:xfrm>
            <a:off x="8765374" y="2437760"/>
            <a:ext cx="2354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Петрова Галина Михайловна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9191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доцент</a:t>
            </a:r>
            <a:endParaRPr b="0" i="0" sz="1600" u="none" cap="none" strike="noStrike">
              <a:solidFill>
                <a:srgbClr val="19191B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9191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кандидат технических наук</a:t>
            </a:r>
            <a:endParaRPr b="0" i="0" sz="1600" u="none" cap="none" strike="noStrike">
              <a:solidFill>
                <a:srgbClr val="19191B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9191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куратор</a:t>
            </a:r>
            <a:endParaRPr b="0" i="0" sz="1600" u="none" cap="none" strike="noStrike">
              <a:solidFill>
                <a:srgbClr val="19191B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3"/>
          <p:cNvSpPr txBox="1"/>
          <p:nvPr/>
        </p:nvSpPr>
        <p:spPr>
          <a:xfrm>
            <a:off x="1979613" y="2560912"/>
            <a:ext cx="2354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Дарвин Артём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Александрович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Лидер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89992608788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aadarvin@chsu.ru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3"/>
          <p:cNvSpPr txBox="1"/>
          <p:nvPr/>
        </p:nvSpPr>
        <p:spPr>
          <a:xfrm>
            <a:off x="5542157" y="5193233"/>
            <a:ext cx="2159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228" y="2097448"/>
            <a:ext cx="1800400" cy="22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Презентация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