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4"/>
  </p:notesMasterIdLst>
  <p:sldIdLst>
    <p:sldId id="256" r:id="rId3"/>
    <p:sldId id="257" r:id="rId4"/>
    <p:sldId id="260" r:id="rId5"/>
    <p:sldId id="258" r:id="rId6"/>
    <p:sldId id="263" r:id="rId7"/>
    <p:sldId id="269" r:id="rId8"/>
    <p:sldId id="265" r:id="rId9"/>
    <p:sldId id="267" r:id="rId10"/>
    <p:sldId id="266" r:id="rId11"/>
    <p:sldId id="268" r:id="rId12"/>
    <p:sldId id="261" r:id="rId13"/>
  </p:sldIdLst>
  <p:sldSz cx="9144000" cy="5143500" type="screen16x9"/>
  <p:notesSz cx="6858000" cy="9144000"/>
  <p:embeddedFontLst>
    <p:embeddedFont>
      <p:font typeface="Helvetica Neue" charset="0"/>
      <p:regular r:id="rId15"/>
      <p:bold r:id="rId16"/>
      <p:italic r:id="rId17"/>
      <p:boldItalic r:id="rId18"/>
    </p:embeddedFont>
    <p:embeddedFont>
      <p:font typeface="Raleway SemiBold" charset="-52"/>
      <p:regular r:id="rId19"/>
      <p:bold r:id="rId20"/>
      <p:italic r:id="rId21"/>
      <p:boldItalic r:id="rId22"/>
    </p:embeddedFont>
    <p:embeddedFont>
      <p:font typeface="Raleway" charset="-52"/>
      <p:regular r:id="rId23"/>
      <p:bold r:id="rId24"/>
      <p:italic r:id="rId25"/>
      <p:boldItalic r:id="rId26"/>
    </p:embeddedFont>
    <p:embeddedFont>
      <p:font typeface="Calibri" pitchFamily="34" charset="0"/>
      <p:regular r:id="rId27"/>
      <p:bold r:id="rId28"/>
      <p:italic r:id="rId29"/>
      <p:boldItalic r:id="rId30"/>
    </p:embeddedFont>
    <p:embeddedFont>
      <p:font typeface="Century Gothic" pitchFamily="34" charset="0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334647F4-89B0-4007-B016-5ACE1C6AE95C}">
  <a:tblStyle styleId="{334647F4-89B0-4007-B016-5ACE1C6AE95C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-1236" y="-3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21" Type="http://schemas.openxmlformats.org/officeDocument/2006/relationships/font" Target="fonts/font7.fntdata"/><Relationship Id="rId34" Type="http://schemas.openxmlformats.org/officeDocument/2006/relationships/font" Target="fonts/font20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font" Target="fonts/font19.fntdata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0.fntdata"/><Relationship Id="rId32" Type="http://schemas.openxmlformats.org/officeDocument/2006/relationships/font" Target="fonts/font18.fntdata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31" Type="http://schemas.openxmlformats.org/officeDocument/2006/relationships/font" Target="fonts/font1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5357948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0" name="Google Shape;12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9" name="Google Shape;16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1" name="Google Shape;14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6" name="Google Shape;20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9" name="Google Shape;21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3" name="Google Shape;23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8" name="Google Shape;25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3" name="Google Shape;24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4" name="Google Shape;27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3" name="Google Shape;18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t="1755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11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Портативный электрокардиограф</a:t>
            </a:r>
            <a:endParaRPr sz="3100"/>
          </a:p>
        </p:txBody>
      </p:sp>
      <p:sp>
        <p:nvSpPr>
          <p:cNvPr id="107" name="Google Shape;107;p25"/>
          <p:cNvSpPr txBox="1">
            <a:spLocks noGrp="1"/>
          </p:cNvSpPr>
          <p:nvPr>
            <p:ph type="body" idx="1"/>
          </p:nvPr>
        </p:nvSpPr>
        <p:spPr>
          <a:xfrm>
            <a:off x="401716" y="3469800"/>
            <a:ext cx="3825300" cy="1058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>
              <a:spcAft>
                <a:spcPts val="1200"/>
              </a:spcAft>
              <a:buNone/>
            </a:pPr>
            <a:r>
              <a:rPr lang="ru-RU" sz="1600" dirty="0">
                <a:solidFill>
                  <a:schemeClr val="tx1"/>
                </a:solidFill>
                <a:latin typeface="+mn-lt"/>
              </a:rPr>
              <a:t>Сергей Алексеевич </a:t>
            </a:r>
            <a:r>
              <a:rPr lang="ru-RU" sz="1600" dirty="0" err="1" smtClean="0">
                <a:solidFill>
                  <a:schemeClr val="tx1"/>
                </a:solidFill>
                <a:latin typeface="+mn-lt"/>
              </a:rPr>
              <a:t>Капров</a:t>
            </a:r>
            <a:r>
              <a:rPr lang="ru-RU" sz="1600" dirty="0" smtClean="0">
                <a:solidFill>
                  <a:schemeClr val="tx1"/>
                </a:solidFill>
                <a:latin typeface="+mn-lt"/>
              </a:rPr>
              <a:t>  </a:t>
            </a:r>
          </a:p>
          <a:p>
            <a:pPr marL="0" lvl="0" indent="0">
              <a:spcAft>
                <a:spcPts val="1200"/>
              </a:spcAft>
              <a:buNone/>
            </a:pPr>
            <a:r>
              <a:rPr lang="en-US" sz="1600" dirty="0" smtClean="0">
                <a:solidFill>
                  <a:schemeClr val="tx1"/>
                </a:solidFill>
                <a:latin typeface="+mn-lt"/>
              </a:rPr>
              <a:t>TERS-Team </a:t>
            </a:r>
            <a:r>
              <a:rPr lang="ru-RU" sz="1600" dirty="0" smtClean="0">
                <a:solidFill>
                  <a:schemeClr val="tx1"/>
                </a:solidFill>
                <a:latin typeface="+mn-lt"/>
              </a:rPr>
              <a:t>ИШХБМТ</a:t>
            </a:r>
            <a:endParaRPr sz="1600" dirty="0">
              <a:latin typeface="+mn-lt"/>
            </a:endParaRPr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777282" y="346219"/>
            <a:ext cx="1197182" cy="406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266439" y="337020"/>
            <a:ext cx="1547142" cy="4245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61;p28"/>
          <p:cNvSpPr/>
          <p:nvPr/>
        </p:nvSpPr>
        <p:spPr>
          <a:xfrm>
            <a:off x="389935" y="853504"/>
            <a:ext cx="687900" cy="6879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 txBox="1">
            <a:spLocks noGrp="1"/>
          </p:cNvSpPr>
          <p:nvPr>
            <p:ph type="body" idx="1"/>
          </p:nvPr>
        </p:nvSpPr>
        <p:spPr>
          <a:xfrm>
            <a:off x="463912" y="1883068"/>
            <a:ext cx="6153300" cy="2903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47500" lnSpcReduction="20000"/>
          </a:bodyPr>
          <a:lstStyle/>
          <a:p>
            <a:pPr marL="0" indent="0">
              <a:spcBef>
                <a:spcPts val="1200"/>
              </a:spcBef>
              <a:buClr>
                <a:schemeClr val="dk1"/>
              </a:buClr>
              <a:buSzPct val="36666"/>
              <a:buNone/>
            </a:pPr>
            <a:r>
              <a:rPr lang="ru" sz="3800" dirty="0" smtClean="0">
                <a:solidFill>
                  <a:schemeClr val="tx1"/>
                </a:solidFill>
                <a:latin typeface="Raleway SemiBold" charset="-52"/>
              </a:rPr>
              <a:t>Снятия </a:t>
            </a:r>
            <a:r>
              <a:rPr lang="ru" sz="3800" dirty="0">
                <a:solidFill>
                  <a:schemeClr val="tx1"/>
                </a:solidFill>
                <a:latin typeface="Raleway SemiBold" charset="-52"/>
              </a:rPr>
              <a:t>ЭКГ в больнице </a:t>
            </a:r>
            <a:r>
              <a:rPr lang="ru" sz="3800" dirty="0" smtClean="0">
                <a:solidFill>
                  <a:schemeClr val="tx1"/>
                </a:solidFill>
                <a:latin typeface="Raleway SemiBold" charset="-52"/>
              </a:rPr>
              <a:t>недостаточно </a:t>
            </a:r>
          </a:p>
          <a:p>
            <a:pPr marL="0" lvl="0" indent="0">
              <a:spcBef>
                <a:spcPts val="1200"/>
              </a:spcBef>
              <a:buClr>
                <a:schemeClr val="dk1"/>
              </a:buClr>
              <a:buSzPct val="36666"/>
              <a:buNone/>
            </a:pPr>
            <a:r>
              <a:rPr lang="ru-RU" sz="3800" dirty="0">
                <a:solidFill>
                  <a:schemeClr val="tx1"/>
                </a:solidFill>
                <a:latin typeface="Raleway SemiBold" charset="-52"/>
              </a:rPr>
              <a:t>Ограничения в быту (нельзя заниматься активными физическими упражнениями, мыться</a:t>
            </a:r>
            <a:r>
              <a:rPr lang="ru-RU" sz="3800" dirty="0" smtClean="0">
                <a:solidFill>
                  <a:schemeClr val="tx1"/>
                </a:solidFill>
                <a:latin typeface="Raleway SemiBold" charset="-52"/>
              </a:rPr>
              <a:t>)</a:t>
            </a:r>
            <a:endParaRPr lang="ru" sz="3800" dirty="0" smtClean="0">
              <a:solidFill>
                <a:schemeClr val="tx1"/>
              </a:solidFill>
              <a:latin typeface="Raleway SemiBold" charset="-52"/>
            </a:endParaRPr>
          </a:p>
          <a:p>
            <a:pPr marL="0" indent="0">
              <a:spcBef>
                <a:spcPts val="1200"/>
              </a:spcBef>
              <a:buClr>
                <a:schemeClr val="dk1"/>
              </a:buClr>
              <a:buSzPct val="36666"/>
              <a:buNone/>
            </a:pPr>
            <a:r>
              <a:rPr lang="ru" sz="3800" dirty="0" smtClean="0">
                <a:solidFill>
                  <a:schemeClr val="tx1"/>
                </a:solidFill>
                <a:latin typeface="Raleway SemiBold" charset="-52"/>
              </a:rPr>
              <a:t>На </a:t>
            </a:r>
            <a:r>
              <a:rPr lang="ru" sz="3800" dirty="0">
                <a:solidFill>
                  <a:schemeClr val="tx1"/>
                </a:solidFill>
                <a:latin typeface="Raleway SemiBold" charset="-52"/>
              </a:rPr>
              <a:t>данный момент на рынке </a:t>
            </a:r>
            <a:r>
              <a:rPr lang="ru" sz="3800" dirty="0" smtClean="0">
                <a:solidFill>
                  <a:schemeClr val="tx1"/>
                </a:solidFill>
                <a:latin typeface="Raleway SemiBold" charset="-52"/>
              </a:rPr>
              <a:t>не </a:t>
            </a:r>
            <a:r>
              <a:rPr lang="ru" sz="3800" dirty="0">
                <a:solidFill>
                  <a:schemeClr val="tx1"/>
                </a:solidFill>
                <a:latin typeface="Raleway SemiBold" charset="-52"/>
              </a:rPr>
              <a:t>имеется доступных </a:t>
            </a:r>
            <a:r>
              <a:rPr lang="ru" sz="3800" dirty="0" smtClean="0">
                <a:solidFill>
                  <a:schemeClr val="tx1"/>
                </a:solidFill>
                <a:latin typeface="Raleway SemiBold" charset="-52"/>
              </a:rPr>
              <a:t>и одновременно удобных </a:t>
            </a:r>
            <a:r>
              <a:rPr lang="ru" sz="3800" dirty="0">
                <a:solidFill>
                  <a:schemeClr val="tx1"/>
                </a:solidFill>
                <a:latin typeface="Raleway SemiBold" charset="-52"/>
              </a:rPr>
              <a:t>устройств. </a:t>
            </a:r>
            <a:endParaRPr lang="ru" sz="3800" dirty="0" smtClean="0">
              <a:solidFill>
                <a:schemeClr val="tx1"/>
              </a:solidFill>
              <a:latin typeface="Raleway SemiBold" charset="-52"/>
            </a:endParaRPr>
          </a:p>
          <a:p>
            <a:pPr marL="0" indent="0">
              <a:spcBef>
                <a:spcPts val="1200"/>
              </a:spcBef>
              <a:buClr>
                <a:schemeClr val="dk1"/>
              </a:buClr>
              <a:buSzPct val="36666"/>
              <a:buNone/>
            </a:pPr>
            <a:r>
              <a:rPr lang="ru" sz="3800" dirty="0" smtClean="0">
                <a:solidFill>
                  <a:schemeClr val="tx1"/>
                </a:solidFill>
                <a:latin typeface="Raleway SemiBold" charset="-52"/>
              </a:rPr>
              <a:t>Многие холтеры дают сухую экг без автоматического выделения патологий.</a:t>
            </a:r>
            <a:endParaRPr sz="3800" dirty="0">
              <a:solidFill>
                <a:schemeClr val="tx1"/>
              </a:solidFill>
              <a:latin typeface="Raleway SemiBold" charset="-52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endParaRPr dirty="0"/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1077835" y="880233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1" i="0" u="none" strike="noStrike" cap="none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1" i="0" u="none" strike="noStrike" cap="none" dirty="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8" name="Google Shape;166;p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3912" y="904858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>
            <a:spLocks noGrp="1"/>
          </p:cNvSpPr>
          <p:nvPr>
            <p:ph type="title"/>
          </p:nvPr>
        </p:nvSpPr>
        <p:spPr>
          <a:xfrm>
            <a:off x="1269617" y="63640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РЕШЕНИЕ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>
            <a:spLocks noGrp="1"/>
          </p:cNvSpPr>
          <p:nvPr>
            <p:ph type="body" idx="1"/>
          </p:nvPr>
        </p:nvSpPr>
        <p:spPr>
          <a:xfrm>
            <a:off x="401716" y="1457631"/>
            <a:ext cx="4424284" cy="3214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800" dirty="0" smtClean="0">
                <a:solidFill>
                  <a:srgbClr val="132C40"/>
                </a:solidFill>
              </a:rPr>
              <a:t>Никаких сумок</a:t>
            </a:r>
            <a:endParaRPr sz="1800" dirty="0"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800" dirty="0" smtClean="0">
                <a:solidFill>
                  <a:srgbClr val="132C40"/>
                </a:solidFill>
              </a:rPr>
              <a:t>Компактный водонепроницаемый корпус (50 мм в диаметре, 20мм в высоту)</a:t>
            </a:r>
            <a:endParaRPr sz="1800" dirty="0"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-RU" sz="1800" dirty="0" smtClean="0">
                <a:solidFill>
                  <a:srgbClr val="132C40"/>
                </a:solidFill>
              </a:rPr>
              <a:t>Себестоимость устройства – 20000 рублей</a:t>
            </a:r>
            <a:endParaRPr sz="1800" dirty="0"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800" dirty="0" smtClean="0">
                <a:solidFill>
                  <a:srgbClr val="132C40"/>
                </a:solidFill>
              </a:rPr>
              <a:t>Возможность быстрой смены аккумуляторов (10-15 секунд)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800" dirty="0" smtClean="0">
                <a:solidFill>
                  <a:srgbClr val="132C40"/>
                </a:solidFill>
              </a:rPr>
              <a:t>Приложение для устройства</a:t>
            </a:r>
            <a:endParaRPr sz="1800"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/>
          <a:srcRect l="2434" r="22706"/>
          <a:stretch/>
        </p:blipFill>
        <p:spPr>
          <a:xfrm>
            <a:off x="5384799" y="71508"/>
            <a:ext cx="2971801" cy="50719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>
            <a:spLocks noGrp="1"/>
          </p:cNvSpPr>
          <p:nvPr>
            <p:ph type="title"/>
          </p:nvPr>
        </p:nvSpPr>
        <p:spPr>
          <a:xfrm>
            <a:off x="1277911" y="58231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ЦЕЛЕВАЯ АУДИТОРИЯ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44" name="Google Shape;144;p27"/>
          <p:cNvSpPr txBox="1">
            <a:spLocks noGrp="1"/>
          </p:cNvSpPr>
          <p:nvPr>
            <p:ph type="body" idx="1"/>
          </p:nvPr>
        </p:nvSpPr>
        <p:spPr>
          <a:xfrm>
            <a:off x="401716" y="1370379"/>
            <a:ext cx="481368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66700">
              <a:buClr>
                <a:schemeClr val="dk1"/>
              </a:buClr>
            </a:pPr>
            <a:r>
              <a:rPr lang="ru-RU" sz="1600" dirty="0" smtClean="0"/>
              <a:t>Диагностические </a:t>
            </a:r>
            <a:r>
              <a:rPr lang="ru-RU" sz="1600" dirty="0"/>
              <a:t>центры </a:t>
            </a:r>
            <a:endParaRPr lang="ru-RU" sz="1600" dirty="0" smtClean="0"/>
          </a:p>
          <a:p>
            <a:pPr marL="406400" lvl="0" indent="-266700">
              <a:buClr>
                <a:schemeClr val="dk1"/>
              </a:buClr>
            </a:pPr>
            <a:r>
              <a:rPr lang="ru-RU" sz="1600" dirty="0" smtClean="0"/>
              <a:t>Стационары </a:t>
            </a:r>
            <a:r>
              <a:rPr lang="ru-RU" sz="1600" dirty="0"/>
              <a:t>кардиологических диспансеров </a:t>
            </a:r>
            <a:endParaRPr lang="ru-RU" sz="1600" dirty="0" smtClean="0"/>
          </a:p>
          <a:p>
            <a:pPr marL="406400" lvl="0" indent="-266700">
              <a:buClr>
                <a:schemeClr val="dk1"/>
              </a:buClr>
            </a:pPr>
            <a:r>
              <a:rPr lang="ru-RU" sz="1600" dirty="0" smtClean="0"/>
              <a:t>Центры </a:t>
            </a:r>
            <a:r>
              <a:rPr lang="ru-RU" sz="1600" dirty="0"/>
              <a:t>реабилитации и спортивной </a:t>
            </a:r>
            <a:r>
              <a:rPr lang="ru-RU" sz="1600" dirty="0" smtClean="0"/>
              <a:t>медицины</a:t>
            </a:r>
          </a:p>
          <a:p>
            <a:pPr marL="406400" indent="-266700">
              <a:buClr>
                <a:schemeClr val="dk1"/>
              </a:buClr>
            </a:pPr>
            <a:r>
              <a:rPr lang="ru-RU" sz="1600" dirty="0" smtClean="0"/>
              <a:t>Ветеринарные </a:t>
            </a:r>
            <a:r>
              <a:rPr lang="ru-RU" sz="1600" dirty="0"/>
              <a:t>клиники и фермы</a:t>
            </a:r>
          </a:p>
          <a:p>
            <a:pPr marL="406400" lvl="0" indent="-266700">
              <a:buClr>
                <a:schemeClr val="dk1"/>
              </a:buClr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Отличия любителей от профессиональных спортсменов - Махачкалинские извести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498" y="1131284"/>
            <a:ext cx="2678779" cy="1785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Холтеровское мониторирование ЭКГ и АД - Многопрофильный медицинский центр  «Константа Медикус»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730" y="3318378"/>
            <a:ext cx="4023393" cy="1720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 descr="How do electrocardiograms (ECGs) work? *H&amp;H VIP* - Horse &amp; Hound">
            <a:extLst>
              <a:ext uri="{FF2B5EF4-FFF2-40B4-BE49-F238E27FC236}">
                <a16:creationId xmlns="" xmlns:a16="http://schemas.microsoft.com/office/drawing/2014/main" id="{3AD5DE02-DD7F-4D86-8A21-74B06EBD1796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921" y="3004707"/>
            <a:ext cx="3593935" cy="19593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401719" y="294131"/>
            <a:ext cx="5173582" cy="64566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32"/>
          <p:cNvSpPr txBox="1"/>
          <p:nvPr/>
        </p:nvSpPr>
        <p:spPr>
          <a:xfrm>
            <a:off x="401716" y="4499832"/>
            <a:ext cx="8272163" cy="467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2400"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</a:pPr>
            <a:r>
              <a:rPr lang="ru" sz="1600" b="1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Итог: </a:t>
            </a:r>
            <a:r>
              <a:rPr lang="ru" sz="16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Устройство компактнее, дешевле и обладает большей разрядностью</a:t>
            </a:r>
            <a:endParaRPr sz="160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2" name="Google Shape;212;p32"/>
          <p:cNvSpPr txBox="1">
            <a:spLocks noGrp="1"/>
          </p:cNvSpPr>
          <p:nvPr>
            <p:ph type="title"/>
          </p:nvPr>
        </p:nvSpPr>
        <p:spPr>
          <a:xfrm>
            <a:off x="401718" y="364498"/>
            <a:ext cx="7129381" cy="48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2400" dirty="0" smtClean="0">
                <a:solidFill>
                  <a:schemeClr val="lt1"/>
                </a:solidFill>
              </a:rPr>
              <a:t>Конкурентоспособность проекта</a:t>
            </a:r>
            <a:endParaRPr sz="2400" dirty="0">
              <a:solidFill>
                <a:schemeClr val="lt1"/>
              </a:solidFill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3954765"/>
              </p:ext>
            </p:extLst>
          </p:nvPr>
        </p:nvGraphicFramePr>
        <p:xfrm>
          <a:off x="401719" y="1041680"/>
          <a:ext cx="8285081" cy="3449040"/>
        </p:xfrm>
        <a:graphic>
          <a:graphicData uri="http://schemas.openxmlformats.org/drawingml/2006/table">
            <a:tbl>
              <a:tblPr/>
              <a:tblGrid>
                <a:gridCol w="1890948"/>
                <a:gridCol w="1471820"/>
                <a:gridCol w="1783730"/>
                <a:gridCol w="1696004"/>
                <a:gridCol w="1442579"/>
              </a:tblGrid>
              <a:tr h="0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dirty="0">
                          <a:effectLst/>
                        </a:rPr>
                        <a:t>Параметр</a:t>
                      </a:r>
                    </a:p>
                  </a:txBody>
                  <a:tcPr marL="24589" marR="24589" marT="16393" marB="163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dirty="0" err="1">
                          <a:effectLst/>
                          <a:latin typeface="Arial"/>
                        </a:rPr>
                        <a:t>Валента</a:t>
                      </a:r>
                      <a:r>
                        <a:rPr lang="ru-RU" sz="1400" b="0" dirty="0">
                          <a:effectLst/>
                          <a:latin typeface="Arial"/>
                        </a:rPr>
                        <a:t> МН-05</a:t>
                      </a:r>
                    </a:p>
                  </a:txBody>
                  <a:tcPr marL="24589" marR="24589" marT="16393" marB="163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dirty="0">
                          <a:effectLst/>
                        </a:rPr>
                        <a:t>Кардиотехника-07-3/12Р</a:t>
                      </a:r>
                    </a:p>
                  </a:txBody>
                  <a:tcPr marL="24589" marR="24589" marT="16393" marB="163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dirty="0">
                          <a:effectLst/>
                        </a:rPr>
                        <a:t>Schiller </a:t>
                      </a:r>
                      <a:r>
                        <a:rPr lang="en-US" sz="1400" dirty="0" err="1">
                          <a:effectLst/>
                        </a:rPr>
                        <a:t>Medilog</a:t>
                      </a:r>
                      <a:r>
                        <a:rPr lang="en-US" sz="1400" dirty="0">
                          <a:effectLst/>
                        </a:rPr>
                        <a:t> AR Enterprise</a:t>
                      </a:r>
                    </a:p>
                  </a:txBody>
                  <a:tcPr marL="24589" marR="24589" marT="16393" marB="163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dirty="0">
                          <a:effectLst/>
                        </a:rPr>
                        <a:t>Мой </a:t>
                      </a:r>
                      <a:r>
                        <a:rPr lang="ru-RU" sz="1400" dirty="0" err="1">
                          <a:effectLst/>
                        </a:rPr>
                        <a:t>холтер</a:t>
                      </a:r>
                      <a:endParaRPr lang="ru-RU" sz="1400" dirty="0">
                        <a:effectLst/>
                      </a:endParaRPr>
                    </a:p>
                  </a:txBody>
                  <a:tcPr marL="24589" marR="24589" marT="16393" marB="163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8987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dirty="0">
                          <a:effectLst/>
                          <a:latin typeface="Roboto"/>
                        </a:rPr>
                        <a:t>Стоимость, тыс. </a:t>
                      </a:r>
                      <a:r>
                        <a:rPr lang="ru-RU" sz="1400" b="0" dirty="0" err="1">
                          <a:effectLst/>
                          <a:latin typeface="Roboto"/>
                        </a:rPr>
                        <a:t>руб</a:t>
                      </a:r>
                      <a:endParaRPr lang="ru-RU" sz="1400" b="0" dirty="0">
                        <a:effectLst/>
                        <a:latin typeface="Roboto"/>
                      </a:endParaRPr>
                    </a:p>
                  </a:txBody>
                  <a:tcPr marL="24589" marR="24589" marT="16393" marB="163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dirty="0">
                          <a:effectLst/>
                          <a:latin typeface="Arial"/>
                        </a:rPr>
                        <a:t>100-330</a:t>
                      </a:r>
                    </a:p>
                  </a:txBody>
                  <a:tcPr marL="24589" marR="24589" marT="16393" marB="163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dirty="0">
                          <a:effectLst/>
                        </a:rPr>
                        <a:t>130-420</a:t>
                      </a:r>
                    </a:p>
                  </a:txBody>
                  <a:tcPr marL="24589" marR="24589" marT="16393" marB="163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dirty="0">
                          <a:effectLst/>
                        </a:rPr>
                        <a:t>305-413</a:t>
                      </a:r>
                    </a:p>
                  </a:txBody>
                  <a:tcPr marL="24589" marR="24589" marT="16393" marB="163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dirty="0" smtClean="0">
                          <a:effectLst/>
                        </a:rPr>
                        <a:t>150</a:t>
                      </a:r>
                      <a:endParaRPr lang="ru-RU" sz="1400" dirty="0">
                        <a:effectLst/>
                      </a:endParaRPr>
                    </a:p>
                  </a:txBody>
                  <a:tcPr marL="24589" marR="24589" marT="16393" marB="163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</a:tr>
              <a:tr h="399989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dirty="0">
                          <a:effectLst/>
                          <a:latin typeface="Roboto"/>
                        </a:rPr>
                        <a:t>Количество отведений</a:t>
                      </a:r>
                    </a:p>
                  </a:txBody>
                  <a:tcPr marL="24589" marR="24589" marT="16393" marB="163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dirty="0">
                          <a:effectLst/>
                          <a:latin typeface="Arial"/>
                        </a:rPr>
                        <a:t>3, 12</a:t>
                      </a:r>
                    </a:p>
                  </a:txBody>
                  <a:tcPr marL="24589" marR="24589" marT="16393" marB="163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dirty="0">
                          <a:effectLst/>
                        </a:rPr>
                        <a:t>3,12</a:t>
                      </a:r>
                    </a:p>
                  </a:txBody>
                  <a:tcPr marL="24589" marR="24589" marT="16393" marB="163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dirty="0">
                          <a:effectLst/>
                        </a:rPr>
                        <a:t>3</a:t>
                      </a:r>
                    </a:p>
                  </a:txBody>
                  <a:tcPr marL="24589" marR="24589" marT="16393" marB="163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dirty="0">
                          <a:effectLst/>
                        </a:rPr>
                        <a:t>3</a:t>
                      </a:r>
                    </a:p>
                  </a:txBody>
                  <a:tcPr marL="24589" marR="24589" marT="16393" marB="163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</a:tr>
              <a:tr h="583591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dirty="0">
                          <a:effectLst/>
                          <a:latin typeface="Arial"/>
                        </a:rPr>
                        <a:t>Принцип ношения</a:t>
                      </a:r>
                    </a:p>
                  </a:txBody>
                  <a:tcPr marL="24589" marR="24589" marT="16393" marB="163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dirty="0">
                          <a:effectLst/>
                          <a:latin typeface="Arial"/>
                        </a:rPr>
                        <a:t>Чехол, манжета</a:t>
                      </a:r>
                    </a:p>
                  </a:txBody>
                  <a:tcPr marL="24589" marR="24589" marT="16393" marB="163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dirty="0">
                          <a:effectLst/>
                          <a:latin typeface="Arial"/>
                        </a:rPr>
                        <a:t>Сумка с поясным и наплечным ремнями</a:t>
                      </a:r>
                    </a:p>
                  </a:txBody>
                  <a:tcPr marL="24589" marR="24589" marT="16393" marB="163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dirty="0">
                          <a:effectLst/>
                        </a:rPr>
                        <a:t>Чехол на поясе, шейный ремешок</a:t>
                      </a:r>
                    </a:p>
                  </a:txBody>
                  <a:tcPr marL="24589" marR="24589" marT="16393" marB="163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dirty="0" smtClean="0">
                          <a:effectLst/>
                        </a:rPr>
                        <a:t>Эластичный ремень</a:t>
                      </a:r>
                      <a:endParaRPr lang="ru-RU" sz="1400" dirty="0">
                        <a:effectLst/>
                      </a:endParaRPr>
                    </a:p>
                  </a:txBody>
                  <a:tcPr marL="24589" marR="24589" marT="16393" marB="163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</a:tr>
              <a:tr h="21638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dirty="0">
                          <a:effectLst/>
                          <a:latin typeface="Arial"/>
                        </a:rPr>
                        <a:t>Масса, г</a:t>
                      </a:r>
                    </a:p>
                  </a:txBody>
                  <a:tcPr marL="24589" marR="24589" marT="16393" marB="163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dirty="0">
                          <a:effectLst/>
                          <a:latin typeface="Arial"/>
                        </a:rPr>
                        <a:t>75</a:t>
                      </a:r>
                    </a:p>
                  </a:txBody>
                  <a:tcPr marL="24589" marR="24589" marT="16393" marB="163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dirty="0">
                          <a:effectLst/>
                        </a:rPr>
                        <a:t>157-200</a:t>
                      </a:r>
                    </a:p>
                  </a:txBody>
                  <a:tcPr marL="24589" marR="24589" marT="16393" marB="163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dirty="0">
                          <a:effectLst/>
                        </a:rPr>
                        <a:t>200</a:t>
                      </a:r>
                    </a:p>
                  </a:txBody>
                  <a:tcPr marL="24589" marR="24589" marT="16393" marB="163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dirty="0">
                          <a:effectLst/>
                        </a:rPr>
                        <a:t>45</a:t>
                      </a:r>
                    </a:p>
                  </a:txBody>
                  <a:tcPr marL="24589" marR="24589" marT="16393" marB="163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</a:tr>
              <a:tr h="21638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dirty="0">
                          <a:effectLst/>
                          <a:latin typeface="Arial"/>
                        </a:rPr>
                        <a:t>Размеры, мм</a:t>
                      </a:r>
                    </a:p>
                  </a:txBody>
                  <a:tcPr marL="24589" marR="24589" marT="16393" marB="163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70*65*20</a:t>
                      </a:r>
                    </a:p>
                  </a:txBody>
                  <a:tcPr marL="24589" marR="24589" marT="16393" marB="163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dirty="0">
                          <a:effectLst/>
                        </a:rPr>
                        <a:t>96х70х30</a:t>
                      </a:r>
                    </a:p>
                  </a:txBody>
                  <a:tcPr marL="24589" marR="24589" marT="16393" marB="163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dirty="0" smtClean="0">
                          <a:effectLst/>
                        </a:rPr>
                        <a:t>110х60х10</a:t>
                      </a:r>
                      <a:endParaRPr lang="ru-RU" sz="1400" dirty="0">
                        <a:effectLst/>
                      </a:endParaRPr>
                    </a:p>
                  </a:txBody>
                  <a:tcPr marL="24589" marR="24589" marT="16393" marB="163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dirty="0">
                          <a:effectLst/>
                        </a:rPr>
                        <a:t>50х50х20</a:t>
                      </a:r>
                    </a:p>
                  </a:txBody>
                  <a:tcPr marL="24589" marR="24589" marT="16393" marB="163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</a:tr>
              <a:tr h="399989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dirty="0">
                          <a:effectLst/>
                          <a:latin typeface="Arial"/>
                        </a:rPr>
                        <a:t>Способ хранения информации</a:t>
                      </a:r>
                    </a:p>
                  </a:txBody>
                  <a:tcPr marL="24589" marR="24589" marT="16393" marB="163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Roboto"/>
                        </a:rPr>
                        <a:t>SD-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Roboto"/>
                        </a:rPr>
                        <a:t>карта, 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Roboto"/>
                        </a:rPr>
                        <a:t>Bluetooth</a:t>
                      </a:r>
                    </a:p>
                  </a:txBody>
                  <a:tcPr marL="24589" marR="24589" marT="16393" marB="163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dirty="0">
                          <a:effectLst/>
                        </a:rPr>
                        <a:t>SD-</a:t>
                      </a:r>
                      <a:r>
                        <a:rPr lang="ru-RU" sz="1400" dirty="0">
                          <a:effectLst/>
                        </a:rPr>
                        <a:t>карта, </a:t>
                      </a:r>
                      <a:r>
                        <a:rPr lang="en-US" sz="1400" dirty="0" smtClean="0">
                          <a:effectLst/>
                        </a:rPr>
                        <a:t>Bluetooth</a:t>
                      </a:r>
                      <a:endParaRPr lang="en-US" sz="1400" dirty="0">
                        <a:effectLst/>
                      </a:endParaRPr>
                    </a:p>
                  </a:txBody>
                  <a:tcPr marL="24589" marR="24589" marT="16393" marB="163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dirty="0" smtClean="0">
                          <a:effectLst/>
                        </a:rPr>
                        <a:t>Bluetooth</a:t>
                      </a:r>
                      <a:endParaRPr lang="en-US" sz="1400" dirty="0">
                        <a:effectLst/>
                      </a:endParaRPr>
                    </a:p>
                  </a:txBody>
                  <a:tcPr marL="24589" marR="24589" marT="16393" marB="163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dirty="0" smtClean="0">
                          <a:effectLst/>
                        </a:rPr>
                        <a:t>Bluetooth</a:t>
                      </a:r>
                      <a:endParaRPr lang="en-US" sz="1400" dirty="0">
                        <a:effectLst/>
                      </a:endParaRPr>
                    </a:p>
                  </a:txBody>
                  <a:tcPr marL="24589" marR="24589" marT="16393" marB="163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</a:tr>
              <a:tr h="21638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dirty="0" smtClean="0">
                          <a:effectLst/>
                        </a:rPr>
                        <a:t>Разрядность,</a:t>
                      </a:r>
                      <a:r>
                        <a:rPr lang="ru-RU" sz="1400" baseline="0" dirty="0" smtClean="0">
                          <a:effectLst/>
                        </a:rPr>
                        <a:t> бит</a:t>
                      </a:r>
                      <a:endParaRPr lang="ru-RU" sz="1400" dirty="0">
                        <a:effectLst/>
                      </a:endParaRPr>
                    </a:p>
                  </a:txBody>
                  <a:tcPr marL="24589" marR="24589" marT="16393" marB="163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Roboto"/>
                        </a:rPr>
                        <a:t>12 бит</a:t>
                      </a:r>
                    </a:p>
                  </a:txBody>
                  <a:tcPr marL="24589" marR="24589" marT="16393" marB="163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dirty="0">
                          <a:effectLst/>
                        </a:rPr>
                        <a:t>24 бит</a:t>
                      </a:r>
                    </a:p>
                  </a:txBody>
                  <a:tcPr marL="24589" marR="24589" marT="16393" marB="163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dirty="0">
                          <a:effectLst/>
                        </a:rPr>
                        <a:t>15 бит</a:t>
                      </a:r>
                    </a:p>
                  </a:txBody>
                  <a:tcPr marL="24589" marR="24589" marT="16393" marB="163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dirty="0">
                          <a:effectLst/>
                        </a:rPr>
                        <a:t>24 бит</a:t>
                      </a:r>
                    </a:p>
                  </a:txBody>
                  <a:tcPr marL="24589" marR="24589" marT="16393" marB="163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</a:tr>
              <a:tr h="6431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dirty="0">
                          <a:effectLst/>
                        </a:rPr>
                        <a:t>Отметка событий пациентом</a:t>
                      </a:r>
                    </a:p>
                  </a:txBody>
                  <a:tcPr marL="24589" marR="24589" marT="16393" marB="163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Roboto"/>
                        </a:rPr>
                        <a:t>кнопка</a:t>
                      </a:r>
                    </a:p>
                  </a:txBody>
                  <a:tcPr marL="24589" marR="24589" marT="16393" marB="163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dirty="0">
                          <a:effectLst/>
                        </a:rPr>
                        <a:t>кнопка</a:t>
                      </a:r>
                    </a:p>
                  </a:txBody>
                  <a:tcPr marL="24589" marR="24589" marT="16393" marB="163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dirty="0">
                          <a:effectLst/>
                        </a:rPr>
                        <a:t>кнопка, микрофон</a:t>
                      </a:r>
                    </a:p>
                  </a:txBody>
                  <a:tcPr marL="24589" marR="24589" marT="16393" marB="163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dirty="0">
                        <a:effectLst/>
                      </a:endParaRPr>
                    </a:p>
                  </a:txBody>
                  <a:tcPr marL="24589" marR="24589" marT="16393" marB="163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/>
        </p:nvSpPr>
        <p:spPr>
          <a:xfrm>
            <a:off x="579519" y="3435953"/>
            <a:ext cx="3357480" cy="1453372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60374" y="1103015"/>
            <a:ext cx="3298825" cy="713535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2" name="Google Shape;222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401716" y="372107"/>
            <a:ext cx="4411584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33"/>
          <p:cNvSpPr txBox="1">
            <a:spLocks noGrp="1"/>
          </p:cNvSpPr>
          <p:nvPr>
            <p:ph type="title"/>
          </p:nvPr>
        </p:nvSpPr>
        <p:spPr>
          <a:xfrm>
            <a:off x="401716" y="305018"/>
            <a:ext cx="5999085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lvl="0"/>
            <a:r>
              <a:rPr lang="ru-RU" sz="3200" dirty="0">
                <a:solidFill>
                  <a:schemeClr val="bg1"/>
                </a:solidFill>
                <a:latin typeface="Raleway SemiBold" charset="-52"/>
              </a:rPr>
              <a:t>Р</a:t>
            </a:r>
            <a:r>
              <a:rPr lang="ru" sz="3000" dirty="0" smtClean="0">
                <a:solidFill>
                  <a:schemeClr val="lt1"/>
                </a:solidFill>
              </a:rPr>
              <a:t>ынок</a:t>
            </a:r>
            <a:r>
              <a:rPr lang="en-US" sz="3000" dirty="0" smtClean="0">
                <a:solidFill>
                  <a:schemeClr val="lt1"/>
                </a:solidFill>
              </a:rPr>
              <a:t>/</a:t>
            </a:r>
            <a:r>
              <a:rPr lang="ru-RU" sz="3000" dirty="0" smtClean="0">
                <a:solidFill>
                  <a:schemeClr val="lt1"/>
                </a:solidFill>
              </a:rPr>
              <a:t>бизнес-модель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26" name="Google Shape;226;p33"/>
          <p:cNvSpPr txBox="1">
            <a:spLocks noGrp="1"/>
          </p:cNvSpPr>
          <p:nvPr>
            <p:ph type="body" idx="1"/>
          </p:nvPr>
        </p:nvSpPr>
        <p:spPr>
          <a:xfrm>
            <a:off x="579519" y="3750566"/>
            <a:ext cx="4106784" cy="1046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889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-RU" sz="1400" dirty="0" smtClean="0"/>
              <a:t>1. Профессиональные спортсмены</a:t>
            </a:r>
          </a:p>
          <a:p>
            <a:pPr marL="889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-RU" sz="1400" dirty="0" smtClean="0"/>
              <a:t>2. Диагностика животных</a:t>
            </a:r>
          </a:p>
          <a:p>
            <a:pPr marL="889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-RU" sz="1400" dirty="0" smtClean="0"/>
              <a:t>3. Пациенты в больницах</a:t>
            </a:r>
          </a:p>
          <a:p>
            <a:pPr marL="889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-RU" sz="1400" dirty="0" smtClean="0"/>
              <a:t>4. Ветеринария</a:t>
            </a:r>
            <a:endParaRPr sz="1400" dirty="0"/>
          </a:p>
        </p:txBody>
      </p:sp>
      <p:sp>
        <p:nvSpPr>
          <p:cNvPr id="227" name="Google Shape;227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" name="AutoShape 2" descr="Холтер производства Медтехсервис. Купить по доступной цен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Google Shape;226;p33"/>
          <p:cNvSpPr txBox="1">
            <a:spLocks/>
          </p:cNvSpPr>
          <p:nvPr/>
        </p:nvSpPr>
        <p:spPr>
          <a:xfrm>
            <a:off x="401716" y="1137238"/>
            <a:ext cx="4106784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88900" indent="0">
              <a:lnSpc>
                <a:spcPct val="100000"/>
              </a:lnSpc>
              <a:buClr>
                <a:schemeClr val="dk1"/>
              </a:buClr>
              <a:buNone/>
            </a:pPr>
            <a:r>
              <a:rPr lang="ru-RU" sz="1400" dirty="0" smtClean="0"/>
              <a:t>1. Продажа готового продукта</a:t>
            </a:r>
          </a:p>
          <a:p>
            <a:pPr marL="88900" indent="0">
              <a:lnSpc>
                <a:spcPct val="100000"/>
              </a:lnSpc>
              <a:buClr>
                <a:schemeClr val="dk1"/>
              </a:buClr>
              <a:buNone/>
            </a:pPr>
            <a:r>
              <a:rPr lang="ru-RU" sz="1400" dirty="0" smtClean="0"/>
              <a:t>2. Продажа </a:t>
            </a:r>
            <a:r>
              <a:rPr lang="ru-RU" sz="1400" dirty="0" err="1" smtClean="0"/>
              <a:t>расходников</a:t>
            </a:r>
            <a:endParaRPr lang="ru-RU" sz="1400" dirty="0" smtClean="0"/>
          </a:p>
        </p:txBody>
      </p:sp>
      <p:sp>
        <p:nvSpPr>
          <p:cNvPr id="15" name="Прямоугольник 14"/>
          <p:cNvSpPr/>
          <p:nvPr/>
        </p:nvSpPr>
        <p:spPr>
          <a:xfrm>
            <a:off x="4262516" y="2992286"/>
            <a:ext cx="4195684" cy="165081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Google Shape;226;p33"/>
          <p:cNvSpPr txBox="1">
            <a:spLocks/>
          </p:cNvSpPr>
          <p:nvPr/>
        </p:nvSpPr>
        <p:spPr>
          <a:xfrm>
            <a:off x="4160916" y="2858029"/>
            <a:ext cx="4106784" cy="1785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88900" indent="0">
              <a:lnSpc>
                <a:spcPct val="150000"/>
              </a:lnSpc>
              <a:buClr>
                <a:schemeClr val="dk1"/>
              </a:buClr>
              <a:buNone/>
            </a:pPr>
            <a:r>
              <a:rPr lang="ru-RU" sz="1600" b="1" dirty="0" smtClean="0">
                <a:solidFill>
                  <a:schemeClr val="tx1"/>
                </a:solidFill>
              </a:rPr>
              <a:t>Рынок</a:t>
            </a:r>
            <a:r>
              <a:rPr lang="en-US" sz="1600" b="1" dirty="0">
                <a:solidFill>
                  <a:schemeClr val="tx1"/>
                </a:solidFill>
              </a:rPr>
              <a:t>:</a:t>
            </a:r>
            <a:r>
              <a:rPr lang="ru-RU" sz="1600" b="1" dirty="0" smtClean="0">
                <a:solidFill>
                  <a:schemeClr val="tx1"/>
                </a:solidFill>
              </a:rPr>
              <a:t> </a:t>
            </a:r>
            <a:endParaRPr lang="en-US" sz="1600" b="1" dirty="0" smtClean="0">
              <a:solidFill>
                <a:schemeClr val="tx1"/>
              </a:solidFill>
            </a:endParaRPr>
          </a:p>
          <a:p>
            <a:pPr marL="88900" indent="0">
              <a:lnSpc>
                <a:spcPct val="100000"/>
              </a:lnSpc>
              <a:buClr>
                <a:schemeClr val="dk1"/>
              </a:buClr>
              <a:buNone/>
            </a:pPr>
            <a:r>
              <a:rPr lang="en-US" sz="1600" dirty="0" smtClean="0"/>
              <a:t>B2B – </a:t>
            </a:r>
            <a:r>
              <a:rPr lang="ru-RU" sz="1600" dirty="0"/>
              <a:t>ЦРБ, диагностические центры, стационары кардиологических диспансеров, центры реабилитации и спортивной </a:t>
            </a:r>
            <a:r>
              <a:rPr lang="ru-RU" sz="1600" dirty="0" smtClean="0"/>
              <a:t>медицины, ветеринарные клиники и фермы</a:t>
            </a:r>
          </a:p>
        </p:txBody>
      </p:sp>
      <p:sp>
        <p:nvSpPr>
          <p:cNvPr id="17" name="Google Shape;226;p33"/>
          <p:cNvSpPr txBox="1">
            <a:spLocks/>
          </p:cNvSpPr>
          <p:nvPr/>
        </p:nvSpPr>
        <p:spPr>
          <a:xfrm>
            <a:off x="4160916" y="966707"/>
            <a:ext cx="4106784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88900" indent="0">
              <a:lnSpc>
                <a:spcPct val="150000"/>
              </a:lnSpc>
              <a:buClr>
                <a:schemeClr val="dk1"/>
              </a:buClr>
              <a:buNone/>
            </a:pPr>
            <a:r>
              <a:rPr lang="ru-RU" sz="1600" b="1" dirty="0" smtClean="0">
                <a:solidFill>
                  <a:schemeClr val="tx1"/>
                </a:solidFill>
              </a:rPr>
              <a:t>План реализации продукции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8367114"/>
              </p:ext>
            </p:extLst>
          </p:nvPr>
        </p:nvGraphicFramePr>
        <p:xfrm>
          <a:off x="4262516" y="1466431"/>
          <a:ext cx="4287084" cy="1181100"/>
        </p:xfrm>
        <a:graphic>
          <a:graphicData uri="http://schemas.openxmlformats.org/drawingml/2006/table">
            <a:tbl>
              <a:tblPr/>
              <a:tblGrid>
                <a:gridCol w="1725081"/>
                <a:gridCol w="854001"/>
                <a:gridCol w="854001"/>
                <a:gridCol w="854001"/>
              </a:tblGrid>
              <a:tr h="200025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dirty="0">
                          <a:solidFill>
                            <a:schemeClr val="bg2"/>
                          </a:solidFill>
                          <a:effectLst/>
                        </a:rPr>
                        <a:t>Объем продаж, ед.</a:t>
                      </a:r>
                    </a:p>
                  </a:txBody>
                  <a:tcPr marL="28575" marR="28575" marT="19050" marB="190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>
                          <a:solidFill>
                            <a:schemeClr val="bg2"/>
                          </a:solidFill>
                          <a:effectLst/>
                        </a:rPr>
                        <a:t>190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>
                          <a:solidFill>
                            <a:schemeClr val="bg2"/>
                          </a:solidFill>
                          <a:effectLst/>
                        </a:rPr>
                        <a:t>267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>
                          <a:solidFill>
                            <a:schemeClr val="bg2"/>
                          </a:solidFill>
                          <a:effectLst/>
                        </a:rPr>
                        <a:t>381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dirty="0">
                          <a:solidFill>
                            <a:schemeClr val="bg2"/>
                          </a:solidFill>
                          <a:effectLst/>
                        </a:rPr>
                        <a:t>Выручка от продажи, тыс. руб.</a:t>
                      </a:r>
                    </a:p>
                  </a:txBody>
                  <a:tcPr marL="28575" marR="28575" marT="19050" marB="190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dirty="0">
                          <a:solidFill>
                            <a:schemeClr val="bg2"/>
                          </a:solidFill>
                          <a:effectLst/>
                        </a:rPr>
                        <a:t>28500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40050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57150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>
                          <a:solidFill>
                            <a:schemeClr val="bg2"/>
                          </a:solidFill>
                          <a:effectLst/>
                        </a:rPr>
                        <a:t>Уровень рентабельности</a:t>
                      </a:r>
                    </a:p>
                  </a:txBody>
                  <a:tcPr marL="28575" marR="28575" marT="19050" marB="190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fontAlgn="b"/>
                      <a:r>
                        <a:rPr lang="ru-RU" b="1" dirty="0">
                          <a:solidFill>
                            <a:schemeClr val="bg2"/>
                          </a:solidFill>
                          <a:effectLst/>
                        </a:rPr>
                        <a:t>29,30%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9" name="Google Shape;226;p33"/>
          <p:cNvSpPr txBox="1">
            <a:spLocks/>
          </p:cNvSpPr>
          <p:nvPr/>
        </p:nvSpPr>
        <p:spPr>
          <a:xfrm>
            <a:off x="554116" y="3307152"/>
            <a:ext cx="4106784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88900" indent="0">
              <a:lnSpc>
                <a:spcPct val="150000"/>
              </a:lnSpc>
              <a:buClr>
                <a:schemeClr val="dk1"/>
              </a:buClr>
              <a:buNone/>
            </a:pPr>
            <a:r>
              <a:rPr lang="ru-RU" sz="1600" b="1" dirty="0" smtClean="0">
                <a:solidFill>
                  <a:schemeClr val="tx1"/>
                </a:solidFill>
              </a:rPr>
              <a:t>Этапы выхода на рынок:</a:t>
            </a:r>
          </a:p>
        </p:txBody>
      </p:sp>
      <p:sp>
        <p:nvSpPr>
          <p:cNvPr id="20" name="Google Shape;226;p33"/>
          <p:cNvSpPr txBox="1">
            <a:spLocks/>
          </p:cNvSpPr>
          <p:nvPr/>
        </p:nvSpPr>
        <p:spPr>
          <a:xfrm>
            <a:off x="299283" y="1816550"/>
            <a:ext cx="4106784" cy="1661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88900" indent="0">
              <a:lnSpc>
                <a:spcPct val="150000"/>
              </a:lnSpc>
              <a:buClr>
                <a:schemeClr val="dk1"/>
              </a:buClr>
              <a:buNone/>
            </a:pPr>
            <a:r>
              <a:rPr lang="ru-RU" sz="1600" b="1" dirty="0" smtClean="0">
                <a:solidFill>
                  <a:schemeClr val="tx1"/>
                </a:solidFill>
                <a:latin typeface="+mn-lt"/>
              </a:rPr>
              <a:t>Объем рынка (202</a:t>
            </a:r>
            <a:r>
              <a:rPr lang="en-US" sz="1600" b="1" dirty="0" smtClean="0">
                <a:solidFill>
                  <a:schemeClr val="tx1"/>
                </a:solidFill>
                <a:latin typeface="+mn-lt"/>
              </a:rPr>
              <a:t>0</a:t>
            </a:r>
            <a:r>
              <a:rPr lang="ru-RU" sz="1600" b="1" dirty="0" smtClean="0">
                <a:solidFill>
                  <a:schemeClr val="tx1"/>
                </a:solidFill>
                <a:latin typeface="+mn-lt"/>
              </a:rPr>
              <a:t>):</a:t>
            </a:r>
          </a:p>
          <a:p>
            <a:pPr marL="374650" indent="-285750">
              <a:lnSpc>
                <a:spcPct val="150000"/>
              </a:lnSpc>
              <a:buClr>
                <a:schemeClr val="dk1"/>
              </a:buClr>
            </a:pPr>
            <a:r>
              <a:rPr lang="en-US" sz="1600" dirty="0" smtClean="0">
                <a:solidFill>
                  <a:schemeClr val="bg2"/>
                </a:solidFill>
                <a:latin typeface="+mn-lt"/>
              </a:rPr>
              <a:t>TAM</a:t>
            </a:r>
            <a:r>
              <a:rPr lang="ru-RU" sz="1600" dirty="0" smtClean="0">
                <a:solidFill>
                  <a:schemeClr val="bg2"/>
                </a:solidFill>
                <a:latin typeface="+mn-lt"/>
              </a:rPr>
              <a:t> – </a:t>
            </a:r>
            <a:r>
              <a:rPr lang="ru-RU" sz="1600" dirty="0" smtClean="0">
                <a:solidFill>
                  <a:schemeClr val="bg2"/>
                </a:solidFill>
              </a:rPr>
              <a:t>$ </a:t>
            </a:r>
            <a:r>
              <a:rPr lang="ru-RU" sz="1600" dirty="0" smtClean="0">
                <a:solidFill>
                  <a:schemeClr val="bg2"/>
                </a:solidFill>
                <a:latin typeface="+mn-lt"/>
              </a:rPr>
              <a:t>2 млрд </a:t>
            </a:r>
          </a:p>
          <a:p>
            <a:pPr marL="374650" indent="-285750">
              <a:lnSpc>
                <a:spcPct val="150000"/>
              </a:lnSpc>
              <a:buClr>
                <a:schemeClr val="dk1"/>
              </a:buClr>
            </a:pPr>
            <a:r>
              <a:rPr lang="en-US" sz="1600" dirty="0" smtClean="0">
                <a:solidFill>
                  <a:schemeClr val="bg2"/>
                </a:solidFill>
                <a:latin typeface="+mn-lt"/>
              </a:rPr>
              <a:t>SAM – </a:t>
            </a:r>
            <a:r>
              <a:rPr lang="ru-RU" sz="1600" dirty="0">
                <a:solidFill>
                  <a:schemeClr val="bg2"/>
                </a:solidFill>
                <a:latin typeface="+mn-lt"/>
              </a:rPr>
              <a:t>$ 21 558,1 тыс</a:t>
            </a:r>
            <a:r>
              <a:rPr lang="ru-RU" sz="1600" dirty="0" smtClean="0">
                <a:solidFill>
                  <a:schemeClr val="bg2"/>
                </a:solidFill>
                <a:latin typeface="+mn-lt"/>
              </a:rPr>
              <a:t>.</a:t>
            </a:r>
          </a:p>
          <a:p>
            <a:pPr marL="374650" indent="-285750">
              <a:lnSpc>
                <a:spcPct val="150000"/>
              </a:lnSpc>
              <a:buClr>
                <a:schemeClr val="dk1"/>
              </a:buClr>
            </a:pPr>
            <a:r>
              <a:rPr lang="en-US" sz="1600" dirty="0" smtClean="0">
                <a:solidFill>
                  <a:schemeClr val="bg2"/>
                </a:solidFill>
                <a:latin typeface="+mn-lt"/>
              </a:rPr>
              <a:t>SOM</a:t>
            </a:r>
            <a:r>
              <a:rPr lang="ru-RU" sz="1600" dirty="0" smtClean="0">
                <a:solidFill>
                  <a:schemeClr val="bg2"/>
                </a:solidFill>
                <a:latin typeface="+mn-lt"/>
              </a:rPr>
              <a:t> (3% от </a:t>
            </a:r>
            <a:r>
              <a:rPr lang="en-US" sz="1600" dirty="0" smtClean="0">
                <a:solidFill>
                  <a:schemeClr val="bg2"/>
                </a:solidFill>
                <a:latin typeface="+mn-lt"/>
              </a:rPr>
              <a:t>SAM) – </a:t>
            </a:r>
            <a:r>
              <a:rPr lang="ru-RU" sz="1600" dirty="0">
                <a:solidFill>
                  <a:schemeClr val="bg2"/>
                </a:solidFill>
              </a:rPr>
              <a:t>$ </a:t>
            </a:r>
            <a:r>
              <a:rPr lang="ru-RU" sz="1600" dirty="0" smtClean="0">
                <a:solidFill>
                  <a:schemeClr val="bg2"/>
                </a:solidFill>
                <a:latin typeface="+mn-lt"/>
              </a:rPr>
              <a:t>646 тыс</a:t>
            </a:r>
            <a:r>
              <a:rPr lang="ru-RU" sz="1600" dirty="0" smtClean="0">
                <a:solidFill>
                  <a:schemeClr val="tx1"/>
                </a:solidFill>
                <a:latin typeface="+mn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2778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224;p33"/>
          <p:cNvSpPr/>
          <p:nvPr/>
        </p:nvSpPr>
        <p:spPr>
          <a:xfrm>
            <a:off x="401716" y="372107"/>
            <a:ext cx="4411584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34"/>
          <p:cNvSpPr txBox="1">
            <a:spLocks noGrp="1"/>
          </p:cNvSpPr>
          <p:nvPr>
            <p:ph type="title"/>
          </p:nvPr>
        </p:nvSpPr>
        <p:spPr>
          <a:xfrm>
            <a:off x="456817" y="3307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 dirty="0">
                <a:solidFill>
                  <a:schemeClr val="bg1"/>
                </a:solidFill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 dirty="0">
              <a:solidFill>
                <a:schemeClr val="bg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6" name="Google Shape;236;p34"/>
          <p:cNvSpPr txBox="1">
            <a:spLocks noGrp="1"/>
          </p:cNvSpPr>
          <p:nvPr>
            <p:ph type="body" idx="1"/>
          </p:nvPr>
        </p:nvSpPr>
        <p:spPr>
          <a:xfrm>
            <a:off x="393318" y="1260200"/>
            <a:ext cx="5753482" cy="2414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71450" indent="-171450"/>
            <a:r>
              <a:rPr lang="ru-RU" sz="1800" dirty="0" smtClean="0"/>
              <a:t>Проведен экономический обзор</a:t>
            </a:r>
          </a:p>
          <a:p>
            <a:pPr marL="171450" indent="-171450"/>
            <a:r>
              <a:rPr lang="ru-RU" sz="1800" dirty="0" smtClean="0"/>
              <a:t>Определена ЦА</a:t>
            </a:r>
          </a:p>
          <a:p>
            <a:pPr marL="171450" indent="-171450"/>
            <a:r>
              <a:rPr lang="ru-RU" sz="1800" dirty="0" smtClean="0"/>
              <a:t>Спроектировано устройство</a:t>
            </a:r>
          </a:p>
          <a:p>
            <a:pPr marL="171450" indent="-171450"/>
            <a:r>
              <a:rPr lang="ru-RU" sz="1800" dirty="0"/>
              <a:t>Собран рабочий макет </a:t>
            </a:r>
            <a:r>
              <a:rPr lang="ru-RU" sz="1800" dirty="0" smtClean="0"/>
              <a:t>устройства</a:t>
            </a:r>
          </a:p>
          <a:p>
            <a:pPr marL="171450" indent="-171450"/>
            <a:r>
              <a:rPr lang="ru-RU" sz="1800" dirty="0" smtClean="0"/>
              <a:t>Проект продемонстрирован на нескольких мероприятиях</a:t>
            </a:r>
            <a:endParaRPr sz="1800" dirty="0"/>
          </a:p>
          <a:p>
            <a:pPr marL="171450" indent="-171450"/>
            <a:r>
              <a:rPr lang="ru-RU" sz="1800" dirty="0" smtClean="0"/>
              <a:t>Оформляется патент на полезное изделие</a:t>
            </a:r>
            <a:endParaRPr lang="ru-RU" dirty="0"/>
          </a:p>
        </p:txBody>
      </p:sp>
      <p:sp>
        <p:nvSpPr>
          <p:cNvPr id="237" name="Google Shape;237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6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62" name="Google Shape;262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5" name="Google Shape;265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" name="Google Shape;269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70" name="Google Shape;270;p36"/>
          <p:cNvGraphicFramePr/>
          <p:nvPr>
            <p:extLst>
              <p:ext uri="{D42A27DB-BD31-4B8C-83A1-F6EECF244321}">
                <p14:modId xmlns:p14="http://schemas.microsoft.com/office/powerpoint/2010/main" val="2086006288"/>
              </p:ext>
            </p:extLst>
          </p:nvPr>
        </p:nvGraphicFramePr>
        <p:xfrm>
          <a:off x="530715" y="1656800"/>
          <a:ext cx="7532025" cy="2494700"/>
        </p:xfrm>
        <a:graphic>
          <a:graphicData uri="http://schemas.openxmlformats.org/drawingml/2006/table">
            <a:tbl>
              <a:tblPr>
                <a:noFill/>
                <a:tableStyleId>{334647F4-89B0-4007-B016-5ACE1C6AE95C}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4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4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4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4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dirty="0"/>
                        <a:t>Получение патента на полезную модель</a:t>
                      </a:r>
                      <a:endParaRPr sz="1400" u="none" strike="noStrike" cap="none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4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 недели</a:t>
                      </a:r>
                      <a:endParaRPr sz="14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4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Сергей Капров</a:t>
                      </a:r>
                      <a:endParaRPr sz="14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 smtClean="0"/>
                        <a:t>Испытания прототипа</a:t>
                      </a:r>
                      <a:endParaRPr sz="1400" u="none" strike="noStrike" cap="none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4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 месяц</a:t>
                      </a:r>
                      <a:endParaRPr sz="14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4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Сергей </a:t>
                      </a:r>
                      <a:r>
                        <a:rPr lang="ru-RU" sz="1400" u="none" strike="noStrike" cap="none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Капров</a:t>
                      </a:r>
                      <a:endParaRPr sz="14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 smtClean="0"/>
                        <a:t>Создание приложения для работы с устройством</a:t>
                      </a:r>
                      <a:endParaRPr sz="1400" u="none" strike="noStrike" cap="none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4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 год</a:t>
                      </a:r>
                      <a:endParaRPr sz="14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4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 smtClean="0"/>
                        <a:t>Поиск партнера </a:t>
                      </a:r>
                      <a:r>
                        <a:rPr lang="en-US" sz="1400" u="none" strike="noStrike" cap="none" dirty="0" smtClean="0"/>
                        <a:t>/</a:t>
                      </a:r>
                      <a:r>
                        <a:rPr lang="ru-RU" sz="1400" u="none" strike="noStrike" cap="none" baseline="0" dirty="0" smtClean="0"/>
                        <a:t> инвестора</a:t>
                      </a:r>
                      <a:endParaRPr sz="1400" u="none" strike="noStrike" cap="none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4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 год</a:t>
                      </a:r>
                      <a:endParaRPr sz="14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4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Сергей </a:t>
                      </a:r>
                      <a:r>
                        <a:rPr lang="ru-RU" sz="1400" u="none" strike="noStrike" cap="none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Капров</a:t>
                      </a:r>
                      <a:endParaRPr sz="14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5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6" name="Google Shape;246;p35"/>
          <p:cNvGraphicFramePr/>
          <p:nvPr>
            <p:extLst>
              <p:ext uri="{D42A27DB-BD31-4B8C-83A1-F6EECF244321}">
                <p14:modId xmlns:p14="http://schemas.microsoft.com/office/powerpoint/2010/main" val="968807985"/>
              </p:ext>
            </p:extLst>
          </p:nvPr>
        </p:nvGraphicFramePr>
        <p:xfrm>
          <a:off x="456810" y="921625"/>
          <a:ext cx="7532025" cy="3947040"/>
        </p:xfrm>
        <a:graphic>
          <a:graphicData uri="http://schemas.openxmlformats.org/drawingml/2006/table">
            <a:tbl>
              <a:tblPr>
                <a:noFill/>
                <a:tableStyleId>{334647F4-89B0-4007-B016-5ACE1C6AE95C}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bg2"/>
                          </a:solidFill>
                          <a:latin typeface="Raleway SemiBold" charset="-52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400" u="none" strike="noStrike" cap="none">
                        <a:solidFill>
                          <a:schemeClr val="bg2"/>
                        </a:solidFill>
                        <a:latin typeface="Raleway SemiBold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400" dirty="0">
                          <a:solidFill>
                            <a:schemeClr val="bg2"/>
                          </a:solidFill>
                          <a:latin typeface="Raleway SemiBold" charset="-52"/>
                          <a:ea typeface="Raleway SemiBold"/>
                          <a:cs typeface="Raleway SemiBold"/>
                          <a:sym typeface="Raleway SemiBold"/>
                        </a:rPr>
                        <a:t>Капров </a:t>
                      </a:r>
                      <a:r>
                        <a:rPr lang="ru" sz="1400" dirty="0" smtClean="0">
                          <a:solidFill>
                            <a:schemeClr val="bg2"/>
                          </a:solidFill>
                          <a:latin typeface="Raleway SemiBold" charset="-52"/>
                          <a:ea typeface="Raleway SemiBold"/>
                          <a:cs typeface="Raleway SemiBold"/>
                          <a:sym typeface="Raleway SemiBold"/>
                        </a:rPr>
                        <a:t>Сергей Алексеевич</a:t>
                      </a:r>
                      <a:endParaRPr sz="1400" u="none" strike="noStrike" cap="none" dirty="0">
                        <a:solidFill>
                          <a:schemeClr val="bg2"/>
                        </a:solidFill>
                        <a:latin typeface="Raleway SemiBold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bg2"/>
                          </a:solidFill>
                          <a:latin typeface="Raleway SemiBold" charset="-52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400" u="none" strike="noStrike" cap="none">
                        <a:solidFill>
                          <a:schemeClr val="bg2"/>
                        </a:solidFill>
                        <a:latin typeface="Raleway SemiBold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400" dirty="0">
                          <a:solidFill>
                            <a:schemeClr val="bg2"/>
                          </a:solidFill>
                          <a:latin typeface="Raleway SemiBold" charset="-52"/>
                          <a:ea typeface="Raleway SemiBold"/>
                          <a:cs typeface="Raleway SemiBold"/>
                          <a:sym typeface="Raleway SemiBold"/>
                        </a:rPr>
                        <a:t>Капров </a:t>
                      </a:r>
                      <a:r>
                        <a:rPr lang="ru" sz="1400" dirty="0" smtClean="0">
                          <a:solidFill>
                            <a:schemeClr val="bg2"/>
                          </a:solidFill>
                          <a:latin typeface="Raleway SemiBold" charset="-52"/>
                          <a:ea typeface="Raleway SemiBold"/>
                          <a:cs typeface="Raleway SemiBold"/>
                          <a:sym typeface="Raleway SemiBold"/>
                        </a:rPr>
                        <a:t>Сергей Алексеевич</a:t>
                      </a:r>
                      <a:endParaRPr sz="1400" u="none" strike="noStrike" cap="none" dirty="0">
                        <a:solidFill>
                          <a:schemeClr val="bg2"/>
                        </a:solidFill>
                        <a:latin typeface="Raleway SemiBold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400" u="none" strike="noStrike" cap="none" dirty="0" smtClean="0">
                          <a:solidFill>
                            <a:schemeClr val="bg2"/>
                          </a:solidFill>
                          <a:latin typeface="Raleway SemiBold" charset="-52"/>
                          <a:ea typeface="Raleway SemiBold"/>
                          <a:cs typeface="Raleway SemiBold"/>
                          <a:sym typeface="Raleway SemiBold"/>
                        </a:rPr>
                        <a:t>Консультант</a:t>
                      </a:r>
                      <a:endParaRPr sz="1400" u="none" strike="noStrike" cap="none" dirty="0">
                        <a:solidFill>
                          <a:schemeClr val="bg2"/>
                        </a:solidFill>
                        <a:latin typeface="Raleway SemiBold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400" b="0" i="0" u="none" strike="noStrike" cap="none" dirty="0" smtClean="0">
                          <a:solidFill>
                            <a:schemeClr val="bg2"/>
                          </a:solidFill>
                          <a:effectLst/>
                          <a:latin typeface="Raleway SemiBold" charset="-52"/>
                          <a:ea typeface="Arial"/>
                          <a:cs typeface="Arial"/>
                          <a:sym typeface="Arial"/>
                        </a:rPr>
                        <a:t>Доктор технических наук, профессор ИШХБМТ ТПУ </a:t>
                      </a:r>
                      <a:r>
                        <a:rPr lang="ru-RU" sz="1400" b="1" u="none" strike="noStrike" cap="none" dirty="0" err="1" smtClean="0">
                          <a:solidFill>
                            <a:schemeClr val="bg2"/>
                          </a:solidFill>
                          <a:latin typeface="Raleway SemiBold" charset="-52"/>
                          <a:ea typeface="Raleway SemiBold"/>
                          <a:cs typeface="Raleway SemiBold"/>
                          <a:sym typeface="Raleway SemiBold"/>
                        </a:rPr>
                        <a:t>Бразовский</a:t>
                      </a:r>
                      <a:r>
                        <a:rPr lang="ru-RU" sz="1400" b="1" u="none" strike="noStrike" cap="none" baseline="0" dirty="0" smtClean="0">
                          <a:solidFill>
                            <a:schemeClr val="bg2"/>
                          </a:solidFill>
                          <a:latin typeface="Raleway SemiBold" charset="-52"/>
                          <a:ea typeface="Raleway SemiBold"/>
                          <a:cs typeface="Raleway SemiBold"/>
                          <a:sym typeface="Raleway SemiBold"/>
                        </a:rPr>
                        <a:t> Константин Станиславович</a:t>
                      </a:r>
                      <a:endParaRPr sz="1400" b="1" u="none" strike="noStrike" cap="none" dirty="0">
                        <a:solidFill>
                          <a:schemeClr val="bg2"/>
                        </a:solidFill>
                        <a:latin typeface="Raleway SemiBold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400" u="none" strike="noStrike" cap="none" dirty="0" smtClean="0">
                          <a:solidFill>
                            <a:schemeClr val="bg2"/>
                          </a:solidFill>
                          <a:latin typeface="Raleway SemiBold" charset="-52"/>
                          <a:ea typeface="Raleway SemiBold"/>
                          <a:cs typeface="Raleway SemiBold"/>
                          <a:sym typeface="Raleway SemiBold"/>
                        </a:rPr>
                        <a:t>Консультант</a:t>
                      </a:r>
                      <a:endParaRPr sz="1400" u="none" strike="noStrike" cap="none" dirty="0">
                        <a:solidFill>
                          <a:schemeClr val="bg2"/>
                        </a:solidFill>
                        <a:latin typeface="Raleway SemiBold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400" b="0" i="0" u="none" strike="noStrike" cap="none" dirty="0" err="1" smtClean="0">
                          <a:solidFill>
                            <a:srgbClr val="000000"/>
                          </a:solidFill>
                          <a:effectLst/>
                          <a:latin typeface="Raleway SemiBold" charset="-52"/>
                          <a:ea typeface="Arial"/>
                          <a:cs typeface="Arial"/>
                          <a:sym typeface="Arial"/>
                        </a:rPr>
                        <a:t>Ph.D</a:t>
                      </a:r>
                      <a:r>
                        <a:rPr lang="ru-RU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Raleway SemiBold" charset="-52"/>
                          <a:ea typeface="Arial"/>
                          <a:cs typeface="Arial"/>
                          <a:sym typeface="Arial"/>
                        </a:rPr>
                        <a:t>, профессор ИШХБМТ ТПУ</a:t>
                      </a:r>
                      <a:r>
                        <a:rPr lang="ru-RU" sz="1400" b="0" i="0" u="none" strike="noStrike" cap="none" baseline="0" dirty="0" smtClean="0">
                          <a:solidFill>
                            <a:srgbClr val="000000"/>
                          </a:solidFill>
                          <a:effectLst/>
                          <a:latin typeface="Raleway SemiBold" charset="-52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ru-RU" sz="1400" b="1" i="0" u="none" strike="noStrike" cap="none" dirty="0" err="1" smtClean="0">
                          <a:solidFill>
                            <a:srgbClr val="000000"/>
                          </a:solidFill>
                          <a:effectLst/>
                          <a:latin typeface="Raleway SemiBold" charset="-52"/>
                          <a:ea typeface="Arial"/>
                          <a:cs typeface="Arial"/>
                          <a:sym typeface="Arial"/>
                        </a:rPr>
                        <a:t>Шеремет</a:t>
                      </a:r>
                      <a:r>
                        <a:rPr lang="ru-RU" sz="1400" b="1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Raleway SemiBold" charset="-52"/>
                          <a:ea typeface="Arial"/>
                          <a:cs typeface="Arial"/>
                          <a:sym typeface="Arial"/>
                        </a:rPr>
                        <a:t> Евгения Сергеевна</a:t>
                      </a:r>
                      <a:r>
                        <a:rPr lang="ru-RU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Raleway SemiBold" charset="-52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u="none" strike="noStrike" cap="none" dirty="0">
                        <a:solidFill>
                          <a:schemeClr val="bg2"/>
                        </a:solidFill>
                        <a:latin typeface="Raleway SemiBold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49" name="Google Shape;249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074" name="Picture 2" descr="C:\Users\kapro\OneDrive\Рабочий стол\Работа\Документы\Фото для резюме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3903" y="1392893"/>
            <a:ext cx="1069196" cy="1391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880" y="2908329"/>
            <a:ext cx="735242" cy="1104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9063" y="4013199"/>
            <a:ext cx="678875" cy="906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7"/>
          <p:cNvSpPr txBox="1">
            <a:spLocks noGrp="1"/>
          </p:cNvSpPr>
          <p:nvPr>
            <p:ph type="title"/>
          </p:nvPr>
        </p:nvSpPr>
        <p:spPr>
          <a:xfrm>
            <a:off x="1269617" y="582319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КОНТАКТЫ ЛИДЕРА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277" name="Google Shape;277;p37"/>
          <p:cNvSpPr txBox="1">
            <a:spLocks noGrp="1"/>
          </p:cNvSpPr>
          <p:nvPr>
            <p:ph type="body" idx="1"/>
          </p:nvPr>
        </p:nvSpPr>
        <p:spPr>
          <a:xfrm>
            <a:off x="401716" y="18322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600" dirty="0" err="1" smtClean="0">
                <a:solidFill>
                  <a:srgbClr val="132C40"/>
                </a:solidFill>
              </a:rPr>
              <a:t>Капров</a:t>
            </a:r>
            <a:r>
              <a:rPr lang="ru-RU" sz="1600" dirty="0" smtClean="0">
                <a:solidFill>
                  <a:srgbClr val="132C40"/>
                </a:solidFill>
              </a:rPr>
              <a:t> Сергей Алексеевич</a:t>
            </a: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600" dirty="0" smtClean="0">
                <a:solidFill>
                  <a:srgbClr val="132C40"/>
                </a:solidFill>
              </a:rPr>
              <a:t>Номер: +79080443124</a:t>
            </a:r>
          </a:p>
          <a:p>
            <a:pPr marL="406400" lvl="0" indent="-203200">
              <a:buSzPts val="1400"/>
              <a:buNone/>
            </a:pPr>
            <a:r>
              <a:rPr lang="en-US" sz="1600" dirty="0">
                <a:solidFill>
                  <a:srgbClr val="132C40"/>
                </a:solidFill>
              </a:rPr>
              <a:t>VK: https://</a:t>
            </a:r>
            <a:r>
              <a:rPr lang="en-US" sz="1600" dirty="0" smtClean="0">
                <a:solidFill>
                  <a:srgbClr val="132C40"/>
                </a:solidFill>
              </a:rPr>
              <a:t>vk.com/kaprov2013</a:t>
            </a:r>
          </a:p>
          <a:p>
            <a:pPr marL="406400" lvl="0" indent="-203200">
              <a:buSzPts val="1400"/>
              <a:buNone/>
            </a:pPr>
            <a:r>
              <a:rPr lang="en-US" sz="1600" dirty="0" smtClean="0">
                <a:solidFill>
                  <a:srgbClr val="132C40"/>
                </a:solidFill>
              </a:rPr>
              <a:t>Telegram: </a:t>
            </a:r>
            <a:r>
              <a:rPr lang="en-US" sz="1600" dirty="0" err="1" smtClean="0">
                <a:solidFill>
                  <a:srgbClr val="132C40"/>
                </a:solidFill>
              </a:rPr>
              <a:t>greyracco</a:t>
            </a:r>
            <a:endParaRPr sz="1600" dirty="0">
              <a:solidFill>
                <a:srgbClr val="132C40"/>
              </a:solidFill>
            </a:endParaRPr>
          </a:p>
        </p:txBody>
      </p:sp>
      <p:sp>
        <p:nvSpPr>
          <p:cNvPr id="278" name="Google Shape;278;p37"/>
          <p:cNvSpPr txBox="1">
            <a:spLocks noGrp="1"/>
          </p:cNvSpPr>
          <p:nvPr>
            <p:ph type="body" idx="1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solidFill>
                <a:srgbClr val="132C40"/>
              </a:solidFill>
            </a:endParaRPr>
          </a:p>
        </p:txBody>
      </p:sp>
      <p:sp>
        <p:nvSpPr>
          <p:cNvPr id="279" name="Google Shape;279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2" name="Google Shape;282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6" name="Google Shape;286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600" y="1535461"/>
            <a:ext cx="3162300" cy="3049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ЦЕННОСТЬ, ЦЕННОСТНОЕ ПРЕДЛОЖЕНИЕ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592157" y="1455888"/>
            <a:ext cx="4678343" cy="323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b="0" i="0" u="none" strike="noStrike" cap="none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 производству портативных электрокардиографов,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пациентам или спортсменам 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 необходимостью проведения длительного мониторинга работы сердца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дороговизны и неудобства существующих на данный момент аналогов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современных компонентов 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более дешевое и удобное в использовании устройство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8" name="Google Shape;188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050" name="Picture 2" descr="Комплекс аппаратно-программный суточного мониторирования ЭКГ по Холтеру  &quot;HOLTERLIVE&quot; с возможность проведения дистанционного анализа ЭКГ комплект  &quot;Базовый плюс&quot;, Sovtest Medica, Россия › купить, цена в Москве, оптом и в  розницу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500" y="1145900"/>
            <a:ext cx="3356171" cy="3356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3040</TotalTime>
  <Words>490</Words>
  <Application>Microsoft Office PowerPoint</Application>
  <PresentationFormat>Экран (16:9)</PresentationFormat>
  <Paragraphs>149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Arial</vt:lpstr>
      <vt:lpstr>Helvetica Neue</vt:lpstr>
      <vt:lpstr>Raleway SemiBold</vt:lpstr>
      <vt:lpstr>Raleway</vt:lpstr>
      <vt:lpstr>Calibri</vt:lpstr>
      <vt:lpstr>Century Gothic</vt:lpstr>
      <vt:lpstr>Roboto</vt:lpstr>
      <vt:lpstr>Simple Light</vt:lpstr>
      <vt:lpstr>Simple Light</vt:lpstr>
      <vt:lpstr>Портативный электрокардиограф</vt:lpstr>
      <vt:lpstr>Презентация PowerPoint</vt:lpstr>
      <vt:lpstr>РЕШЕНИЕ</vt:lpstr>
      <vt:lpstr>ЦЕЛЕВАЯ АУДИТОРИЯ</vt:lpstr>
      <vt:lpstr>Конкурентоспособность проекта</vt:lpstr>
      <vt:lpstr>Рынок/бизнес-модель</vt:lpstr>
      <vt:lpstr>ТЕКУЩИЕ РЕЗУЛЬТАТЫ</vt:lpstr>
      <vt:lpstr>ПЛАНЫ РАЗВИТИЯ</vt:lpstr>
      <vt:lpstr>КОМАНДА СТАРТАПА</vt:lpstr>
      <vt:lpstr>КОНТАКТЫ ЛИДЕРА</vt:lpstr>
      <vt:lpstr>ЦЕННОСТЬ, ЦЕННОСТНОЕ ПРЕДЛОЖЕНИЕ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Портативный электрокардиограф</dc:title>
  <cp:lastModifiedBy>Сергей Капров</cp:lastModifiedBy>
  <cp:revision>28</cp:revision>
  <dcterms:modified xsi:type="dcterms:W3CDTF">2023-10-14T09:41:22Z</dcterms:modified>
</cp:coreProperties>
</file>