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8"/>
  </p:notesMasterIdLst>
  <p:handoutMasterIdLst>
    <p:handoutMasterId r:id="rId19"/>
  </p:handoutMasterIdLst>
  <p:sldIdLst>
    <p:sldId id="256" r:id="rId5"/>
    <p:sldId id="257" r:id="rId6"/>
    <p:sldId id="298" r:id="rId7"/>
    <p:sldId id="299" r:id="rId8"/>
    <p:sldId id="258" r:id="rId9"/>
    <p:sldId id="300" r:id="rId10"/>
    <p:sldId id="293" r:id="rId11"/>
    <p:sldId id="294" r:id="rId12"/>
    <p:sldId id="302" r:id="rId13"/>
    <p:sldId id="296" r:id="rId14"/>
    <p:sldId id="301" r:id="rId15"/>
    <p:sldId id="303" r:id="rId16"/>
    <p:sldId id="304" r:id="rId17"/>
  </p:sldIdLst>
  <p:sldSz cx="12190413" cy="6859588"/>
  <p:notesSz cx="6858000" cy="9144000"/>
  <p:defaultTextStyle>
    <a:defPPr>
      <a:defRPr lang="ru-RU"/>
    </a:defPPr>
    <a:lvl1pPr marL="0" algn="l" defTabSz="1172261" rtl="0" eaLnBrk="1" latinLnBrk="0" hangingPunct="1">
      <a:defRPr sz="2300" kern="1200">
        <a:solidFill>
          <a:schemeClr val="tx1"/>
        </a:solidFill>
        <a:latin typeface="+mn-lt"/>
        <a:ea typeface="+mn-ea"/>
        <a:cs typeface="+mn-cs"/>
      </a:defRPr>
    </a:lvl1pPr>
    <a:lvl2pPr marL="586130" algn="l" defTabSz="1172261" rtl="0" eaLnBrk="1" latinLnBrk="0" hangingPunct="1">
      <a:defRPr sz="2300" kern="1200">
        <a:solidFill>
          <a:schemeClr val="tx1"/>
        </a:solidFill>
        <a:latin typeface="+mn-lt"/>
        <a:ea typeface="+mn-ea"/>
        <a:cs typeface="+mn-cs"/>
      </a:defRPr>
    </a:lvl2pPr>
    <a:lvl3pPr marL="1172261" algn="l" defTabSz="1172261" rtl="0" eaLnBrk="1" latinLnBrk="0" hangingPunct="1">
      <a:defRPr sz="2300" kern="1200">
        <a:solidFill>
          <a:schemeClr val="tx1"/>
        </a:solidFill>
        <a:latin typeface="+mn-lt"/>
        <a:ea typeface="+mn-ea"/>
        <a:cs typeface="+mn-cs"/>
      </a:defRPr>
    </a:lvl3pPr>
    <a:lvl4pPr marL="1758391" algn="l" defTabSz="1172261" rtl="0" eaLnBrk="1" latinLnBrk="0" hangingPunct="1">
      <a:defRPr sz="2300" kern="1200">
        <a:solidFill>
          <a:schemeClr val="tx1"/>
        </a:solidFill>
        <a:latin typeface="+mn-lt"/>
        <a:ea typeface="+mn-ea"/>
        <a:cs typeface="+mn-cs"/>
      </a:defRPr>
    </a:lvl4pPr>
    <a:lvl5pPr marL="2344522" algn="l" defTabSz="1172261" rtl="0" eaLnBrk="1" latinLnBrk="0" hangingPunct="1">
      <a:defRPr sz="2300" kern="1200">
        <a:solidFill>
          <a:schemeClr val="tx1"/>
        </a:solidFill>
        <a:latin typeface="+mn-lt"/>
        <a:ea typeface="+mn-ea"/>
        <a:cs typeface="+mn-cs"/>
      </a:defRPr>
    </a:lvl5pPr>
    <a:lvl6pPr marL="2930652" algn="l" defTabSz="1172261" rtl="0" eaLnBrk="1" latinLnBrk="0" hangingPunct="1">
      <a:defRPr sz="2300" kern="1200">
        <a:solidFill>
          <a:schemeClr val="tx1"/>
        </a:solidFill>
        <a:latin typeface="+mn-lt"/>
        <a:ea typeface="+mn-ea"/>
        <a:cs typeface="+mn-cs"/>
      </a:defRPr>
    </a:lvl6pPr>
    <a:lvl7pPr marL="3516782" algn="l" defTabSz="1172261" rtl="0" eaLnBrk="1" latinLnBrk="0" hangingPunct="1">
      <a:defRPr sz="2300" kern="1200">
        <a:solidFill>
          <a:schemeClr val="tx1"/>
        </a:solidFill>
        <a:latin typeface="+mn-lt"/>
        <a:ea typeface="+mn-ea"/>
        <a:cs typeface="+mn-cs"/>
      </a:defRPr>
    </a:lvl7pPr>
    <a:lvl8pPr marL="4102913" algn="l" defTabSz="1172261" rtl="0" eaLnBrk="1" latinLnBrk="0" hangingPunct="1">
      <a:defRPr sz="2300" kern="1200">
        <a:solidFill>
          <a:schemeClr val="tx1"/>
        </a:solidFill>
        <a:latin typeface="+mn-lt"/>
        <a:ea typeface="+mn-ea"/>
        <a:cs typeface="+mn-cs"/>
      </a:defRPr>
    </a:lvl8pPr>
    <a:lvl9pPr marL="4689043" algn="l" defTabSz="1172261"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43">
          <p15:clr>
            <a:srgbClr val="A4A3A4"/>
          </p15:clr>
        </p15:guide>
        <p15:guide id="2" orient="horz" pos="165" userDrawn="1">
          <p15:clr>
            <a:srgbClr val="A4A3A4"/>
          </p15:clr>
        </p15:guide>
        <p15:guide id="3" pos="7482">
          <p15:clr>
            <a:srgbClr val="A4A3A4"/>
          </p15:clr>
        </p15:guide>
        <p15:guide id="4" pos="196">
          <p15:clr>
            <a:srgbClr val="A4A3A4"/>
          </p15:clr>
        </p15:guide>
        <p15:guide id="5"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Богдан Михайлов" initials="БМ" lastIdx="1" clrIdx="0">
    <p:extLst>
      <p:ext uri="{19B8F6BF-5375-455C-9EA6-DF929625EA0E}">
        <p15:presenceInfo xmlns:p15="http://schemas.microsoft.com/office/powerpoint/2012/main" userId="46682a9469008cc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5D5C"/>
    <a:srgbClr val="E63538"/>
    <a:srgbClr val="FF6600"/>
    <a:srgbClr val="008000"/>
    <a:srgbClr val="FF3300"/>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B9C9CA-3806-4536-8494-E41C394B85D9}" v="13" dt="2022-07-28T09:23:15.352"/>
    <p1510:client id="{ABA417B3-DDDE-48A5-A57C-4556164230B3}" v="6" dt="2022-07-28T11:30:28.128"/>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88673" autoAdjust="0"/>
  </p:normalViewPr>
  <p:slideViewPr>
    <p:cSldViewPr snapToGrid="0" snapToObjects="1" showGuides="1">
      <p:cViewPr varScale="1">
        <p:scale>
          <a:sx n="96" d="100"/>
          <a:sy n="96" d="100"/>
        </p:scale>
        <p:origin x="86" y="125"/>
      </p:cViewPr>
      <p:guideLst>
        <p:guide orient="horz" pos="4143"/>
        <p:guide orient="horz" pos="165"/>
        <p:guide pos="7482"/>
        <p:guide pos="196"/>
        <p:guide orient="horz" pos="216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7" d="100"/>
          <a:sy n="87" d="100"/>
        </p:scale>
        <p:origin x="-3546"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4FC8F61-8705-440C-8B29-6BD7C90BE63C}" type="datetimeFigureOut">
              <a:rPr lang="ru-RU" smtClean="0"/>
              <a:pPr/>
              <a:t>05.12.2023</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ABE808-1554-468C-B2C2-0DAAB620BEF7}" type="slidenum">
              <a:rPr lang="ru-RU" smtClean="0"/>
              <a:pPr/>
              <a:t>‹#›</a:t>
            </a:fld>
            <a:endParaRPr lang="ru-RU"/>
          </a:p>
        </p:txBody>
      </p:sp>
    </p:spTree>
    <p:extLst>
      <p:ext uri="{BB962C8B-B14F-4D97-AF65-F5344CB8AC3E}">
        <p14:creationId xmlns:p14="http://schemas.microsoft.com/office/powerpoint/2010/main" val="2849018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1896A2-B392-49D6-B011-BDC8CAECD43A}" type="datetimeFigureOut">
              <a:rPr lang="ru-RU" smtClean="0"/>
              <a:pPr/>
              <a:t>05.12.2023</a:t>
            </a:fld>
            <a:endParaRPr lang="ru-RU"/>
          </a:p>
        </p:txBody>
      </p:sp>
      <p:sp>
        <p:nvSpPr>
          <p:cNvPr id="4" name="Образ слайда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19DFDB-5F00-45A8-8ECA-5F26B55FE992}" type="slidenum">
              <a:rPr lang="ru-RU" smtClean="0"/>
              <a:pPr/>
              <a:t>‹#›</a:t>
            </a:fld>
            <a:endParaRPr lang="ru-RU"/>
          </a:p>
        </p:txBody>
      </p:sp>
    </p:spTree>
    <p:extLst>
      <p:ext uri="{BB962C8B-B14F-4D97-AF65-F5344CB8AC3E}">
        <p14:creationId xmlns:p14="http://schemas.microsoft.com/office/powerpoint/2010/main" val="1170673924"/>
      </p:ext>
    </p:extLst>
  </p:cSld>
  <p:clrMap bg1="lt1" tx1="dk1" bg2="lt2" tx2="dk2" accent1="accent1" accent2="accent2" accent3="accent3" accent4="accent4" accent5="accent5" accent6="accent6" hlink="hlink" folHlink="folHlink"/>
  <p:notesStyle>
    <a:lvl1pPr marL="0" algn="l" defTabSz="1172261" rtl="0" eaLnBrk="1" latinLnBrk="0" hangingPunct="1">
      <a:defRPr sz="1500" kern="1200">
        <a:solidFill>
          <a:schemeClr val="tx1"/>
        </a:solidFill>
        <a:latin typeface="+mn-lt"/>
        <a:ea typeface="+mn-ea"/>
        <a:cs typeface="+mn-cs"/>
      </a:defRPr>
    </a:lvl1pPr>
    <a:lvl2pPr marL="586130" algn="l" defTabSz="1172261" rtl="0" eaLnBrk="1" latinLnBrk="0" hangingPunct="1">
      <a:defRPr sz="1500" kern="1200">
        <a:solidFill>
          <a:schemeClr val="tx1"/>
        </a:solidFill>
        <a:latin typeface="+mn-lt"/>
        <a:ea typeface="+mn-ea"/>
        <a:cs typeface="+mn-cs"/>
      </a:defRPr>
    </a:lvl2pPr>
    <a:lvl3pPr marL="1172261" algn="l" defTabSz="1172261" rtl="0" eaLnBrk="1" latinLnBrk="0" hangingPunct="1">
      <a:defRPr sz="1500" kern="1200">
        <a:solidFill>
          <a:schemeClr val="tx1"/>
        </a:solidFill>
        <a:latin typeface="+mn-lt"/>
        <a:ea typeface="+mn-ea"/>
        <a:cs typeface="+mn-cs"/>
      </a:defRPr>
    </a:lvl3pPr>
    <a:lvl4pPr marL="1758391" algn="l" defTabSz="1172261" rtl="0" eaLnBrk="1" latinLnBrk="0" hangingPunct="1">
      <a:defRPr sz="1500" kern="1200">
        <a:solidFill>
          <a:schemeClr val="tx1"/>
        </a:solidFill>
        <a:latin typeface="+mn-lt"/>
        <a:ea typeface="+mn-ea"/>
        <a:cs typeface="+mn-cs"/>
      </a:defRPr>
    </a:lvl4pPr>
    <a:lvl5pPr marL="2344522" algn="l" defTabSz="1172261" rtl="0" eaLnBrk="1" latinLnBrk="0" hangingPunct="1">
      <a:defRPr sz="1500" kern="1200">
        <a:solidFill>
          <a:schemeClr val="tx1"/>
        </a:solidFill>
        <a:latin typeface="+mn-lt"/>
        <a:ea typeface="+mn-ea"/>
        <a:cs typeface="+mn-cs"/>
      </a:defRPr>
    </a:lvl5pPr>
    <a:lvl6pPr marL="2930652" algn="l" defTabSz="1172261" rtl="0" eaLnBrk="1" latinLnBrk="0" hangingPunct="1">
      <a:defRPr sz="1500" kern="1200">
        <a:solidFill>
          <a:schemeClr val="tx1"/>
        </a:solidFill>
        <a:latin typeface="+mn-lt"/>
        <a:ea typeface="+mn-ea"/>
        <a:cs typeface="+mn-cs"/>
      </a:defRPr>
    </a:lvl6pPr>
    <a:lvl7pPr marL="3516782" algn="l" defTabSz="1172261" rtl="0" eaLnBrk="1" latinLnBrk="0" hangingPunct="1">
      <a:defRPr sz="1500" kern="1200">
        <a:solidFill>
          <a:schemeClr val="tx1"/>
        </a:solidFill>
        <a:latin typeface="+mn-lt"/>
        <a:ea typeface="+mn-ea"/>
        <a:cs typeface="+mn-cs"/>
      </a:defRPr>
    </a:lvl7pPr>
    <a:lvl8pPr marL="4102913" algn="l" defTabSz="1172261" rtl="0" eaLnBrk="1" latinLnBrk="0" hangingPunct="1">
      <a:defRPr sz="1500" kern="1200">
        <a:solidFill>
          <a:schemeClr val="tx1"/>
        </a:solidFill>
        <a:latin typeface="+mn-lt"/>
        <a:ea typeface="+mn-ea"/>
        <a:cs typeface="+mn-cs"/>
      </a:defRPr>
    </a:lvl8pPr>
    <a:lvl9pPr marL="4689043" algn="l" defTabSz="1172261" rtl="0" eaLnBrk="1" latinLnBrk="0" hangingPunct="1">
      <a:defRPr sz="15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pic>
        <p:nvPicPr>
          <p:cNvPr id="7" name="Picture 3"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6148431" y="-1"/>
            <a:ext cx="6041982" cy="6859589"/>
          </a:xfrm>
          <a:prstGeom prst="rect">
            <a:avLst/>
          </a:prstGeom>
          <a:noFill/>
          <a:ln>
            <a:noFill/>
          </a:ln>
        </p:spPr>
      </p:pic>
      <p:sp>
        <p:nvSpPr>
          <p:cNvPr id="2" name="Заголовок 1"/>
          <p:cNvSpPr>
            <a:spLocks noGrp="1"/>
          </p:cNvSpPr>
          <p:nvPr>
            <p:ph type="ctrTitle"/>
          </p:nvPr>
        </p:nvSpPr>
        <p:spPr>
          <a:xfrm>
            <a:off x="914281" y="1841949"/>
            <a:ext cx="5753344" cy="2844046"/>
          </a:xfrm>
        </p:spPr>
        <p:txBody>
          <a:bodyPr/>
          <a:lstStyle>
            <a:lvl1pPr algn="ctr">
              <a:defRPr/>
            </a:lvl1pPr>
          </a:lstStyle>
          <a:p>
            <a:r>
              <a:rPr lang="ru-RU" dirty="0"/>
              <a:t>Образец заголовка</a:t>
            </a:r>
          </a:p>
        </p:txBody>
      </p:sp>
      <p:sp>
        <p:nvSpPr>
          <p:cNvPr id="3" name="Подзаголовок 2"/>
          <p:cNvSpPr>
            <a:spLocks noGrp="1"/>
          </p:cNvSpPr>
          <p:nvPr>
            <p:ph type="subTitle" idx="1"/>
          </p:nvPr>
        </p:nvSpPr>
        <p:spPr>
          <a:xfrm>
            <a:off x="914281" y="4685995"/>
            <a:ext cx="5753344" cy="1078445"/>
          </a:xfrm>
        </p:spPr>
        <p:txBody>
          <a:bodyPr>
            <a:normAutofit/>
          </a:bodyPr>
          <a:lstStyle>
            <a:lvl1pPr marL="0" indent="0" algn="l">
              <a:buNone/>
              <a:defRPr sz="2100">
                <a:solidFill>
                  <a:schemeClr val="bg1">
                    <a:lumMod val="95000"/>
                  </a:schemeClr>
                </a:solidFill>
              </a:defRPr>
            </a:lvl1pPr>
            <a:lvl2pPr marL="586130" indent="0" algn="ctr">
              <a:buNone/>
              <a:defRPr>
                <a:solidFill>
                  <a:schemeClr val="tx1">
                    <a:tint val="75000"/>
                  </a:schemeClr>
                </a:solidFill>
              </a:defRPr>
            </a:lvl2pPr>
            <a:lvl3pPr marL="1172261" indent="0" algn="ctr">
              <a:buNone/>
              <a:defRPr>
                <a:solidFill>
                  <a:schemeClr val="tx1">
                    <a:tint val="75000"/>
                  </a:schemeClr>
                </a:solidFill>
              </a:defRPr>
            </a:lvl3pPr>
            <a:lvl4pPr marL="1758391" indent="0" algn="ctr">
              <a:buNone/>
              <a:defRPr>
                <a:solidFill>
                  <a:schemeClr val="tx1">
                    <a:tint val="75000"/>
                  </a:schemeClr>
                </a:solidFill>
              </a:defRPr>
            </a:lvl4pPr>
            <a:lvl5pPr marL="2344522" indent="0" algn="ctr">
              <a:buNone/>
              <a:defRPr>
                <a:solidFill>
                  <a:schemeClr val="tx1">
                    <a:tint val="75000"/>
                  </a:schemeClr>
                </a:solidFill>
              </a:defRPr>
            </a:lvl5pPr>
            <a:lvl6pPr marL="2930652" indent="0" algn="ctr">
              <a:buNone/>
              <a:defRPr>
                <a:solidFill>
                  <a:schemeClr val="tx1">
                    <a:tint val="75000"/>
                  </a:schemeClr>
                </a:solidFill>
              </a:defRPr>
            </a:lvl6pPr>
            <a:lvl7pPr marL="3516782" indent="0" algn="ctr">
              <a:buNone/>
              <a:defRPr>
                <a:solidFill>
                  <a:schemeClr val="tx1">
                    <a:tint val="75000"/>
                  </a:schemeClr>
                </a:solidFill>
              </a:defRPr>
            </a:lvl7pPr>
            <a:lvl8pPr marL="4102913" indent="0" algn="ctr">
              <a:buNone/>
              <a:defRPr>
                <a:solidFill>
                  <a:schemeClr val="tx1">
                    <a:tint val="75000"/>
                  </a:schemeClr>
                </a:solidFill>
              </a:defRPr>
            </a:lvl8pPr>
            <a:lvl9pPr marL="4689043" indent="0" algn="ctr">
              <a:buNone/>
              <a:defRPr>
                <a:solidFill>
                  <a:schemeClr val="tx1">
                    <a:tint val="75000"/>
                  </a:schemeClr>
                </a:solidFill>
              </a:defRPr>
            </a:lvl9pPr>
          </a:lstStyle>
          <a:p>
            <a:r>
              <a:rPr lang="ru-RU" dirty="0"/>
              <a:t>Образец подзаголовка</a:t>
            </a:r>
          </a:p>
        </p:txBody>
      </p:sp>
      <p:sp>
        <p:nvSpPr>
          <p:cNvPr id="5" name="Нижний колонтитул 4"/>
          <p:cNvSpPr>
            <a:spLocks noGrp="1"/>
          </p:cNvSpPr>
          <p:nvPr>
            <p:ph type="ftr" sz="quarter" idx="11"/>
          </p:nvPr>
        </p:nvSpPr>
        <p:spPr>
          <a:xfrm>
            <a:off x="311111" y="6357823"/>
            <a:ext cx="7714245" cy="365210"/>
          </a:xfrm>
        </p:spPr>
        <p:txBody>
          <a:bodyPr/>
          <a:lstStyle/>
          <a:p>
            <a:endParaRPr lang="ru-RU" dirty="0"/>
          </a:p>
        </p:txBody>
      </p:sp>
      <p:sp>
        <p:nvSpPr>
          <p:cNvPr id="8" name="TextBox 7"/>
          <p:cNvSpPr txBox="1"/>
          <p:nvPr userDrawn="1"/>
        </p:nvSpPr>
        <p:spPr>
          <a:xfrm>
            <a:off x="1784630" y="687152"/>
            <a:ext cx="4012647" cy="826257"/>
          </a:xfrm>
          <a:prstGeom prst="rect">
            <a:avLst/>
          </a:prstGeom>
          <a:noFill/>
        </p:spPr>
        <p:txBody>
          <a:bodyPr wrap="none" lIns="117226" tIns="58613" rIns="117226" bIns="58613" rtlCol="0">
            <a:spAutoFit/>
          </a:bodyPr>
          <a:lstStyle/>
          <a:p>
            <a:pPr marL="0" marR="0" indent="0" algn="ctr" defTabSz="1172261" rtl="0" eaLnBrk="1" fontAlgn="auto" latinLnBrk="0" hangingPunct="1">
              <a:lnSpc>
                <a:spcPct val="100000"/>
              </a:lnSpc>
              <a:spcBef>
                <a:spcPts val="0"/>
              </a:spcBef>
              <a:spcAft>
                <a:spcPts val="0"/>
              </a:spcAft>
              <a:buClrTx/>
              <a:buSzTx/>
              <a:buFontTx/>
              <a:buNone/>
              <a:tabLst/>
              <a:defRPr/>
            </a:pPr>
            <a:r>
              <a:rPr lang="ru-RU" b="0" i="0" dirty="0">
                <a:solidFill>
                  <a:schemeClr val="bg1"/>
                </a:solidFill>
                <a:latin typeface="+mj-lt"/>
              </a:rPr>
              <a:t>Череповецкий</a:t>
            </a:r>
            <a:endParaRPr lang="en-US" b="0" i="0" dirty="0">
              <a:solidFill>
                <a:schemeClr val="bg1"/>
              </a:solidFill>
              <a:latin typeface="+mj-lt"/>
            </a:endParaRPr>
          </a:p>
          <a:p>
            <a:pPr marL="0" marR="0" indent="0" algn="ctr" defTabSz="1172261" rtl="0" eaLnBrk="1" fontAlgn="auto" latinLnBrk="0" hangingPunct="1">
              <a:lnSpc>
                <a:spcPct val="100000"/>
              </a:lnSpc>
              <a:spcBef>
                <a:spcPts val="0"/>
              </a:spcBef>
              <a:spcAft>
                <a:spcPts val="0"/>
              </a:spcAft>
              <a:buClrTx/>
              <a:buSzTx/>
              <a:buFontTx/>
              <a:buNone/>
              <a:tabLst/>
              <a:defRPr/>
            </a:pPr>
            <a:r>
              <a:rPr lang="ru-RU" b="0" i="0" dirty="0">
                <a:solidFill>
                  <a:schemeClr val="bg1"/>
                </a:solidFill>
                <a:latin typeface="+mj-lt"/>
              </a:rPr>
              <a:t>государственный университет</a:t>
            </a:r>
            <a:endParaRPr lang="ru-RU" dirty="0">
              <a:solidFill>
                <a:schemeClr val="bg1"/>
              </a:solidFill>
              <a:latin typeface="+mj-l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pic>
        <p:nvPicPr>
          <p:cNvPr id="8"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3" name="Содержимое 2"/>
          <p:cNvSpPr>
            <a:spLocks noGrp="1"/>
          </p:cNvSpPr>
          <p:nvPr>
            <p:ph idx="1"/>
          </p:nvPr>
        </p:nvSpPr>
        <p:spPr>
          <a:xfrm>
            <a:off x="609521" y="983009"/>
            <a:ext cx="10971372" cy="5144573"/>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024C55D1-92A9-4B02-AD60-DEC4B6659F3A}" type="slidenum">
              <a:rPr lang="ru-RU" smtClean="0"/>
              <a:pPr/>
              <a:t>‹#›</a:t>
            </a:fld>
            <a:endParaRPr lang="ru-RU"/>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10"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pic>
        <p:nvPicPr>
          <p:cNvPr id="9"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0"/>
            <a:ext cx="682377" cy="77701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Заголовок и два объекта">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cxnSp>
        <p:nvCxnSpPr>
          <p:cNvPr id="13" name="Прямая соединительная линия 12"/>
          <p:cNvCxnSpPr/>
          <p:nvPr userDrawn="1"/>
        </p:nvCxnSpPr>
        <p:spPr>
          <a:xfrm>
            <a:off x="6118257"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Содержимое 2"/>
          <p:cNvSpPr>
            <a:spLocks noGrp="1"/>
          </p:cNvSpPr>
          <p:nvPr>
            <p:ph idx="1"/>
          </p:nvPr>
        </p:nvSpPr>
        <p:spPr>
          <a:xfrm>
            <a:off x="512515" y="983009"/>
            <a:ext cx="5434286"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sp>
        <p:nvSpPr>
          <p:cNvPr id="17" name="Содержимое 2"/>
          <p:cNvSpPr>
            <a:spLocks noGrp="1"/>
          </p:cNvSpPr>
          <p:nvPr>
            <p:ph idx="16"/>
          </p:nvPr>
        </p:nvSpPr>
        <p:spPr>
          <a:xfrm>
            <a:off x="6289712" y="983009"/>
            <a:ext cx="5434286"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pic>
        <p:nvPicPr>
          <p:cNvPr id="12"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Заголовок и три объекта">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3" name="Содержимое 2"/>
          <p:cNvSpPr>
            <a:spLocks noGrp="1"/>
          </p:cNvSpPr>
          <p:nvPr>
            <p:ph idx="1"/>
          </p:nvPr>
        </p:nvSpPr>
        <p:spPr>
          <a:xfrm>
            <a:off x="311110" y="983010"/>
            <a:ext cx="3611023"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cxnSp>
        <p:nvCxnSpPr>
          <p:cNvPr id="13" name="Прямая соединительная линия 12"/>
          <p:cNvCxnSpPr/>
          <p:nvPr userDrawn="1"/>
        </p:nvCxnSpPr>
        <p:spPr>
          <a:xfrm>
            <a:off x="4105386"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Содержимое 2"/>
          <p:cNvSpPr>
            <a:spLocks noGrp="1"/>
          </p:cNvSpPr>
          <p:nvPr>
            <p:ph idx="13"/>
          </p:nvPr>
        </p:nvSpPr>
        <p:spPr>
          <a:xfrm>
            <a:off x="4288638" y="983010"/>
            <a:ext cx="3611023" cy="5144571"/>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cxnSp>
        <p:nvCxnSpPr>
          <p:cNvPr id="11" name="Прямая соединительная линия 10"/>
          <p:cNvCxnSpPr/>
          <p:nvPr userDrawn="1"/>
        </p:nvCxnSpPr>
        <p:spPr>
          <a:xfrm>
            <a:off x="8082913"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Содержимое 2"/>
          <p:cNvSpPr>
            <a:spLocks noGrp="1"/>
          </p:cNvSpPr>
          <p:nvPr>
            <p:ph idx="14"/>
          </p:nvPr>
        </p:nvSpPr>
        <p:spPr>
          <a:xfrm>
            <a:off x="8266164" y="983010"/>
            <a:ext cx="3611023"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pic>
        <p:nvPicPr>
          <p:cNvPr id="15"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екст и объект">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9" name="Содержимое 2"/>
          <p:cNvSpPr>
            <a:spLocks noGrp="1"/>
          </p:cNvSpPr>
          <p:nvPr>
            <p:ph idx="13"/>
          </p:nvPr>
        </p:nvSpPr>
        <p:spPr>
          <a:xfrm>
            <a:off x="6174715" y="983009"/>
            <a:ext cx="5517482" cy="5144573"/>
          </a:xfrm>
        </p:spPr>
        <p:txBody>
          <a:bodyPr anchor="ctr"/>
          <a:lstStyle>
            <a:lvl1pPr algn="ctr">
              <a:defRPr/>
            </a:lvl1pPr>
            <a:lvl2pPr algn="ctr">
              <a:defRPr/>
            </a:lvl2pPr>
            <a:lvl3pPr algn="ctr">
              <a:defRPr/>
            </a:lvl3pPr>
          </a:lstStyle>
          <a:p>
            <a:pPr lvl="0"/>
            <a:r>
              <a:rPr lang="ru-RU" dirty="0"/>
              <a:t>Образец текста</a:t>
            </a:r>
          </a:p>
          <a:p>
            <a:pPr lvl="1"/>
            <a:r>
              <a:rPr lang="ru-RU" dirty="0"/>
              <a:t>Второй уровень</a:t>
            </a:r>
          </a:p>
          <a:p>
            <a:pPr lvl="2"/>
            <a:r>
              <a:rPr lang="ru-RU" dirty="0"/>
              <a:t>Третий уровень</a:t>
            </a:r>
          </a:p>
        </p:txBody>
      </p:sp>
      <p:sp>
        <p:nvSpPr>
          <p:cNvPr id="11" name="Текст 10"/>
          <p:cNvSpPr>
            <a:spLocks noGrp="1"/>
          </p:cNvSpPr>
          <p:nvPr>
            <p:ph type="body" sz="quarter" idx="14"/>
          </p:nvPr>
        </p:nvSpPr>
        <p:spPr>
          <a:xfrm>
            <a:off x="524514" y="983208"/>
            <a:ext cx="5517690" cy="5144691"/>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екст и объект 2">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9" name="Содержимое 2"/>
          <p:cNvSpPr>
            <a:spLocks noGrp="1"/>
          </p:cNvSpPr>
          <p:nvPr>
            <p:ph idx="13"/>
          </p:nvPr>
        </p:nvSpPr>
        <p:spPr>
          <a:xfrm>
            <a:off x="524514" y="3932036"/>
            <a:ext cx="11167682" cy="2195546"/>
          </a:xfrm>
        </p:spPr>
        <p:txBody>
          <a:bodyPr anchor="ctr"/>
          <a:lstStyle>
            <a:lvl1pPr algn="ctr">
              <a:defRPr/>
            </a:lvl1pPr>
            <a:lvl2pPr algn="ctr">
              <a:defRPr/>
            </a:lvl2pPr>
            <a:lvl3pPr algn="ctr">
              <a:defRPr/>
            </a:lvl3pPr>
          </a:lstStyle>
          <a:p>
            <a:pPr lvl="0"/>
            <a:r>
              <a:rPr lang="ru-RU" dirty="0"/>
              <a:t>Образец текста</a:t>
            </a:r>
          </a:p>
          <a:p>
            <a:pPr lvl="1"/>
            <a:r>
              <a:rPr lang="ru-RU" dirty="0"/>
              <a:t>Второй уровень</a:t>
            </a:r>
          </a:p>
          <a:p>
            <a:pPr lvl="2"/>
            <a:r>
              <a:rPr lang="ru-RU" dirty="0"/>
              <a:t>Третий уровень</a:t>
            </a:r>
          </a:p>
        </p:txBody>
      </p:sp>
      <p:sp>
        <p:nvSpPr>
          <p:cNvPr id="11" name="Текст 10"/>
          <p:cNvSpPr>
            <a:spLocks noGrp="1"/>
          </p:cNvSpPr>
          <p:nvPr>
            <p:ph type="body" sz="quarter" idx="14"/>
          </p:nvPr>
        </p:nvSpPr>
        <p:spPr>
          <a:xfrm>
            <a:off x="524514" y="983208"/>
            <a:ext cx="11167682" cy="2796128"/>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pic>
        <p:nvPicPr>
          <p:cNvPr id="7"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Шаги">
    <p:spTree>
      <p:nvGrpSpPr>
        <p:cNvPr id="1" name=""/>
        <p:cNvGrpSpPr/>
        <p:nvPr/>
      </p:nvGrpSpPr>
      <p:grpSpPr>
        <a:xfrm>
          <a:off x="0" y="0"/>
          <a:ext cx="0" cy="0"/>
          <a:chOff x="0" y="0"/>
          <a:chExt cx="0" cy="0"/>
        </a:xfrm>
      </p:grpSpPr>
      <p:sp>
        <p:nvSpPr>
          <p:cNvPr id="20" name="Текст 18"/>
          <p:cNvSpPr>
            <a:spLocks noGrp="1"/>
          </p:cNvSpPr>
          <p:nvPr>
            <p:ph type="body" sz="quarter" idx="24"/>
          </p:nvPr>
        </p:nvSpPr>
        <p:spPr>
          <a:xfrm>
            <a:off x="2088070" y="3878127"/>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22" name="Текст 18"/>
          <p:cNvSpPr>
            <a:spLocks noGrp="1"/>
          </p:cNvSpPr>
          <p:nvPr>
            <p:ph type="body" sz="quarter" idx="26"/>
          </p:nvPr>
        </p:nvSpPr>
        <p:spPr>
          <a:xfrm>
            <a:off x="7802084" y="3876272"/>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24" name="Текст 18"/>
          <p:cNvSpPr>
            <a:spLocks noGrp="1"/>
          </p:cNvSpPr>
          <p:nvPr>
            <p:ph type="body" sz="quarter" idx="28"/>
          </p:nvPr>
        </p:nvSpPr>
        <p:spPr>
          <a:xfrm>
            <a:off x="7802084" y="1620535"/>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9" name="Текст 18"/>
          <p:cNvSpPr>
            <a:spLocks noGrp="1"/>
          </p:cNvSpPr>
          <p:nvPr>
            <p:ph type="body" sz="quarter" idx="23"/>
          </p:nvPr>
        </p:nvSpPr>
        <p:spPr>
          <a:xfrm>
            <a:off x="2088879" y="1619625"/>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13" name="Прямоугольник 12"/>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15"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pic>
        <p:nvPicPr>
          <p:cNvPr id="16"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6" name="Рисунок 25"/>
          <p:cNvSpPr>
            <a:spLocks noGrp="1"/>
          </p:cNvSpPr>
          <p:nvPr>
            <p:ph type="pic" sz="quarter" idx="30"/>
          </p:nvPr>
        </p:nvSpPr>
        <p:spPr>
          <a:xfrm>
            <a:off x="758776" y="1813465"/>
            <a:ext cx="1031875" cy="1031875"/>
          </a:xfrm>
          <a:prstGeom prst="ellipse">
            <a:avLst/>
          </a:prstGeom>
        </p:spPr>
        <p:txBody>
          <a:bodyPr anchor="ctr"/>
          <a:lstStyle>
            <a:lvl1pPr algn="ctr">
              <a:defRPr/>
            </a:lvl1pPr>
          </a:lstStyle>
          <a:p>
            <a:endParaRPr lang="ru-RU"/>
          </a:p>
        </p:txBody>
      </p:sp>
      <p:sp>
        <p:nvSpPr>
          <p:cNvPr id="27" name="Рисунок 25"/>
          <p:cNvSpPr>
            <a:spLocks noGrp="1"/>
          </p:cNvSpPr>
          <p:nvPr>
            <p:ph type="pic" sz="quarter" idx="31"/>
          </p:nvPr>
        </p:nvSpPr>
        <p:spPr>
          <a:xfrm>
            <a:off x="6464251" y="1813465"/>
            <a:ext cx="1031875" cy="1031875"/>
          </a:xfrm>
          <a:prstGeom prst="ellipse">
            <a:avLst/>
          </a:prstGeom>
        </p:spPr>
        <p:txBody>
          <a:bodyPr anchor="ctr"/>
          <a:lstStyle>
            <a:lvl1pPr algn="ctr">
              <a:defRPr/>
            </a:lvl1pPr>
          </a:lstStyle>
          <a:p>
            <a:endParaRPr lang="ru-RU"/>
          </a:p>
        </p:txBody>
      </p:sp>
      <p:sp>
        <p:nvSpPr>
          <p:cNvPr id="28" name="Рисунок 25"/>
          <p:cNvSpPr>
            <a:spLocks noGrp="1"/>
          </p:cNvSpPr>
          <p:nvPr>
            <p:ph type="pic" sz="quarter" idx="32"/>
          </p:nvPr>
        </p:nvSpPr>
        <p:spPr>
          <a:xfrm>
            <a:off x="6464251" y="4070112"/>
            <a:ext cx="1031875" cy="1031875"/>
          </a:xfrm>
          <a:prstGeom prst="ellipse">
            <a:avLst/>
          </a:prstGeom>
        </p:spPr>
        <p:txBody>
          <a:bodyPr anchor="ctr"/>
          <a:lstStyle>
            <a:lvl1pPr algn="ctr">
              <a:defRPr/>
            </a:lvl1pPr>
          </a:lstStyle>
          <a:p>
            <a:endParaRPr lang="ru-RU"/>
          </a:p>
        </p:txBody>
      </p:sp>
      <p:sp>
        <p:nvSpPr>
          <p:cNvPr id="29" name="Рисунок 25"/>
          <p:cNvSpPr>
            <a:spLocks noGrp="1"/>
          </p:cNvSpPr>
          <p:nvPr>
            <p:ph type="pic" sz="quarter" idx="33"/>
          </p:nvPr>
        </p:nvSpPr>
        <p:spPr>
          <a:xfrm>
            <a:off x="758776" y="4070112"/>
            <a:ext cx="1031875" cy="1031875"/>
          </a:xfrm>
          <a:prstGeom prst="ellipse">
            <a:avLst/>
          </a:prstGeom>
        </p:spPr>
        <p:txBody>
          <a:bodyPr anchor="ctr"/>
          <a:lstStyle>
            <a:lvl1pPr algn="ctr">
              <a:defRPr/>
            </a:lvl1p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аблица">
    <p:spTree>
      <p:nvGrpSpPr>
        <p:cNvPr id="1" name=""/>
        <p:cNvGrpSpPr/>
        <p:nvPr/>
      </p:nvGrpSpPr>
      <p:grpSpPr>
        <a:xfrm>
          <a:off x="0" y="0"/>
          <a:ext cx="0" cy="0"/>
          <a:chOff x="0" y="0"/>
          <a:chExt cx="0" cy="0"/>
        </a:xfrm>
      </p:grpSpPr>
      <p:sp>
        <p:nvSpPr>
          <p:cNvPr id="5" name="Таблица 1"/>
          <p:cNvSpPr>
            <a:spLocks noGrp="1"/>
          </p:cNvSpPr>
          <p:nvPr userDrawn="1">
            <p:ph type="tbl" sz="quarter" idx="12"/>
          </p:nvPr>
        </p:nvSpPr>
        <p:spPr>
          <a:xfrm>
            <a:off x="487617" y="2109174"/>
            <a:ext cx="11204580" cy="4027474"/>
          </a:xfrm>
        </p:spPr>
      </p:sp>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9" name="Заголовок 1"/>
          <p:cNvSpPr txBox="1">
            <a:spLocks/>
          </p:cNvSpPr>
          <p:nvPr userDrawn="1"/>
        </p:nvSpPr>
        <p:spPr>
          <a:xfrm>
            <a:off x="311110" y="1"/>
            <a:ext cx="11119190" cy="777014"/>
          </a:xfrm>
          <a:prstGeom prst="rect">
            <a:avLst/>
          </a:prstGeom>
        </p:spPr>
        <p:txBody>
          <a:bodyPr vert="horz" lIns="117226" tIns="58613" rIns="117226" bIns="58613" rtlCol="0" anchor="ctr">
            <a:normAutofit/>
          </a:bodyPr>
          <a:lstStyle>
            <a:lvl1pPr algn="l">
              <a:defRPr/>
            </a:lvl1pPr>
          </a:lstStyle>
          <a:p>
            <a:pPr marL="0" marR="0" lvl="0" indent="0" algn="l" defTabSz="1172261" rtl="0" eaLnBrk="1" fontAlgn="auto" latinLnBrk="0" hangingPunct="1">
              <a:lnSpc>
                <a:spcPct val="100000"/>
              </a:lnSpc>
              <a:spcBef>
                <a:spcPct val="0"/>
              </a:spcBef>
              <a:spcAft>
                <a:spcPts val="0"/>
              </a:spcAft>
              <a:buClrTx/>
              <a:buSzTx/>
              <a:buFontTx/>
              <a:buNone/>
              <a:tabLst/>
              <a:defRPr/>
            </a:pPr>
            <a:r>
              <a:rPr kumimoji="0" lang="ru-RU" sz="3100" b="1" i="0" u="none" strike="noStrike" kern="1200" cap="none" spc="0" normalizeH="0" baseline="0" noProof="0" dirty="0">
                <a:ln>
                  <a:noFill/>
                </a:ln>
                <a:solidFill>
                  <a:schemeClr val="bg1"/>
                </a:solidFill>
                <a:effectLst/>
                <a:uLnTx/>
                <a:uFillTx/>
                <a:latin typeface="+mj-lt"/>
                <a:ea typeface="+mj-ea"/>
                <a:cs typeface="+mj-cs"/>
              </a:rPr>
              <a:t>Образец заголовка</a:t>
            </a:r>
          </a:p>
        </p:txBody>
      </p:sp>
      <p:sp>
        <p:nvSpPr>
          <p:cNvPr id="12" name="Текст 10"/>
          <p:cNvSpPr>
            <a:spLocks noGrp="1"/>
          </p:cNvSpPr>
          <p:nvPr>
            <p:ph type="body" sz="quarter" idx="14"/>
          </p:nvPr>
        </p:nvSpPr>
        <p:spPr>
          <a:xfrm>
            <a:off x="487616" y="991957"/>
            <a:ext cx="11204580" cy="1117217"/>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Контакты">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txBox="1">
            <a:spLocks/>
          </p:cNvSpPr>
          <p:nvPr userDrawn="1"/>
        </p:nvSpPr>
        <p:spPr>
          <a:xfrm>
            <a:off x="311110" y="1"/>
            <a:ext cx="11119190" cy="777014"/>
          </a:xfrm>
          <a:prstGeom prst="rect">
            <a:avLst/>
          </a:prstGeom>
        </p:spPr>
        <p:txBody>
          <a:bodyPr vert="horz" lIns="117226" tIns="58613" rIns="117226" bIns="58613" rtlCol="0" anchor="ctr">
            <a:normAutofit/>
          </a:bodyPr>
          <a:lstStyle>
            <a:lvl1pPr algn="l">
              <a:defRPr/>
            </a:lvl1pPr>
          </a:lstStyle>
          <a:p>
            <a:pPr marL="0" marR="0" lvl="0" indent="0" algn="l" defTabSz="1172261" rtl="0" eaLnBrk="1" fontAlgn="auto" latinLnBrk="0" hangingPunct="1">
              <a:lnSpc>
                <a:spcPct val="100000"/>
              </a:lnSpc>
              <a:spcBef>
                <a:spcPct val="0"/>
              </a:spcBef>
              <a:spcAft>
                <a:spcPts val="0"/>
              </a:spcAft>
              <a:buClrTx/>
              <a:buSzTx/>
              <a:buFontTx/>
              <a:buNone/>
              <a:tabLst/>
              <a:defRPr/>
            </a:pPr>
            <a:r>
              <a:rPr kumimoji="0" lang="ru-RU" sz="3100" b="1" i="0" u="none" strike="noStrike" kern="1200" cap="none" spc="0" normalizeH="0" baseline="0" noProof="0" dirty="0">
                <a:ln>
                  <a:noFill/>
                </a:ln>
                <a:solidFill>
                  <a:schemeClr val="bg1"/>
                </a:solidFill>
                <a:effectLst/>
                <a:uLnTx/>
                <a:uFillTx/>
                <a:latin typeface="+mj-lt"/>
                <a:ea typeface="+mj-ea"/>
                <a:cs typeface="+mj-cs"/>
              </a:rPr>
              <a:t>Образец заголовка</a:t>
            </a:r>
          </a:p>
        </p:txBody>
      </p:sp>
      <p:sp>
        <p:nvSpPr>
          <p:cNvPr id="14" name="Текст 13"/>
          <p:cNvSpPr>
            <a:spLocks noGrp="1"/>
          </p:cNvSpPr>
          <p:nvPr>
            <p:ph type="body" sz="quarter" idx="16"/>
          </p:nvPr>
        </p:nvSpPr>
        <p:spPr>
          <a:xfrm>
            <a:off x="561820" y="3263209"/>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5" name="Текст 13"/>
          <p:cNvSpPr>
            <a:spLocks noGrp="1"/>
          </p:cNvSpPr>
          <p:nvPr>
            <p:ph type="body" sz="quarter" idx="17"/>
          </p:nvPr>
        </p:nvSpPr>
        <p:spPr>
          <a:xfrm>
            <a:off x="3390024"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6" name="Текст 13"/>
          <p:cNvSpPr>
            <a:spLocks noGrp="1"/>
          </p:cNvSpPr>
          <p:nvPr>
            <p:ph type="body" sz="quarter" idx="18"/>
          </p:nvPr>
        </p:nvSpPr>
        <p:spPr>
          <a:xfrm>
            <a:off x="6218227"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7" name="Текст 13"/>
          <p:cNvSpPr>
            <a:spLocks noGrp="1"/>
          </p:cNvSpPr>
          <p:nvPr>
            <p:ph type="body" sz="quarter" idx="19"/>
          </p:nvPr>
        </p:nvSpPr>
        <p:spPr>
          <a:xfrm>
            <a:off x="9046431"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8"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0" name="Рисунок 19"/>
          <p:cNvSpPr>
            <a:spLocks noGrp="1"/>
          </p:cNvSpPr>
          <p:nvPr>
            <p:ph type="pic" sz="quarter" idx="20"/>
          </p:nvPr>
        </p:nvSpPr>
        <p:spPr>
          <a:xfrm>
            <a:off x="859466" y="1112742"/>
            <a:ext cx="2062258" cy="2062258"/>
          </a:xfrm>
          <a:prstGeom prst="ellipse">
            <a:avLst/>
          </a:prstGeom>
        </p:spPr>
        <p:txBody>
          <a:bodyPr anchor="ctr"/>
          <a:lstStyle>
            <a:lvl1pPr algn="ctr">
              <a:defRPr/>
            </a:lvl1pPr>
          </a:lstStyle>
          <a:p>
            <a:endParaRPr lang="ru-RU" dirty="0"/>
          </a:p>
        </p:txBody>
      </p:sp>
      <p:sp>
        <p:nvSpPr>
          <p:cNvPr id="21" name="Рисунок 19"/>
          <p:cNvSpPr>
            <a:spLocks noGrp="1"/>
          </p:cNvSpPr>
          <p:nvPr>
            <p:ph type="pic" sz="quarter" idx="21"/>
          </p:nvPr>
        </p:nvSpPr>
        <p:spPr>
          <a:xfrm>
            <a:off x="3687670" y="1112742"/>
            <a:ext cx="2062258" cy="2062258"/>
          </a:xfrm>
          <a:prstGeom prst="ellipse">
            <a:avLst/>
          </a:prstGeom>
        </p:spPr>
        <p:txBody>
          <a:bodyPr anchor="ctr"/>
          <a:lstStyle>
            <a:lvl1pPr algn="ctr">
              <a:defRPr/>
            </a:lvl1pPr>
          </a:lstStyle>
          <a:p>
            <a:endParaRPr lang="ru-RU" dirty="0"/>
          </a:p>
        </p:txBody>
      </p:sp>
      <p:sp>
        <p:nvSpPr>
          <p:cNvPr id="22" name="Рисунок 19"/>
          <p:cNvSpPr>
            <a:spLocks noGrp="1"/>
          </p:cNvSpPr>
          <p:nvPr>
            <p:ph type="pic" sz="quarter" idx="22"/>
          </p:nvPr>
        </p:nvSpPr>
        <p:spPr>
          <a:xfrm>
            <a:off x="6515873" y="1112742"/>
            <a:ext cx="2062258" cy="2062258"/>
          </a:xfrm>
          <a:prstGeom prst="ellipse">
            <a:avLst/>
          </a:prstGeom>
        </p:spPr>
        <p:txBody>
          <a:bodyPr anchor="ctr"/>
          <a:lstStyle>
            <a:lvl1pPr algn="ctr">
              <a:defRPr/>
            </a:lvl1pPr>
          </a:lstStyle>
          <a:p>
            <a:endParaRPr lang="ru-RU" dirty="0"/>
          </a:p>
        </p:txBody>
      </p:sp>
      <p:sp>
        <p:nvSpPr>
          <p:cNvPr id="23" name="Рисунок 19"/>
          <p:cNvSpPr>
            <a:spLocks noGrp="1"/>
          </p:cNvSpPr>
          <p:nvPr>
            <p:ph type="pic" sz="quarter" idx="23"/>
          </p:nvPr>
        </p:nvSpPr>
        <p:spPr>
          <a:xfrm>
            <a:off x="9344077" y="1112742"/>
            <a:ext cx="2062258" cy="2062258"/>
          </a:xfrm>
          <a:prstGeom prst="ellipse">
            <a:avLst/>
          </a:prstGeom>
        </p:spPr>
        <p:txBody>
          <a:bodyPr anchor="ctr"/>
          <a:lstStyle>
            <a:lvl1pPr algn="ctr">
              <a:defRPr/>
            </a:lvl1pPr>
          </a:lstStyle>
          <a:p>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21" y="274701"/>
            <a:ext cx="10971372" cy="1143265"/>
          </a:xfrm>
          <a:prstGeom prst="rect">
            <a:avLst/>
          </a:prstGeom>
        </p:spPr>
        <p:txBody>
          <a:bodyPr vert="horz" lIns="117226" tIns="58613" rIns="117226" bIns="58613" rtlCol="0" anchor="ctr">
            <a:normAutofit/>
          </a:bodyPr>
          <a:lstStyle/>
          <a:p>
            <a:r>
              <a:rPr lang="ru-RU" dirty="0"/>
              <a:t>Образец заголовка</a:t>
            </a:r>
          </a:p>
        </p:txBody>
      </p:sp>
      <p:sp>
        <p:nvSpPr>
          <p:cNvPr id="3" name="Текст 2"/>
          <p:cNvSpPr>
            <a:spLocks noGrp="1"/>
          </p:cNvSpPr>
          <p:nvPr>
            <p:ph type="body" idx="1"/>
          </p:nvPr>
        </p:nvSpPr>
        <p:spPr>
          <a:xfrm>
            <a:off x="609521" y="1600571"/>
            <a:ext cx="10971372" cy="4527011"/>
          </a:xfrm>
          <a:prstGeom prst="rect">
            <a:avLst/>
          </a:prstGeom>
        </p:spPr>
        <p:txBody>
          <a:bodyPr vert="horz" lIns="117226" tIns="58613" rIns="117226" bIns="58613" rtlCol="0">
            <a:normAutofit/>
          </a:bodyPr>
          <a:lstStyle/>
          <a:p>
            <a:pPr lvl="0"/>
            <a:r>
              <a:rPr lang="ru-RU" dirty="0"/>
              <a:t>Образец текста</a:t>
            </a:r>
          </a:p>
          <a:p>
            <a:pPr lvl="1"/>
            <a:r>
              <a:rPr lang="ru-RU" dirty="0"/>
              <a:t>Второй уровень</a:t>
            </a:r>
          </a:p>
          <a:p>
            <a:pPr lvl="2"/>
            <a:r>
              <a:rPr lang="ru-RU" dirty="0"/>
              <a:t>Третий уровень</a:t>
            </a:r>
          </a:p>
        </p:txBody>
      </p:sp>
      <p:sp>
        <p:nvSpPr>
          <p:cNvPr id="5" name="Нижний колонтитул 4"/>
          <p:cNvSpPr>
            <a:spLocks noGrp="1"/>
          </p:cNvSpPr>
          <p:nvPr>
            <p:ph type="ftr" sz="quarter" idx="3"/>
          </p:nvPr>
        </p:nvSpPr>
        <p:spPr>
          <a:xfrm>
            <a:off x="311111" y="6357823"/>
            <a:ext cx="7714245" cy="365210"/>
          </a:xfrm>
          <a:prstGeom prst="rect">
            <a:avLst/>
          </a:prstGeom>
        </p:spPr>
        <p:txBody>
          <a:bodyPr vert="horz" lIns="117226" tIns="58613" rIns="117226" bIns="58613" rtlCol="0" anchor="ctr"/>
          <a:lstStyle>
            <a:lvl1pPr algn="ctr">
              <a:defRPr sz="15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11119776" y="6357823"/>
            <a:ext cx="757411" cy="365210"/>
          </a:xfrm>
          <a:prstGeom prst="rect">
            <a:avLst/>
          </a:prstGeom>
        </p:spPr>
        <p:txBody>
          <a:bodyPr vert="horz" lIns="117226" tIns="58613" rIns="117226" bIns="58613" rtlCol="0" anchor="ctr"/>
          <a:lstStyle>
            <a:lvl1pPr algn="r">
              <a:defRPr sz="1500">
                <a:solidFill>
                  <a:schemeClr val="tx1">
                    <a:tint val="75000"/>
                  </a:schemeClr>
                </a:solidFill>
              </a:defRPr>
            </a:lvl1pPr>
          </a:lstStyle>
          <a:p>
            <a:fld id="{024C55D1-92A9-4B02-AD60-DEC4B6659F3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dt="0"/>
  <p:txStyles>
    <p:titleStyle>
      <a:lvl1pPr algn="l" defTabSz="1172261" rtl="0" eaLnBrk="1" latinLnBrk="0" hangingPunct="1">
        <a:spcBef>
          <a:spcPct val="0"/>
        </a:spcBef>
        <a:buNone/>
        <a:defRPr sz="3100" b="1" kern="1200">
          <a:solidFill>
            <a:schemeClr val="bg1"/>
          </a:solidFill>
          <a:latin typeface="+mj-lt"/>
          <a:ea typeface="+mj-ea"/>
          <a:cs typeface="+mj-cs"/>
        </a:defRPr>
      </a:lvl1pPr>
    </p:titleStyle>
    <p:bodyStyle>
      <a:lvl1pPr marL="2036" indent="-2036" algn="l" defTabSz="1172261" rtl="0" eaLnBrk="1" latinLnBrk="0" hangingPunct="1">
        <a:spcBef>
          <a:spcPct val="20000"/>
        </a:spcBef>
        <a:buFont typeface="Arial" pitchFamily="34" charset="0"/>
        <a:buNone/>
        <a:defRPr sz="2300" kern="1200">
          <a:solidFill>
            <a:schemeClr val="tx1"/>
          </a:solidFill>
          <a:latin typeface="+mn-lt"/>
          <a:ea typeface="+mn-ea"/>
          <a:cs typeface="+mn-cs"/>
        </a:defRPr>
      </a:lvl1pPr>
      <a:lvl2pPr marL="461985" indent="-4070" algn="l" defTabSz="1172261" rtl="0" eaLnBrk="1" latinLnBrk="0" hangingPunct="1">
        <a:spcBef>
          <a:spcPct val="20000"/>
        </a:spcBef>
        <a:buFont typeface="Arial" pitchFamily="34" charset="0"/>
        <a:buNone/>
        <a:defRPr sz="1800" kern="1200">
          <a:solidFill>
            <a:schemeClr val="tx1"/>
          </a:solidFill>
          <a:latin typeface="+mn-lt"/>
          <a:ea typeface="+mn-ea"/>
          <a:cs typeface="+mn-cs"/>
        </a:defRPr>
      </a:lvl2pPr>
      <a:lvl3pPr marL="1373744" indent="2036" algn="l" defTabSz="1172261" rtl="0" eaLnBrk="1" latinLnBrk="0" hangingPunct="1">
        <a:spcBef>
          <a:spcPct val="20000"/>
        </a:spcBef>
        <a:buFont typeface="Arial" pitchFamily="34" charset="0"/>
        <a:buNone/>
        <a:defRPr sz="1500" kern="1200">
          <a:solidFill>
            <a:schemeClr val="bg1">
              <a:lumMod val="75000"/>
            </a:schemeClr>
          </a:solidFill>
          <a:latin typeface="+mn-lt"/>
          <a:ea typeface="+mn-ea"/>
          <a:cs typeface="+mn-cs"/>
        </a:defRPr>
      </a:lvl3pPr>
      <a:lvl4pPr marL="2051456"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4pPr>
      <a:lvl5pPr marL="2637587"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5pPr>
      <a:lvl6pPr marL="3223717"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0984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39597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498210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9pPr>
    </p:bodyStyle>
    <p:otherStyle>
      <a:defPPr>
        <a:defRPr lang="ru-RU"/>
      </a:defPPr>
      <a:lvl1pPr marL="0" algn="l" defTabSz="1172261" rtl="0" eaLnBrk="1" latinLnBrk="0" hangingPunct="1">
        <a:defRPr sz="2300" kern="1200">
          <a:solidFill>
            <a:schemeClr val="tx1"/>
          </a:solidFill>
          <a:latin typeface="+mn-lt"/>
          <a:ea typeface="+mn-ea"/>
          <a:cs typeface="+mn-cs"/>
        </a:defRPr>
      </a:lvl1pPr>
      <a:lvl2pPr marL="586130" algn="l" defTabSz="1172261" rtl="0" eaLnBrk="1" latinLnBrk="0" hangingPunct="1">
        <a:defRPr sz="2300" kern="1200">
          <a:solidFill>
            <a:schemeClr val="tx1"/>
          </a:solidFill>
          <a:latin typeface="+mn-lt"/>
          <a:ea typeface="+mn-ea"/>
          <a:cs typeface="+mn-cs"/>
        </a:defRPr>
      </a:lvl2pPr>
      <a:lvl3pPr marL="1172261" algn="l" defTabSz="1172261" rtl="0" eaLnBrk="1" latinLnBrk="0" hangingPunct="1">
        <a:defRPr sz="2300" kern="1200">
          <a:solidFill>
            <a:schemeClr val="tx1"/>
          </a:solidFill>
          <a:latin typeface="+mn-lt"/>
          <a:ea typeface="+mn-ea"/>
          <a:cs typeface="+mn-cs"/>
        </a:defRPr>
      </a:lvl3pPr>
      <a:lvl4pPr marL="1758391" algn="l" defTabSz="1172261" rtl="0" eaLnBrk="1" latinLnBrk="0" hangingPunct="1">
        <a:defRPr sz="2300" kern="1200">
          <a:solidFill>
            <a:schemeClr val="tx1"/>
          </a:solidFill>
          <a:latin typeface="+mn-lt"/>
          <a:ea typeface="+mn-ea"/>
          <a:cs typeface="+mn-cs"/>
        </a:defRPr>
      </a:lvl4pPr>
      <a:lvl5pPr marL="2344522" algn="l" defTabSz="1172261" rtl="0" eaLnBrk="1" latinLnBrk="0" hangingPunct="1">
        <a:defRPr sz="2300" kern="1200">
          <a:solidFill>
            <a:schemeClr val="tx1"/>
          </a:solidFill>
          <a:latin typeface="+mn-lt"/>
          <a:ea typeface="+mn-ea"/>
          <a:cs typeface="+mn-cs"/>
        </a:defRPr>
      </a:lvl5pPr>
      <a:lvl6pPr marL="2930652" algn="l" defTabSz="1172261" rtl="0" eaLnBrk="1" latinLnBrk="0" hangingPunct="1">
        <a:defRPr sz="2300" kern="1200">
          <a:solidFill>
            <a:schemeClr val="tx1"/>
          </a:solidFill>
          <a:latin typeface="+mn-lt"/>
          <a:ea typeface="+mn-ea"/>
          <a:cs typeface="+mn-cs"/>
        </a:defRPr>
      </a:lvl6pPr>
      <a:lvl7pPr marL="3516782" algn="l" defTabSz="1172261" rtl="0" eaLnBrk="1" latinLnBrk="0" hangingPunct="1">
        <a:defRPr sz="2300" kern="1200">
          <a:solidFill>
            <a:schemeClr val="tx1"/>
          </a:solidFill>
          <a:latin typeface="+mn-lt"/>
          <a:ea typeface="+mn-ea"/>
          <a:cs typeface="+mn-cs"/>
        </a:defRPr>
      </a:lvl7pPr>
      <a:lvl8pPr marL="4102913" algn="l" defTabSz="1172261" rtl="0" eaLnBrk="1" latinLnBrk="0" hangingPunct="1">
        <a:defRPr sz="2300" kern="1200">
          <a:solidFill>
            <a:schemeClr val="tx1"/>
          </a:solidFill>
          <a:latin typeface="+mn-lt"/>
          <a:ea typeface="+mn-ea"/>
          <a:cs typeface="+mn-cs"/>
        </a:defRPr>
      </a:lvl8pPr>
      <a:lvl9pPr marL="4689043" algn="l" defTabSz="1172261"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281" y="1636354"/>
            <a:ext cx="5753344" cy="1995488"/>
          </a:xfrm>
        </p:spPr>
        <p:txBody>
          <a:bodyPr>
            <a:noAutofit/>
          </a:bodyPr>
          <a:lstStyle/>
          <a:p>
            <a:r>
              <a:rPr lang="ru-RU" sz="2000" dirty="0"/>
              <a:t>Тема: Построение математической  модели для исследования влияния коэффициента загрузки трансформатора на величину потерь в сети</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5771" y="5106389"/>
            <a:ext cx="1529004" cy="145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657" y="5813806"/>
            <a:ext cx="25050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9168" y="5813806"/>
            <a:ext cx="1552575"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68890" y="5777723"/>
            <a:ext cx="774596" cy="767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5013" y="5793054"/>
            <a:ext cx="758535" cy="762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Заголовок 1"/>
          <p:cNvSpPr txBox="1">
            <a:spLocks/>
          </p:cNvSpPr>
          <p:nvPr/>
        </p:nvSpPr>
        <p:spPr>
          <a:xfrm>
            <a:off x="176030" y="3404503"/>
            <a:ext cx="7174795" cy="1495017"/>
          </a:xfrm>
          <a:prstGeom prst="rect">
            <a:avLst/>
          </a:prstGeom>
        </p:spPr>
        <p:txBody>
          <a:bodyPr vert="horz" lIns="117226" tIns="58613" rIns="117226" bIns="58613" rtlCol="0" anchor="ctr">
            <a:normAutofit/>
          </a:bodyPr>
          <a:lstStyle>
            <a:lvl1pPr algn="ctr" defTabSz="1172261" rtl="0" eaLnBrk="1" latinLnBrk="0" hangingPunct="1">
              <a:spcBef>
                <a:spcPct val="0"/>
              </a:spcBef>
              <a:buNone/>
              <a:defRPr sz="3100" b="1" kern="1200">
                <a:solidFill>
                  <a:schemeClr val="bg1"/>
                </a:solidFill>
                <a:latin typeface="+mj-lt"/>
                <a:ea typeface="+mj-ea"/>
                <a:cs typeface="+mj-cs"/>
              </a:defRPr>
            </a:lvl1pPr>
          </a:lstStyle>
          <a:p>
            <a:r>
              <a:rPr lang="ru-RU" sz="2000" dirty="0"/>
              <a:t>Оптимизация потребления энергии</a:t>
            </a:r>
          </a:p>
          <a:p>
            <a:r>
              <a:rPr lang="ru-RU" sz="2000" dirty="0"/>
              <a:t> для уменьшения затрат.</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E2D7EFCA-E076-A68D-C365-3809CC17F9E5}"/>
              </a:ext>
            </a:extLst>
          </p:cNvPr>
          <p:cNvSpPr>
            <a:spLocks noGrp="1"/>
          </p:cNvSpPr>
          <p:nvPr>
            <p:ph type="title"/>
          </p:nvPr>
        </p:nvSpPr>
        <p:spPr/>
        <p:txBody>
          <a:bodyPr/>
          <a:lstStyle/>
          <a:p>
            <a:r>
              <a:rPr lang="ru-RU" dirty="0"/>
              <a:t>Проблема и актуальность</a:t>
            </a:r>
          </a:p>
        </p:txBody>
      </p:sp>
      <p:sp>
        <p:nvSpPr>
          <p:cNvPr id="5" name="Номер слайда 4">
            <a:extLst>
              <a:ext uri="{FF2B5EF4-FFF2-40B4-BE49-F238E27FC236}">
                <a16:creationId xmlns:a16="http://schemas.microsoft.com/office/drawing/2014/main" id="{FE666F9F-BF93-813E-6122-9A97A6B89A82}"/>
              </a:ext>
            </a:extLst>
          </p:cNvPr>
          <p:cNvSpPr>
            <a:spLocks noGrp="1"/>
          </p:cNvSpPr>
          <p:nvPr>
            <p:ph type="sldNum" sz="quarter" idx="12"/>
          </p:nvPr>
        </p:nvSpPr>
        <p:spPr/>
        <p:txBody>
          <a:bodyPr/>
          <a:lstStyle/>
          <a:p>
            <a:fld id="{024C55D1-92A9-4B02-AD60-DEC4B6659F3A}" type="slidenum">
              <a:rPr lang="ru-RU" smtClean="0"/>
              <a:pPr/>
              <a:t>2</a:t>
            </a:fld>
            <a:endParaRPr lang="ru-RU"/>
          </a:p>
        </p:txBody>
      </p:sp>
      <p:sp>
        <p:nvSpPr>
          <p:cNvPr id="9" name="TextBox 8">
            <a:extLst>
              <a:ext uri="{FF2B5EF4-FFF2-40B4-BE49-F238E27FC236}">
                <a16:creationId xmlns:a16="http://schemas.microsoft.com/office/drawing/2014/main" id="{23C6C0D3-2166-A214-8B9F-D69D69B04278}"/>
              </a:ext>
            </a:extLst>
          </p:cNvPr>
          <p:cNvSpPr txBox="1"/>
          <p:nvPr/>
        </p:nvSpPr>
        <p:spPr>
          <a:xfrm>
            <a:off x="2567712" y="1795533"/>
            <a:ext cx="6919025" cy="1176486"/>
          </a:xfrm>
          <a:prstGeom prst="roundRect">
            <a:avLst>
              <a:gd name="adj" fmla="val 3851"/>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dirty="0">
                <a:latin typeface="+mj-lt"/>
              </a:rPr>
              <a:t>Проблема заключается в оптимизации работы электрической сети и снижении потерь энергии в процессе передачи.</a:t>
            </a:r>
          </a:p>
        </p:txBody>
      </p:sp>
      <p:sp>
        <p:nvSpPr>
          <p:cNvPr id="8" name="TextBox 7">
            <a:extLst>
              <a:ext uri="{FF2B5EF4-FFF2-40B4-BE49-F238E27FC236}">
                <a16:creationId xmlns:a16="http://schemas.microsoft.com/office/drawing/2014/main" id="{440F0C68-C03B-F320-6FA0-9B62E1BD3182}"/>
              </a:ext>
            </a:extLst>
          </p:cNvPr>
          <p:cNvSpPr txBox="1"/>
          <p:nvPr/>
        </p:nvSpPr>
        <p:spPr>
          <a:xfrm>
            <a:off x="2567712" y="3681444"/>
            <a:ext cx="8834907" cy="1880056"/>
          </a:xfrm>
          <a:prstGeom prst="roundRect">
            <a:avLst>
              <a:gd name="adj" fmla="val 1929"/>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dirty="0">
                <a:latin typeface="+mj-lt"/>
              </a:rPr>
              <a:t>Эта проблема актуальна для энергетических компаний, функционирующих в области передачи и распределения электроэнергии. Также это может быть полезно для исследователей, инженеров и специалистов в области энергетики, которые хотят улучшить эффективность работы сети и снизить потери энергии. </a:t>
            </a:r>
          </a:p>
        </p:txBody>
      </p:sp>
      <p:pic>
        <p:nvPicPr>
          <p:cNvPr id="13" name="Рисунок 12">
            <a:extLst>
              <a:ext uri="{FF2B5EF4-FFF2-40B4-BE49-F238E27FC236}">
                <a16:creationId xmlns:a16="http://schemas.microsoft.com/office/drawing/2014/main" id="{744BFA3C-1570-4061-AA0C-71B421953500}"/>
              </a:ext>
            </a:extLst>
          </p:cNvPr>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961409" y="1795533"/>
            <a:ext cx="1176486" cy="1176486"/>
          </a:xfrm>
          <a:prstGeom prst="rect">
            <a:avLst/>
          </a:prstGeom>
        </p:spPr>
      </p:pic>
      <p:pic>
        <p:nvPicPr>
          <p:cNvPr id="16" name="Рисунок 15">
            <a:extLst>
              <a:ext uri="{FF2B5EF4-FFF2-40B4-BE49-F238E27FC236}">
                <a16:creationId xmlns:a16="http://schemas.microsoft.com/office/drawing/2014/main" id="{C2AE1CD7-CE5A-4E77-A163-E3920DA3C991}"/>
              </a:ext>
            </a:extLst>
          </p:cNvPr>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678566" y="3784475"/>
            <a:ext cx="1594064" cy="1594064"/>
          </a:xfrm>
          <a:prstGeom prst="rect">
            <a:avLst/>
          </a:prstGeom>
        </p:spPr>
      </p:pic>
    </p:spTree>
    <p:extLst>
      <p:ext uri="{BB962C8B-B14F-4D97-AF65-F5344CB8AC3E}">
        <p14:creationId xmlns:p14="http://schemas.microsoft.com/office/powerpoint/2010/main" val="4249794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1"/>
          </p:nvPr>
        </p:nvSpPr>
        <p:spPr/>
        <p:txBody>
          <a:bodyPr/>
          <a:lstStyle/>
          <a:p>
            <a:fld id="{024C55D1-92A9-4B02-AD60-DEC4B6659F3A}" type="slidenum">
              <a:rPr lang="ru-RU" smtClean="0"/>
              <a:pPr/>
              <a:t>3</a:t>
            </a:fld>
            <a:endParaRPr lang="ru-RU"/>
          </a:p>
        </p:txBody>
      </p:sp>
      <p:sp>
        <p:nvSpPr>
          <p:cNvPr id="3" name="Заголовок 2"/>
          <p:cNvSpPr>
            <a:spLocks noGrp="1"/>
          </p:cNvSpPr>
          <p:nvPr>
            <p:ph type="title"/>
          </p:nvPr>
        </p:nvSpPr>
        <p:spPr/>
        <p:txBody>
          <a:bodyPr/>
          <a:lstStyle/>
          <a:p>
            <a:r>
              <a:rPr lang="ru-RU" dirty="0"/>
              <a:t>Проблема клиента</a:t>
            </a:r>
          </a:p>
        </p:txBody>
      </p:sp>
      <p:pic>
        <p:nvPicPr>
          <p:cNvPr id="1028" name="Picture 4" descr="https://profgbo.ru/wp-content/uploads/d/e/c/dec574821686ba103ee78e747a8f4c54.gif"/>
          <p:cNvPicPr>
            <a:picLocks noGrp="1" noChangeAspect="1" noChangeArrowheads="1"/>
          </p:cNvPicPr>
          <p:nvPr>
            <p:ph idx="13"/>
          </p:nvPr>
        </p:nvPicPr>
        <p:blipFill>
          <a:blip r:embed="rId2">
            <a:extLst>
              <a:ext uri="{28A0092B-C50C-407E-A947-70E740481C1C}">
                <a14:useLocalDpi xmlns:a14="http://schemas.microsoft.com/office/drawing/2010/main" val="0"/>
              </a:ext>
            </a:extLst>
          </a:blip>
          <a:stretch>
            <a:fillRect/>
          </a:stretch>
        </p:blipFill>
        <p:spPr bwMode="auto">
          <a:xfrm>
            <a:off x="5146766" y="1188493"/>
            <a:ext cx="6466795" cy="4757852"/>
          </a:xfrm>
          <a:prstGeom prst="rect">
            <a:avLst/>
          </a:prstGeom>
          <a:noFill/>
          <a:extLst>
            <a:ext uri="{909E8E84-426E-40DD-AFC4-6F175D3DCCD1}">
              <a14:hiddenFill xmlns:a14="http://schemas.microsoft.com/office/drawing/2010/main">
                <a:solidFill>
                  <a:srgbClr val="FFFFFF"/>
                </a:solidFill>
              </a14:hiddenFill>
            </a:ext>
          </a:extLst>
        </p:spPr>
      </p:pic>
      <p:sp>
        <p:nvSpPr>
          <p:cNvPr id="6" name="Текст 5"/>
          <p:cNvSpPr>
            <a:spLocks noGrp="1"/>
          </p:cNvSpPr>
          <p:nvPr>
            <p:ph type="body" sz="quarter" idx="14"/>
          </p:nvPr>
        </p:nvSpPr>
        <p:spPr>
          <a:xfrm>
            <a:off x="524514" y="983208"/>
            <a:ext cx="4105442" cy="5295243"/>
          </a:xfrm>
        </p:spPr>
        <p:txBody>
          <a:bodyPr>
            <a:normAutofit/>
          </a:bodyPr>
          <a:lstStyle/>
          <a:p>
            <a:r>
              <a:rPr lang="ru-RU" dirty="0">
                <a:latin typeface="+mj-lt"/>
              </a:rPr>
              <a:t>Показания потерь электроэнергии:</a:t>
            </a:r>
          </a:p>
          <a:p>
            <a:pPr marL="342900" indent="-342900">
              <a:buClr>
                <a:schemeClr val="accent1"/>
              </a:buClr>
              <a:buFont typeface="Arial" panose="020B0604020202020204" pitchFamily="34" charset="0"/>
              <a:buChar char="•"/>
            </a:pPr>
            <a:r>
              <a:rPr lang="ru-RU" dirty="0">
                <a:latin typeface="+mj-lt"/>
              </a:rPr>
              <a:t>Как можно увидеть из таблицы показания потерь от отпуска электроэнергии в сеть доходят даже до 22%. Это говорит о том, что оптимизация потерь от отпуска электроэнергии в сеть позволит сэкономить бюджет, не прибегая к кардинальным изменениям в сетях.</a:t>
            </a:r>
          </a:p>
        </p:txBody>
      </p:sp>
    </p:spTree>
    <p:extLst>
      <p:ext uri="{BB962C8B-B14F-4D97-AF65-F5344CB8AC3E}">
        <p14:creationId xmlns:p14="http://schemas.microsoft.com/office/powerpoint/2010/main" val="2704622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2777C479-BC33-995F-3101-15D5EA47BE90}"/>
              </a:ext>
            </a:extLst>
          </p:cNvPr>
          <p:cNvSpPr>
            <a:spLocks noGrp="1"/>
          </p:cNvSpPr>
          <p:nvPr>
            <p:ph type="sldNum" sz="quarter" idx="11"/>
          </p:nvPr>
        </p:nvSpPr>
        <p:spPr/>
        <p:txBody>
          <a:bodyPr/>
          <a:lstStyle/>
          <a:p>
            <a:fld id="{024C55D1-92A9-4B02-AD60-DEC4B6659F3A}" type="slidenum">
              <a:rPr lang="ru-RU" smtClean="0"/>
              <a:pPr/>
              <a:t>4</a:t>
            </a:fld>
            <a:endParaRPr lang="ru-RU"/>
          </a:p>
        </p:txBody>
      </p:sp>
      <p:sp>
        <p:nvSpPr>
          <p:cNvPr id="4" name="Заголовок 3">
            <a:extLst>
              <a:ext uri="{FF2B5EF4-FFF2-40B4-BE49-F238E27FC236}">
                <a16:creationId xmlns:a16="http://schemas.microsoft.com/office/drawing/2014/main" id="{DD4CFD48-FDF8-8CB2-3F84-F1B9E24E49F1}"/>
              </a:ext>
            </a:extLst>
          </p:cNvPr>
          <p:cNvSpPr>
            <a:spLocks noGrp="1"/>
          </p:cNvSpPr>
          <p:nvPr>
            <p:ph type="title"/>
          </p:nvPr>
        </p:nvSpPr>
        <p:spPr/>
        <p:txBody>
          <a:bodyPr/>
          <a:lstStyle/>
          <a:p>
            <a:r>
              <a:rPr lang="ru-RU" dirty="0"/>
              <a:t>Решение</a:t>
            </a:r>
          </a:p>
        </p:txBody>
      </p:sp>
      <p:pic>
        <p:nvPicPr>
          <p:cNvPr id="9" name="Рисунок 8">
            <a:extLst>
              <a:ext uri="{FF2B5EF4-FFF2-40B4-BE49-F238E27FC236}">
                <a16:creationId xmlns:a16="http://schemas.microsoft.com/office/drawing/2014/main" id="{9E5ED47A-5A7B-6F82-CD3D-8300250A1EE2}"/>
              </a:ext>
            </a:extLst>
          </p:cNvPr>
          <p:cNvPicPr>
            <a:picLocks noChangeAspect="1"/>
          </p:cNvPicPr>
          <p:nvPr/>
        </p:nvPicPr>
        <p:blipFill>
          <a:blip r:embed="rId2"/>
          <a:stretch>
            <a:fillRect/>
          </a:stretch>
        </p:blipFill>
        <p:spPr>
          <a:xfrm>
            <a:off x="2029134" y="2979604"/>
            <a:ext cx="8132143" cy="2620658"/>
          </a:xfrm>
          <a:prstGeom prst="rect">
            <a:avLst/>
          </a:prstGeom>
        </p:spPr>
      </p:pic>
      <p:sp>
        <p:nvSpPr>
          <p:cNvPr id="11" name="TextBox 10">
            <a:extLst>
              <a:ext uri="{FF2B5EF4-FFF2-40B4-BE49-F238E27FC236}">
                <a16:creationId xmlns:a16="http://schemas.microsoft.com/office/drawing/2014/main" id="{237DB8B6-FF3B-62DA-36DA-770AF586201D}"/>
              </a:ext>
            </a:extLst>
          </p:cNvPr>
          <p:cNvSpPr txBox="1"/>
          <p:nvPr/>
        </p:nvSpPr>
        <p:spPr>
          <a:xfrm>
            <a:off x="811368" y="1458502"/>
            <a:ext cx="10618932" cy="1198811"/>
          </a:xfrm>
          <a:prstGeom prst="roundRect">
            <a:avLst>
              <a:gd name="adj" fmla="val 7086"/>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dirty="0">
                <a:latin typeface="+mj-lt"/>
              </a:rPr>
              <a:t>Проблема проекта будет решена путем разработки математической модели, которая будет учитывать влияние коэффициента загрузки трансформатора на величину потерь в электрической сети.</a:t>
            </a:r>
          </a:p>
        </p:txBody>
      </p:sp>
      <p:sp>
        <p:nvSpPr>
          <p:cNvPr id="12" name="TextBox 11">
            <a:extLst>
              <a:ext uri="{FF2B5EF4-FFF2-40B4-BE49-F238E27FC236}">
                <a16:creationId xmlns:a16="http://schemas.microsoft.com/office/drawing/2014/main" id="{C86BD3FC-7180-B7F9-786C-5E9D135A48A2}"/>
              </a:ext>
            </a:extLst>
          </p:cNvPr>
          <p:cNvSpPr txBox="1"/>
          <p:nvPr/>
        </p:nvSpPr>
        <p:spPr>
          <a:xfrm>
            <a:off x="3741815" y="5914937"/>
            <a:ext cx="4706779" cy="369332"/>
          </a:xfrm>
          <a:prstGeom prst="rect">
            <a:avLst/>
          </a:prstGeom>
          <a:noFill/>
        </p:spPr>
        <p:txBody>
          <a:bodyPr wrap="square" rtlCol="0">
            <a:spAutoFit/>
          </a:bodyPr>
          <a:lstStyle/>
          <a:p>
            <a:pPr algn="ctr"/>
            <a:r>
              <a:rPr lang="ru-RU" sz="1800" dirty="0">
                <a:latin typeface="+mj-lt"/>
              </a:rPr>
              <a:t>Простейшая модель трансформатора</a:t>
            </a:r>
          </a:p>
        </p:txBody>
      </p:sp>
    </p:spTree>
    <p:extLst>
      <p:ext uri="{BB962C8B-B14F-4D97-AF65-F5344CB8AC3E}">
        <p14:creationId xmlns:p14="http://schemas.microsoft.com/office/powerpoint/2010/main" val="864840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768A07AD-8076-FE30-6CC2-4BE6A1CC3844}"/>
              </a:ext>
            </a:extLst>
          </p:cNvPr>
          <p:cNvSpPr>
            <a:spLocks noGrp="1"/>
          </p:cNvSpPr>
          <p:nvPr>
            <p:ph type="title"/>
          </p:nvPr>
        </p:nvSpPr>
        <p:spPr/>
        <p:txBody>
          <a:bodyPr/>
          <a:lstStyle/>
          <a:p>
            <a:r>
              <a:rPr lang="ru-RU" dirty="0"/>
              <a:t>Решение</a:t>
            </a:r>
          </a:p>
        </p:txBody>
      </p:sp>
      <p:sp>
        <p:nvSpPr>
          <p:cNvPr id="5" name="Номер слайда 4">
            <a:extLst>
              <a:ext uri="{FF2B5EF4-FFF2-40B4-BE49-F238E27FC236}">
                <a16:creationId xmlns:a16="http://schemas.microsoft.com/office/drawing/2014/main" id="{A956A1CD-60FD-5D42-0F42-8CC30CBD6E72}"/>
              </a:ext>
            </a:extLst>
          </p:cNvPr>
          <p:cNvSpPr>
            <a:spLocks noGrp="1"/>
          </p:cNvSpPr>
          <p:nvPr>
            <p:ph type="sldNum" sz="quarter" idx="12"/>
          </p:nvPr>
        </p:nvSpPr>
        <p:spPr/>
        <p:txBody>
          <a:bodyPr/>
          <a:lstStyle/>
          <a:p>
            <a:fld id="{024C55D1-92A9-4B02-AD60-DEC4B6659F3A}" type="slidenum">
              <a:rPr lang="ru-RU" smtClean="0"/>
              <a:pPr/>
              <a:t>5</a:t>
            </a:fld>
            <a:endParaRPr lang="ru-RU"/>
          </a:p>
        </p:txBody>
      </p:sp>
      <p:pic>
        <p:nvPicPr>
          <p:cNvPr id="10" name="Рисунок 9">
            <a:extLst>
              <a:ext uri="{FF2B5EF4-FFF2-40B4-BE49-F238E27FC236}">
                <a16:creationId xmlns:a16="http://schemas.microsoft.com/office/drawing/2014/main" id="{71A406D5-9871-36D9-8062-785949C40C61}"/>
              </a:ext>
            </a:extLst>
          </p:cNvPr>
          <p:cNvPicPr>
            <a:picLocks noChangeAspect="1"/>
          </p:cNvPicPr>
          <p:nvPr/>
        </p:nvPicPr>
        <p:blipFill>
          <a:blip r:embed="rId2"/>
          <a:stretch>
            <a:fillRect/>
          </a:stretch>
        </p:blipFill>
        <p:spPr>
          <a:xfrm>
            <a:off x="1640661" y="1179912"/>
            <a:ext cx="8909090" cy="4731885"/>
          </a:xfrm>
          <a:prstGeom prst="rect">
            <a:avLst/>
          </a:prstGeom>
        </p:spPr>
      </p:pic>
    </p:spTree>
    <p:extLst>
      <p:ext uri="{BB962C8B-B14F-4D97-AF65-F5344CB8AC3E}">
        <p14:creationId xmlns:p14="http://schemas.microsoft.com/office/powerpoint/2010/main" val="1519025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id="{8DC57323-27FE-DBEF-6E87-927B943A8D3E}"/>
              </a:ext>
            </a:extLst>
          </p:cNvPr>
          <p:cNvPicPr>
            <a:picLocks noChangeAspect="1"/>
          </p:cNvPicPr>
          <p:nvPr/>
        </p:nvPicPr>
        <p:blipFill>
          <a:blip r:embed="rId2"/>
          <a:stretch>
            <a:fillRect/>
          </a:stretch>
        </p:blipFill>
        <p:spPr>
          <a:xfrm>
            <a:off x="3952365" y="1356739"/>
            <a:ext cx="4118730" cy="2316786"/>
          </a:xfrm>
          <a:prstGeom prst="rect">
            <a:avLst/>
          </a:prstGeom>
        </p:spPr>
      </p:pic>
      <p:sp>
        <p:nvSpPr>
          <p:cNvPr id="3" name="Заголовок 2">
            <a:extLst>
              <a:ext uri="{FF2B5EF4-FFF2-40B4-BE49-F238E27FC236}">
                <a16:creationId xmlns:a16="http://schemas.microsoft.com/office/drawing/2014/main" id="{AB959F3C-CADF-9BBC-FDCF-705863EC3AB5}"/>
              </a:ext>
            </a:extLst>
          </p:cNvPr>
          <p:cNvSpPr>
            <a:spLocks noGrp="1"/>
          </p:cNvSpPr>
          <p:nvPr>
            <p:ph type="title"/>
          </p:nvPr>
        </p:nvSpPr>
        <p:spPr/>
        <p:txBody>
          <a:bodyPr/>
          <a:lstStyle/>
          <a:p>
            <a:r>
              <a:rPr lang="ru-RU" dirty="0"/>
              <a:t>Целевая аудитория</a:t>
            </a:r>
          </a:p>
        </p:txBody>
      </p:sp>
      <p:sp>
        <p:nvSpPr>
          <p:cNvPr id="5" name="Номер слайда 4">
            <a:extLst>
              <a:ext uri="{FF2B5EF4-FFF2-40B4-BE49-F238E27FC236}">
                <a16:creationId xmlns:a16="http://schemas.microsoft.com/office/drawing/2014/main" id="{7CCEF7DE-B891-2273-40C9-3E94FB6763A0}"/>
              </a:ext>
            </a:extLst>
          </p:cNvPr>
          <p:cNvSpPr>
            <a:spLocks noGrp="1"/>
          </p:cNvSpPr>
          <p:nvPr>
            <p:ph type="sldNum" sz="quarter" idx="12"/>
          </p:nvPr>
        </p:nvSpPr>
        <p:spPr/>
        <p:txBody>
          <a:bodyPr/>
          <a:lstStyle/>
          <a:p>
            <a:fld id="{024C55D1-92A9-4B02-AD60-DEC4B6659F3A}" type="slidenum">
              <a:rPr lang="ru-RU" smtClean="0"/>
              <a:pPr/>
              <a:t>6</a:t>
            </a:fld>
            <a:endParaRPr lang="ru-RU"/>
          </a:p>
        </p:txBody>
      </p:sp>
      <p:pic>
        <p:nvPicPr>
          <p:cNvPr id="6" name="Рисунок 5">
            <a:extLst>
              <a:ext uri="{FF2B5EF4-FFF2-40B4-BE49-F238E27FC236}">
                <a16:creationId xmlns:a16="http://schemas.microsoft.com/office/drawing/2014/main" id="{594038E4-FEAA-ED73-18E1-08F7F982B1FE}"/>
              </a:ext>
            </a:extLst>
          </p:cNvPr>
          <p:cNvPicPr>
            <a:picLocks noChangeAspect="1"/>
          </p:cNvPicPr>
          <p:nvPr/>
        </p:nvPicPr>
        <p:blipFill>
          <a:blip r:embed="rId3"/>
          <a:stretch>
            <a:fillRect/>
          </a:stretch>
        </p:blipFill>
        <p:spPr>
          <a:xfrm>
            <a:off x="894766" y="1676556"/>
            <a:ext cx="2610225" cy="1667934"/>
          </a:xfrm>
          <a:prstGeom prst="rect">
            <a:avLst/>
          </a:prstGeom>
        </p:spPr>
      </p:pic>
      <p:pic>
        <p:nvPicPr>
          <p:cNvPr id="8" name="Рисунок 7">
            <a:extLst>
              <a:ext uri="{FF2B5EF4-FFF2-40B4-BE49-F238E27FC236}">
                <a16:creationId xmlns:a16="http://schemas.microsoft.com/office/drawing/2014/main" id="{2CEFA36D-740E-F6AC-7DE1-68BAEB1D03F4}"/>
              </a:ext>
            </a:extLst>
          </p:cNvPr>
          <p:cNvPicPr>
            <a:picLocks noChangeAspect="1"/>
          </p:cNvPicPr>
          <p:nvPr/>
        </p:nvPicPr>
        <p:blipFill>
          <a:blip r:embed="rId4"/>
          <a:stretch>
            <a:fillRect/>
          </a:stretch>
        </p:blipFill>
        <p:spPr>
          <a:xfrm>
            <a:off x="658659" y="3922362"/>
            <a:ext cx="3082437" cy="1429395"/>
          </a:xfrm>
          <a:prstGeom prst="rect">
            <a:avLst/>
          </a:prstGeom>
        </p:spPr>
      </p:pic>
      <p:pic>
        <p:nvPicPr>
          <p:cNvPr id="10" name="Рисунок 9">
            <a:extLst>
              <a:ext uri="{FF2B5EF4-FFF2-40B4-BE49-F238E27FC236}">
                <a16:creationId xmlns:a16="http://schemas.microsoft.com/office/drawing/2014/main" id="{B54810D8-92DC-35CE-C8E6-FF492B6600FB}"/>
              </a:ext>
            </a:extLst>
          </p:cNvPr>
          <p:cNvPicPr>
            <a:picLocks noChangeAspect="1"/>
          </p:cNvPicPr>
          <p:nvPr/>
        </p:nvPicPr>
        <p:blipFill>
          <a:blip r:embed="rId5"/>
          <a:stretch>
            <a:fillRect/>
          </a:stretch>
        </p:blipFill>
        <p:spPr>
          <a:xfrm>
            <a:off x="4315085" y="3756649"/>
            <a:ext cx="3615474" cy="1808502"/>
          </a:xfrm>
          <a:prstGeom prst="rect">
            <a:avLst/>
          </a:prstGeom>
        </p:spPr>
      </p:pic>
      <p:pic>
        <p:nvPicPr>
          <p:cNvPr id="11" name="Рисунок 10">
            <a:extLst>
              <a:ext uri="{FF2B5EF4-FFF2-40B4-BE49-F238E27FC236}">
                <a16:creationId xmlns:a16="http://schemas.microsoft.com/office/drawing/2014/main" id="{7ADBFD0D-7256-633B-4F8C-FC8A5B4E7348}"/>
              </a:ext>
            </a:extLst>
          </p:cNvPr>
          <p:cNvPicPr>
            <a:picLocks noChangeAspect="1"/>
          </p:cNvPicPr>
          <p:nvPr/>
        </p:nvPicPr>
        <p:blipFill>
          <a:blip r:embed="rId6"/>
          <a:stretch>
            <a:fillRect/>
          </a:stretch>
        </p:blipFill>
        <p:spPr>
          <a:xfrm>
            <a:off x="8570550" y="3855134"/>
            <a:ext cx="2807669" cy="1874438"/>
          </a:xfrm>
          <a:prstGeom prst="rect">
            <a:avLst/>
          </a:prstGeom>
        </p:spPr>
      </p:pic>
      <p:pic>
        <p:nvPicPr>
          <p:cNvPr id="12" name="Рисунок 11">
            <a:extLst>
              <a:ext uri="{FF2B5EF4-FFF2-40B4-BE49-F238E27FC236}">
                <a16:creationId xmlns:a16="http://schemas.microsoft.com/office/drawing/2014/main" id="{444A9924-4081-F89A-6FE1-5FED40535167}"/>
              </a:ext>
            </a:extLst>
          </p:cNvPr>
          <p:cNvPicPr>
            <a:picLocks noChangeAspect="1"/>
          </p:cNvPicPr>
          <p:nvPr/>
        </p:nvPicPr>
        <p:blipFill>
          <a:blip r:embed="rId7"/>
          <a:stretch>
            <a:fillRect/>
          </a:stretch>
        </p:blipFill>
        <p:spPr>
          <a:xfrm>
            <a:off x="8518470" y="2025809"/>
            <a:ext cx="2911830" cy="1113102"/>
          </a:xfrm>
          <a:prstGeom prst="rect">
            <a:avLst/>
          </a:prstGeom>
        </p:spPr>
      </p:pic>
    </p:spTree>
    <p:extLst>
      <p:ext uri="{BB962C8B-B14F-4D97-AF65-F5344CB8AC3E}">
        <p14:creationId xmlns:p14="http://schemas.microsoft.com/office/powerpoint/2010/main" val="618747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latin typeface="+mj-lt"/>
              </a:rPr>
              <a:pPr/>
              <a:t>7</a:t>
            </a:fld>
            <a:endParaRPr lang="ru-RU">
              <a:latin typeface="+mj-lt"/>
            </a:endParaRPr>
          </a:p>
        </p:txBody>
      </p:sp>
      <p:sp>
        <p:nvSpPr>
          <p:cNvPr id="6" name="Заголовок 5"/>
          <p:cNvSpPr>
            <a:spLocks noGrp="1"/>
          </p:cNvSpPr>
          <p:nvPr>
            <p:ph type="title"/>
          </p:nvPr>
        </p:nvSpPr>
        <p:spPr/>
        <p:txBody>
          <a:bodyPr/>
          <a:lstStyle/>
          <a:p>
            <a:r>
              <a:rPr lang="ru-RU" dirty="0"/>
              <a:t>Бизнес-модель</a:t>
            </a:r>
          </a:p>
        </p:txBody>
      </p:sp>
      <p:sp>
        <p:nvSpPr>
          <p:cNvPr id="4" name="TextBox 3">
            <a:extLst>
              <a:ext uri="{FF2B5EF4-FFF2-40B4-BE49-F238E27FC236}">
                <a16:creationId xmlns:a16="http://schemas.microsoft.com/office/drawing/2014/main" id="{CAF56D5D-49AD-4570-9181-09FCD9EC4EDA}"/>
              </a:ext>
            </a:extLst>
          </p:cNvPr>
          <p:cNvSpPr txBox="1"/>
          <p:nvPr/>
        </p:nvSpPr>
        <p:spPr>
          <a:xfrm>
            <a:off x="1060541" y="1383585"/>
            <a:ext cx="3060077" cy="442674"/>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2000" dirty="0">
                <a:latin typeface="+mj-lt"/>
              </a:rPr>
              <a:t>1. Ключевая деятельность</a:t>
            </a:r>
          </a:p>
        </p:txBody>
      </p:sp>
      <p:sp>
        <p:nvSpPr>
          <p:cNvPr id="7" name="TextBox 6">
            <a:extLst>
              <a:ext uri="{FF2B5EF4-FFF2-40B4-BE49-F238E27FC236}">
                <a16:creationId xmlns:a16="http://schemas.microsoft.com/office/drawing/2014/main" id="{68D44539-E9D2-4274-A2D2-5375BBC2788D}"/>
              </a:ext>
            </a:extLst>
          </p:cNvPr>
          <p:cNvSpPr txBox="1"/>
          <p:nvPr/>
        </p:nvSpPr>
        <p:spPr>
          <a:xfrm>
            <a:off x="1060541" y="1955248"/>
            <a:ext cx="3193959" cy="1384995"/>
          </a:xfrm>
          <a:prstGeom prst="rect">
            <a:avLst/>
          </a:prstGeom>
          <a:noFill/>
        </p:spPr>
        <p:txBody>
          <a:bodyPr wrap="square" rtlCol="0">
            <a:spAutoFit/>
          </a:bodyPr>
          <a:lstStyle/>
          <a:p>
            <a:pPr marL="285750" indent="-285750">
              <a:buClr>
                <a:schemeClr val="accent1"/>
              </a:buClr>
              <a:buFont typeface="Wingdings" panose="05000000000000000000" pitchFamily="2" charset="2"/>
              <a:buChar char="§"/>
            </a:pPr>
            <a:r>
              <a:rPr lang="ru-RU" sz="1200" dirty="0">
                <a:latin typeface="+mj-lt"/>
              </a:rPr>
              <a:t>Разработка математической модели.</a:t>
            </a:r>
          </a:p>
          <a:p>
            <a:pPr marL="285750" indent="-285750">
              <a:buClr>
                <a:schemeClr val="accent1"/>
              </a:buClr>
              <a:buFont typeface="Wingdings" panose="05000000000000000000" pitchFamily="2" charset="2"/>
              <a:buChar char="§"/>
            </a:pPr>
            <a:r>
              <a:rPr lang="ru-RU" sz="1200" dirty="0">
                <a:latin typeface="+mj-lt"/>
              </a:rPr>
              <a:t>Исследование и анализ структуры и свойств различных трансформаторов. </a:t>
            </a:r>
          </a:p>
          <a:p>
            <a:pPr marL="285750" indent="-285750">
              <a:buClr>
                <a:schemeClr val="accent1"/>
              </a:buClr>
              <a:buFont typeface="Wingdings" panose="05000000000000000000" pitchFamily="2" charset="2"/>
              <a:buChar char="§"/>
            </a:pPr>
            <a:r>
              <a:rPr lang="ru-RU" sz="1200" dirty="0">
                <a:latin typeface="+mj-lt"/>
              </a:rPr>
              <a:t>Сбор данных об </a:t>
            </a:r>
            <a:r>
              <a:rPr lang="ru-RU" sz="1200" dirty="0" err="1">
                <a:latin typeface="+mj-lt"/>
              </a:rPr>
              <a:t>электропотерях</a:t>
            </a:r>
            <a:r>
              <a:rPr lang="ru-RU" sz="1200" dirty="0">
                <a:latin typeface="+mj-lt"/>
              </a:rPr>
              <a:t> в электрических сетях. </a:t>
            </a:r>
          </a:p>
          <a:p>
            <a:pPr marL="285750" indent="-285750">
              <a:buClr>
                <a:schemeClr val="accent1"/>
              </a:buClr>
              <a:buFont typeface="Wingdings" panose="05000000000000000000" pitchFamily="2" charset="2"/>
              <a:buChar char="§"/>
            </a:pPr>
            <a:r>
              <a:rPr lang="ru-RU" sz="1200" dirty="0">
                <a:latin typeface="+mj-lt"/>
              </a:rPr>
              <a:t>Моделирование различных сценариев с изменением коэффициента загрузки.</a:t>
            </a:r>
          </a:p>
        </p:txBody>
      </p:sp>
      <p:sp>
        <p:nvSpPr>
          <p:cNvPr id="8" name="TextBox 7">
            <a:extLst>
              <a:ext uri="{FF2B5EF4-FFF2-40B4-BE49-F238E27FC236}">
                <a16:creationId xmlns:a16="http://schemas.microsoft.com/office/drawing/2014/main" id="{353BF833-D6F9-4716-B94C-49C1F1FD77A9}"/>
              </a:ext>
            </a:extLst>
          </p:cNvPr>
          <p:cNvSpPr txBox="1"/>
          <p:nvPr/>
        </p:nvSpPr>
        <p:spPr>
          <a:xfrm>
            <a:off x="4629241" y="1383585"/>
            <a:ext cx="2547852" cy="442674"/>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2000" dirty="0">
                <a:latin typeface="+mj-lt"/>
              </a:rPr>
              <a:t>2. Ключевые ресурсы</a:t>
            </a:r>
          </a:p>
        </p:txBody>
      </p:sp>
      <p:sp>
        <p:nvSpPr>
          <p:cNvPr id="9" name="TextBox 8">
            <a:extLst>
              <a:ext uri="{FF2B5EF4-FFF2-40B4-BE49-F238E27FC236}">
                <a16:creationId xmlns:a16="http://schemas.microsoft.com/office/drawing/2014/main" id="{1CF06DF2-8E31-4829-A80B-DA72A403C169}"/>
              </a:ext>
            </a:extLst>
          </p:cNvPr>
          <p:cNvSpPr txBox="1"/>
          <p:nvPr/>
        </p:nvSpPr>
        <p:spPr>
          <a:xfrm>
            <a:off x="4629241" y="1955248"/>
            <a:ext cx="2793909" cy="1569660"/>
          </a:xfrm>
          <a:prstGeom prst="rect">
            <a:avLst/>
          </a:prstGeom>
          <a:noFill/>
        </p:spPr>
        <p:txBody>
          <a:bodyPr wrap="square" rtlCol="0">
            <a:spAutoFit/>
          </a:bodyPr>
          <a:lstStyle/>
          <a:p>
            <a:pPr marL="285750" indent="-285750">
              <a:buClr>
                <a:schemeClr val="accent1"/>
              </a:buClr>
              <a:buFont typeface="Wingdings" panose="05000000000000000000" pitchFamily="2" charset="2"/>
              <a:buChar char="§"/>
            </a:pPr>
            <a:r>
              <a:rPr lang="ru-RU" sz="1200" dirty="0">
                <a:latin typeface="+mj-lt"/>
              </a:rPr>
              <a:t>Команда математиков и инженеров для разработки и математической модели. </a:t>
            </a:r>
          </a:p>
          <a:p>
            <a:pPr marL="285750" indent="-285750">
              <a:buClr>
                <a:schemeClr val="accent1"/>
              </a:buClr>
              <a:buFont typeface="Wingdings" panose="05000000000000000000" pitchFamily="2" charset="2"/>
              <a:buChar char="§"/>
            </a:pPr>
            <a:r>
              <a:rPr lang="ru-RU" sz="1200" dirty="0">
                <a:latin typeface="+mj-lt"/>
              </a:rPr>
              <a:t>Данные о трансформаторах и потерях в сетях. </a:t>
            </a:r>
          </a:p>
          <a:p>
            <a:pPr marL="285750" indent="-285750">
              <a:buClr>
                <a:schemeClr val="accent1"/>
              </a:buClr>
              <a:buFont typeface="Wingdings" panose="05000000000000000000" pitchFamily="2" charset="2"/>
              <a:buChar char="§"/>
            </a:pPr>
            <a:r>
              <a:rPr lang="ru-RU" sz="1200" dirty="0">
                <a:latin typeface="+mj-lt"/>
              </a:rPr>
              <a:t>Компьютеры и программное обеспечение для моделирования и анализа данных.</a:t>
            </a:r>
          </a:p>
        </p:txBody>
      </p:sp>
      <p:sp>
        <p:nvSpPr>
          <p:cNvPr id="10" name="TextBox 9">
            <a:extLst>
              <a:ext uri="{FF2B5EF4-FFF2-40B4-BE49-F238E27FC236}">
                <a16:creationId xmlns:a16="http://schemas.microsoft.com/office/drawing/2014/main" id="{39210EA0-2979-4572-96BE-1FE979425DBD}"/>
              </a:ext>
            </a:extLst>
          </p:cNvPr>
          <p:cNvSpPr txBox="1"/>
          <p:nvPr/>
        </p:nvSpPr>
        <p:spPr>
          <a:xfrm>
            <a:off x="7685716" y="1383585"/>
            <a:ext cx="3339626" cy="442674"/>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2000" dirty="0">
                <a:latin typeface="+mj-lt"/>
              </a:rPr>
              <a:t>3. Ценностное предложение</a:t>
            </a:r>
          </a:p>
        </p:txBody>
      </p:sp>
      <p:sp>
        <p:nvSpPr>
          <p:cNvPr id="11" name="TextBox 10">
            <a:extLst>
              <a:ext uri="{FF2B5EF4-FFF2-40B4-BE49-F238E27FC236}">
                <a16:creationId xmlns:a16="http://schemas.microsoft.com/office/drawing/2014/main" id="{A1562E50-EB17-4172-B842-FD5B0C9EA200}"/>
              </a:ext>
            </a:extLst>
          </p:cNvPr>
          <p:cNvSpPr txBox="1"/>
          <p:nvPr/>
        </p:nvSpPr>
        <p:spPr>
          <a:xfrm>
            <a:off x="7685716" y="1955248"/>
            <a:ext cx="3339626" cy="1200329"/>
          </a:xfrm>
          <a:prstGeom prst="rect">
            <a:avLst/>
          </a:prstGeom>
          <a:noFill/>
        </p:spPr>
        <p:txBody>
          <a:bodyPr wrap="square" rtlCol="0">
            <a:spAutoFit/>
          </a:bodyPr>
          <a:lstStyle/>
          <a:p>
            <a:pPr marL="285750" indent="-285750">
              <a:buClr>
                <a:schemeClr val="accent1"/>
              </a:buClr>
              <a:buFont typeface="Wingdings" panose="05000000000000000000" pitchFamily="2" charset="2"/>
              <a:buChar char="§"/>
            </a:pPr>
            <a:r>
              <a:rPr lang="ru-RU" sz="1200" dirty="0">
                <a:latin typeface="+mj-lt"/>
              </a:rPr>
              <a:t>Возможность точно оценить влияние коэффициента загрузки трансформатора на потери электроэнергии в сети.</a:t>
            </a:r>
          </a:p>
          <a:p>
            <a:pPr marL="285750" indent="-285750">
              <a:buClr>
                <a:schemeClr val="accent1"/>
              </a:buClr>
              <a:buFont typeface="Wingdings" panose="05000000000000000000" pitchFamily="2" charset="2"/>
              <a:buChar char="§"/>
            </a:pPr>
            <a:r>
              <a:rPr lang="ru-RU" sz="1200" dirty="0">
                <a:latin typeface="+mj-lt"/>
              </a:rPr>
              <a:t>Улучшение энергоэффективности и повышение энергосбережения. </a:t>
            </a:r>
          </a:p>
          <a:p>
            <a:pPr marL="285750" indent="-285750">
              <a:buClr>
                <a:schemeClr val="accent1"/>
              </a:buClr>
              <a:buFont typeface="Wingdings" panose="05000000000000000000" pitchFamily="2" charset="2"/>
              <a:buChar char="§"/>
            </a:pPr>
            <a:r>
              <a:rPr lang="ru-RU" sz="1200" dirty="0">
                <a:latin typeface="+mj-lt"/>
              </a:rPr>
              <a:t>Оптимизация работы сетей.</a:t>
            </a:r>
          </a:p>
        </p:txBody>
      </p:sp>
      <p:sp>
        <p:nvSpPr>
          <p:cNvPr id="12" name="TextBox 11">
            <a:extLst>
              <a:ext uri="{FF2B5EF4-FFF2-40B4-BE49-F238E27FC236}">
                <a16:creationId xmlns:a16="http://schemas.microsoft.com/office/drawing/2014/main" id="{EB94E999-213C-40EB-BABC-CEBA20288B0C}"/>
              </a:ext>
            </a:extLst>
          </p:cNvPr>
          <p:cNvSpPr txBox="1"/>
          <p:nvPr/>
        </p:nvSpPr>
        <p:spPr>
          <a:xfrm>
            <a:off x="489041" y="3974385"/>
            <a:ext cx="1997674" cy="442674"/>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2000" dirty="0">
                <a:latin typeface="+mj-lt"/>
              </a:rPr>
              <a:t>4. Каналы сбыта</a:t>
            </a:r>
          </a:p>
        </p:txBody>
      </p:sp>
      <p:sp>
        <p:nvSpPr>
          <p:cNvPr id="13" name="TextBox 12">
            <a:extLst>
              <a:ext uri="{FF2B5EF4-FFF2-40B4-BE49-F238E27FC236}">
                <a16:creationId xmlns:a16="http://schemas.microsoft.com/office/drawing/2014/main" id="{F487D741-C28A-4CBE-A206-7562E62F2240}"/>
              </a:ext>
            </a:extLst>
          </p:cNvPr>
          <p:cNvSpPr txBox="1"/>
          <p:nvPr/>
        </p:nvSpPr>
        <p:spPr>
          <a:xfrm>
            <a:off x="489041" y="4546048"/>
            <a:ext cx="2146209" cy="1754326"/>
          </a:xfrm>
          <a:prstGeom prst="rect">
            <a:avLst/>
          </a:prstGeom>
          <a:noFill/>
        </p:spPr>
        <p:txBody>
          <a:bodyPr wrap="square" rtlCol="0">
            <a:spAutoFit/>
          </a:bodyPr>
          <a:lstStyle/>
          <a:p>
            <a:pPr marL="285750" indent="-285750">
              <a:buClr>
                <a:schemeClr val="accent1"/>
              </a:buClr>
              <a:buFont typeface="Wingdings" panose="05000000000000000000" pitchFamily="2" charset="2"/>
              <a:buChar char="§"/>
            </a:pPr>
            <a:r>
              <a:rPr lang="ru-RU" sz="1200" dirty="0">
                <a:latin typeface="+mj-lt"/>
              </a:rPr>
              <a:t>В научных журналах и конференциях для привлечения внимания соответствующих научных сообществ.</a:t>
            </a:r>
          </a:p>
          <a:p>
            <a:pPr marL="285750" indent="-285750">
              <a:buClr>
                <a:schemeClr val="accent1"/>
              </a:buClr>
              <a:buFont typeface="Wingdings" panose="05000000000000000000" pitchFamily="2" charset="2"/>
              <a:buChar char="§"/>
            </a:pPr>
            <a:r>
              <a:rPr lang="ru-RU" sz="1200" dirty="0">
                <a:latin typeface="+mj-lt"/>
              </a:rPr>
              <a:t>Сотрудничество с электроэнергетическими компаниями и организациями.</a:t>
            </a:r>
          </a:p>
        </p:txBody>
      </p:sp>
      <p:sp>
        <p:nvSpPr>
          <p:cNvPr id="14" name="TextBox 13">
            <a:extLst>
              <a:ext uri="{FF2B5EF4-FFF2-40B4-BE49-F238E27FC236}">
                <a16:creationId xmlns:a16="http://schemas.microsoft.com/office/drawing/2014/main" id="{E56EFE8E-FECC-4DB2-91DB-CAC4DDF8A51E}"/>
              </a:ext>
            </a:extLst>
          </p:cNvPr>
          <p:cNvSpPr txBox="1"/>
          <p:nvPr/>
        </p:nvSpPr>
        <p:spPr>
          <a:xfrm>
            <a:off x="3308441" y="3974385"/>
            <a:ext cx="2084603" cy="442674"/>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2000" dirty="0">
                <a:latin typeface="+mj-lt"/>
              </a:rPr>
              <a:t>5. Потоки дохода</a:t>
            </a:r>
          </a:p>
        </p:txBody>
      </p:sp>
      <p:sp>
        <p:nvSpPr>
          <p:cNvPr id="15" name="TextBox 14">
            <a:extLst>
              <a:ext uri="{FF2B5EF4-FFF2-40B4-BE49-F238E27FC236}">
                <a16:creationId xmlns:a16="http://schemas.microsoft.com/office/drawing/2014/main" id="{4289BE0B-C7C0-4C65-B167-742652CCAB49}"/>
              </a:ext>
            </a:extLst>
          </p:cNvPr>
          <p:cNvSpPr txBox="1"/>
          <p:nvPr/>
        </p:nvSpPr>
        <p:spPr>
          <a:xfrm>
            <a:off x="3308441" y="4546048"/>
            <a:ext cx="2304959" cy="1754326"/>
          </a:xfrm>
          <a:prstGeom prst="rect">
            <a:avLst/>
          </a:prstGeom>
          <a:noFill/>
        </p:spPr>
        <p:txBody>
          <a:bodyPr wrap="square" rtlCol="0">
            <a:spAutoFit/>
          </a:bodyPr>
          <a:lstStyle/>
          <a:p>
            <a:pPr marL="285750" indent="-285750">
              <a:buClr>
                <a:schemeClr val="accent1"/>
              </a:buClr>
              <a:buFont typeface="Wingdings" panose="05000000000000000000" pitchFamily="2" charset="2"/>
              <a:buChar char="§"/>
            </a:pPr>
            <a:r>
              <a:rPr lang="ru-RU" sz="1200" dirty="0">
                <a:latin typeface="+mj-lt"/>
              </a:rPr>
              <a:t>Поставка лицензий на использование разработанной математической модели.</a:t>
            </a:r>
          </a:p>
          <a:p>
            <a:pPr marL="285750" indent="-285750">
              <a:buClr>
                <a:schemeClr val="accent1"/>
              </a:buClr>
              <a:buFont typeface="Wingdings" panose="05000000000000000000" pitchFamily="2" charset="2"/>
              <a:buChar char="§"/>
            </a:pPr>
            <a:r>
              <a:rPr lang="ru-RU" sz="1200" dirty="0">
                <a:latin typeface="+mj-lt"/>
              </a:rPr>
              <a:t>Проведение консультаций и обучения для персонала, работающего с трансформаторами и электрическими сетями.</a:t>
            </a:r>
          </a:p>
        </p:txBody>
      </p:sp>
      <p:sp>
        <p:nvSpPr>
          <p:cNvPr id="16" name="TextBox 15">
            <a:extLst>
              <a:ext uri="{FF2B5EF4-FFF2-40B4-BE49-F238E27FC236}">
                <a16:creationId xmlns:a16="http://schemas.microsoft.com/office/drawing/2014/main" id="{5C250D45-0537-4450-8357-7563F47999E8}"/>
              </a:ext>
            </a:extLst>
          </p:cNvPr>
          <p:cNvSpPr txBox="1"/>
          <p:nvPr/>
        </p:nvSpPr>
        <p:spPr>
          <a:xfrm>
            <a:off x="6184106" y="3974385"/>
            <a:ext cx="2282611" cy="442674"/>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2000" dirty="0">
                <a:latin typeface="+mj-lt"/>
              </a:rPr>
              <a:t>6. </a:t>
            </a:r>
            <a:r>
              <a:rPr lang="ru-RU" sz="1800" dirty="0">
                <a:effectLst/>
                <a:latin typeface="+mj-lt"/>
                <a:ea typeface="Calibri" panose="020F0502020204030204" pitchFamily="34" charset="0"/>
                <a:cs typeface="Times New Roman" panose="02020603050405020304" pitchFamily="18" charset="0"/>
              </a:rPr>
              <a:t>Основные затраты</a:t>
            </a:r>
            <a:endParaRPr lang="ru-RU" sz="2000" dirty="0">
              <a:latin typeface="+mj-lt"/>
            </a:endParaRPr>
          </a:p>
        </p:txBody>
      </p:sp>
      <p:sp>
        <p:nvSpPr>
          <p:cNvPr id="17" name="TextBox 16">
            <a:extLst>
              <a:ext uri="{FF2B5EF4-FFF2-40B4-BE49-F238E27FC236}">
                <a16:creationId xmlns:a16="http://schemas.microsoft.com/office/drawing/2014/main" id="{E6008B7C-6A50-42A4-9732-75926139F5BF}"/>
              </a:ext>
            </a:extLst>
          </p:cNvPr>
          <p:cNvSpPr txBox="1"/>
          <p:nvPr/>
        </p:nvSpPr>
        <p:spPr>
          <a:xfrm>
            <a:off x="6184106" y="4546048"/>
            <a:ext cx="2947194" cy="1754326"/>
          </a:xfrm>
          <a:prstGeom prst="rect">
            <a:avLst/>
          </a:prstGeom>
          <a:noFill/>
        </p:spPr>
        <p:txBody>
          <a:bodyPr wrap="square" rtlCol="0">
            <a:spAutoFit/>
          </a:bodyPr>
          <a:lstStyle/>
          <a:p>
            <a:pPr marL="285750" indent="-285750">
              <a:buClr>
                <a:schemeClr val="accent1"/>
              </a:buClr>
              <a:buFont typeface="Wingdings" panose="05000000000000000000" pitchFamily="2" charset="2"/>
              <a:buChar char="§"/>
            </a:pPr>
            <a:r>
              <a:rPr lang="ru-RU" sz="1200" dirty="0">
                <a:latin typeface="+mj-lt"/>
              </a:rPr>
              <a:t>Затраты на найм и содержание команды математиков и инженеров.</a:t>
            </a:r>
          </a:p>
          <a:p>
            <a:pPr marL="285750" indent="-285750">
              <a:buClr>
                <a:schemeClr val="accent1"/>
              </a:buClr>
              <a:buFont typeface="Wingdings" panose="05000000000000000000" pitchFamily="2" charset="2"/>
              <a:buChar char="§"/>
            </a:pPr>
            <a:r>
              <a:rPr lang="ru-RU" sz="1200" dirty="0">
                <a:latin typeface="+mj-lt"/>
              </a:rPr>
              <a:t>Затраты на приобретение и обновление компьютеров и программного обеспечения для моделирования и анализа данных.</a:t>
            </a:r>
          </a:p>
          <a:p>
            <a:pPr marL="285750" indent="-285750">
              <a:buClr>
                <a:schemeClr val="accent1"/>
              </a:buClr>
              <a:buFont typeface="Wingdings" panose="05000000000000000000" pitchFamily="2" charset="2"/>
              <a:buChar char="§"/>
            </a:pPr>
            <a:r>
              <a:rPr lang="ru-RU" sz="1200" dirty="0">
                <a:latin typeface="+mj-lt"/>
              </a:rPr>
              <a:t>Затраты на проведение исследовательских работ и сбор данных.</a:t>
            </a:r>
          </a:p>
        </p:txBody>
      </p:sp>
      <p:sp>
        <p:nvSpPr>
          <p:cNvPr id="18" name="TextBox 17">
            <a:extLst>
              <a:ext uri="{FF2B5EF4-FFF2-40B4-BE49-F238E27FC236}">
                <a16:creationId xmlns:a16="http://schemas.microsoft.com/office/drawing/2014/main" id="{BBB833EA-A501-4CE9-AB43-C4F9AC7BBDF7}"/>
              </a:ext>
            </a:extLst>
          </p:cNvPr>
          <p:cNvSpPr txBox="1"/>
          <p:nvPr/>
        </p:nvSpPr>
        <p:spPr>
          <a:xfrm>
            <a:off x="9257779" y="3974385"/>
            <a:ext cx="2364054" cy="442674"/>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2000" dirty="0">
                <a:latin typeface="+mj-lt"/>
              </a:rPr>
              <a:t>7. </a:t>
            </a:r>
            <a:r>
              <a:rPr lang="ru-RU" sz="1800" dirty="0">
                <a:effectLst/>
                <a:latin typeface="+mj-lt"/>
                <a:ea typeface="Calibri" panose="020F0502020204030204" pitchFamily="34" charset="0"/>
                <a:cs typeface="Times New Roman" panose="02020603050405020304" pitchFamily="18" charset="0"/>
              </a:rPr>
              <a:t>Ключевые метрики</a:t>
            </a:r>
            <a:endParaRPr lang="ru-RU" sz="2000" dirty="0">
              <a:latin typeface="+mj-lt"/>
            </a:endParaRPr>
          </a:p>
        </p:txBody>
      </p:sp>
      <p:sp>
        <p:nvSpPr>
          <p:cNvPr id="19" name="TextBox 18">
            <a:extLst>
              <a:ext uri="{FF2B5EF4-FFF2-40B4-BE49-F238E27FC236}">
                <a16:creationId xmlns:a16="http://schemas.microsoft.com/office/drawing/2014/main" id="{3EC4D259-F61A-4BF1-9F3A-D187F46C582B}"/>
              </a:ext>
            </a:extLst>
          </p:cNvPr>
          <p:cNvSpPr txBox="1"/>
          <p:nvPr/>
        </p:nvSpPr>
        <p:spPr>
          <a:xfrm>
            <a:off x="9257779" y="4546048"/>
            <a:ext cx="2483371" cy="1200329"/>
          </a:xfrm>
          <a:prstGeom prst="rect">
            <a:avLst/>
          </a:prstGeom>
          <a:noFill/>
        </p:spPr>
        <p:txBody>
          <a:bodyPr wrap="square" rtlCol="0">
            <a:spAutoFit/>
          </a:bodyPr>
          <a:lstStyle/>
          <a:p>
            <a:pPr marL="285750" indent="-285750">
              <a:buClr>
                <a:schemeClr val="accent1"/>
              </a:buClr>
              <a:buFont typeface="Wingdings" panose="05000000000000000000" pitchFamily="2" charset="2"/>
              <a:buChar char="§"/>
            </a:pPr>
            <a:r>
              <a:rPr lang="ru-RU" sz="1200" dirty="0">
                <a:latin typeface="+mj-lt"/>
              </a:rPr>
              <a:t>Количество проданных лицензий на использование математической модели.</a:t>
            </a:r>
          </a:p>
          <a:p>
            <a:pPr marL="285750" indent="-285750">
              <a:buClr>
                <a:schemeClr val="accent1"/>
              </a:buClr>
              <a:buFont typeface="Wingdings" panose="05000000000000000000" pitchFamily="2" charset="2"/>
              <a:buChar char="§"/>
            </a:pPr>
            <a:r>
              <a:rPr lang="ru-RU" sz="1200" dirty="0">
                <a:latin typeface="+mj-lt"/>
              </a:rPr>
              <a:t>Уровень снижения </a:t>
            </a:r>
            <a:r>
              <a:rPr lang="ru-RU" sz="1200" dirty="0" err="1">
                <a:latin typeface="+mj-lt"/>
              </a:rPr>
              <a:t>энергопотерь</a:t>
            </a:r>
            <a:r>
              <a:rPr lang="ru-RU" sz="1200" dirty="0">
                <a:latin typeface="+mj-lt"/>
              </a:rPr>
              <a:t> в электрических сетей.</a:t>
            </a:r>
          </a:p>
        </p:txBody>
      </p:sp>
    </p:spTree>
    <p:extLst>
      <p:ext uri="{BB962C8B-B14F-4D97-AF65-F5344CB8AC3E}">
        <p14:creationId xmlns:p14="http://schemas.microsoft.com/office/powerpoint/2010/main" val="1581601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8</a:t>
            </a:fld>
            <a:endParaRPr lang="ru-RU"/>
          </a:p>
        </p:txBody>
      </p:sp>
      <p:sp>
        <p:nvSpPr>
          <p:cNvPr id="6" name="Заголовок 5"/>
          <p:cNvSpPr>
            <a:spLocks noGrp="1"/>
          </p:cNvSpPr>
          <p:nvPr>
            <p:ph type="title"/>
          </p:nvPr>
        </p:nvSpPr>
        <p:spPr/>
        <p:txBody>
          <a:bodyPr/>
          <a:lstStyle/>
          <a:p>
            <a:r>
              <a:rPr lang="ru-RU" dirty="0"/>
              <a:t>Оценка рынка</a:t>
            </a:r>
          </a:p>
        </p:txBody>
      </p:sp>
      <p:sp>
        <p:nvSpPr>
          <p:cNvPr id="2" name="Объект 1"/>
          <p:cNvSpPr>
            <a:spLocks noGrp="1"/>
          </p:cNvSpPr>
          <p:nvPr>
            <p:ph idx="1"/>
          </p:nvPr>
        </p:nvSpPr>
        <p:spPr>
          <a:xfrm>
            <a:off x="311110" y="983009"/>
            <a:ext cx="11269783" cy="1582391"/>
          </a:xfrm>
        </p:spPr>
        <p:txBody>
          <a:bodyPr>
            <a:normAutofit/>
          </a:bodyPr>
          <a:lstStyle/>
          <a:p>
            <a:r>
              <a:rPr lang="ru-RU" dirty="0">
                <a:latin typeface="+mj-lt"/>
              </a:rPr>
              <a:t>Продажа наших услуг осуществляется через интернет, поступление индивидуальных заказов. Объем проводимых исследований зависит от количества персонала, от объема заказа, особенности схемы (типовая или нет). Потенциал продаж наших исследований зависит от количества работников, на один проект от 2 до 5 работников.</a:t>
            </a:r>
          </a:p>
          <a:p>
            <a:endParaRPr lang="ru-RU" dirty="0">
              <a:latin typeface="+mj-lt"/>
            </a:endParaRPr>
          </a:p>
        </p:txBody>
      </p:sp>
      <p:sp>
        <p:nvSpPr>
          <p:cNvPr id="3" name="TextBox 2">
            <a:extLst>
              <a:ext uri="{FF2B5EF4-FFF2-40B4-BE49-F238E27FC236}">
                <a16:creationId xmlns:a16="http://schemas.microsoft.com/office/drawing/2014/main" id="{138E545C-7F15-4BBC-B190-77BFA2A30E62}"/>
              </a:ext>
            </a:extLst>
          </p:cNvPr>
          <p:cNvSpPr txBox="1"/>
          <p:nvPr/>
        </p:nvSpPr>
        <p:spPr>
          <a:xfrm>
            <a:off x="480098" y="2771394"/>
            <a:ext cx="2003491" cy="493752"/>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dirty="0">
                <a:latin typeface="+mj-lt"/>
              </a:rPr>
              <a:t>Оценка рынка</a:t>
            </a:r>
          </a:p>
        </p:txBody>
      </p:sp>
      <p:sp>
        <p:nvSpPr>
          <p:cNvPr id="4" name="TextBox 3">
            <a:extLst>
              <a:ext uri="{FF2B5EF4-FFF2-40B4-BE49-F238E27FC236}">
                <a16:creationId xmlns:a16="http://schemas.microsoft.com/office/drawing/2014/main" id="{A279C9B8-8E58-4AC3-8523-63456FC43587}"/>
              </a:ext>
            </a:extLst>
          </p:cNvPr>
          <p:cNvSpPr txBox="1"/>
          <p:nvPr/>
        </p:nvSpPr>
        <p:spPr>
          <a:xfrm>
            <a:off x="454698" y="3494766"/>
            <a:ext cx="10924802" cy="2923877"/>
          </a:xfrm>
          <a:prstGeom prst="rect">
            <a:avLst/>
          </a:prstGeom>
          <a:noFill/>
        </p:spPr>
        <p:txBody>
          <a:bodyPr wrap="square" rtlCol="0">
            <a:spAutoFit/>
          </a:bodyPr>
          <a:lstStyle/>
          <a:p>
            <a:r>
              <a:rPr lang="ru-RU" dirty="0">
                <a:latin typeface="+mj-lt"/>
              </a:rPr>
              <a:t>Всего в нашей стране около 1100 городов, если учесть, что каждая сбытовая компания закажет у нас исследование в районе 100 </a:t>
            </a:r>
            <a:r>
              <a:rPr lang="ru-RU" dirty="0" err="1">
                <a:latin typeface="+mj-lt"/>
              </a:rPr>
              <a:t>т.р</a:t>
            </a:r>
            <a:r>
              <a:rPr lang="ru-RU" dirty="0">
                <a:latin typeface="+mj-lt"/>
              </a:rPr>
              <a:t>., то доходы составят: ТАМ= 110 000 000р.</a:t>
            </a:r>
          </a:p>
          <a:p>
            <a:r>
              <a:rPr lang="ru-RU" dirty="0">
                <a:latin typeface="+mj-lt"/>
              </a:rPr>
              <a:t>Однако доступный объем рынка и заинтересованность в такого рода услуг не так велика. Возьмем количество городов расположенных ближе к столице с наибольшим населением их насчитывается 142: SAM=142*100т.р.=14 200 000р.</a:t>
            </a:r>
          </a:p>
          <a:p>
            <a:r>
              <a:rPr lang="ru-RU" dirty="0">
                <a:latin typeface="+mj-lt"/>
              </a:rPr>
              <a:t>И наконец реальный доход которого можно достичь учитывая что 30% городов будут не заинтересованы в покупке исследований, SOM=142*0,3*100 000=9 940 000р.</a:t>
            </a:r>
          </a:p>
        </p:txBody>
      </p:sp>
    </p:spTree>
    <p:extLst>
      <p:ext uri="{BB962C8B-B14F-4D97-AF65-F5344CB8AC3E}">
        <p14:creationId xmlns:p14="http://schemas.microsoft.com/office/powerpoint/2010/main" val="837299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AE3B3EDE-B1FD-BABA-7E05-D970D5ABA730}"/>
              </a:ext>
            </a:extLst>
          </p:cNvPr>
          <p:cNvSpPr>
            <a:spLocks noGrp="1"/>
          </p:cNvSpPr>
          <p:nvPr>
            <p:ph type="title"/>
          </p:nvPr>
        </p:nvSpPr>
        <p:spPr>
          <a:xfrm>
            <a:off x="469900" y="1"/>
            <a:ext cx="10960400" cy="777014"/>
          </a:xfrm>
        </p:spPr>
        <p:txBody>
          <a:bodyPr/>
          <a:lstStyle/>
          <a:p>
            <a:r>
              <a:rPr lang="ru-RU" dirty="0"/>
              <a:t>Конкуренты</a:t>
            </a:r>
          </a:p>
        </p:txBody>
      </p:sp>
      <p:sp>
        <p:nvSpPr>
          <p:cNvPr id="4" name="Объект 3">
            <a:extLst>
              <a:ext uri="{FF2B5EF4-FFF2-40B4-BE49-F238E27FC236}">
                <a16:creationId xmlns:a16="http://schemas.microsoft.com/office/drawing/2014/main" id="{CE8129D7-2D63-07F8-684A-1039C45F2FEF}"/>
              </a:ext>
            </a:extLst>
          </p:cNvPr>
          <p:cNvSpPr>
            <a:spLocks noGrp="1"/>
          </p:cNvSpPr>
          <p:nvPr>
            <p:ph idx="1"/>
          </p:nvPr>
        </p:nvSpPr>
        <p:spPr>
          <a:xfrm>
            <a:off x="6358690" y="1213250"/>
            <a:ext cx="5315029" cy="5144573"/>
          </a:xfrm>
        </p:spPr>
        <p:txBody>
          <a:bodyPr/>
          <a:lstStyle/>
          <a:p>
            <a:r>
              <a:rPr lang="ru-RU" dirty="0">
                <a:latin typeface="+mj-lt"/>
              </a:rPr>
              <a:t>Прямыми конкурентами в нашей отрасли являются альтернативные организации по проведению исследований в области электроэнергетики.</a:t>
            </a:r>
          </a:p>
          <a:p>
            <a:r>
              <a:rPr lang="ru-RU" dirty="0">
                <a:latin typeface="+mj-lt"/>
              </a:rPr>
              <a:t>Например, Центр Инженерных Технологий и Моделирования «Экспонента».</a:t>
            </a:r>
          </a:p>
          <a:p>
            <a:r>
              <a:rPr lang="ru-RU" dirty="0">
                <a:latin typeface="+mj-lt"/>
              </a:rPr>
              <a:t>Наше основное отличие от конкурентов заключается в том, что мы делаем работающие схемы в программе моделирования за малый промежуток времени.</a:t>
            </a:r>
          </a:p>
          <a:p>
            <a:endParaRPr lang="ru-RU" dirty="0">
              <a:latin typeface="+mj-lt"/>
            </a:endParaRPr>
          </a:p>
        </p:txBody>
      </p:sp>
      <p:sp>
        <p:nvSpPr>
          <p:cNvPr id="5" name="Номер слайда 4">
            <a:extLst>
              <a:ext uri="{FF2B5EF4-FFF2-40B4-BE49-F238E27FC236}">
                <a16:creationId xmlns:a16="http://schemas.microsoft.com/office/drawing/2014/main" id="{85F035A6-06DF-F3F4-C96C-70625F72B4D0}"/>
              </a:ext>
            </a:extLst>
          </p:cNvPr>
          <p:cNvSpPr>
            <a:spLocks noGrp="1"/>
          </p:cNvSpPr>
          <p:nvPr>
            <p:ph type="sldNum" sz="quarter" idx="12"/>
          </p:nvPr>
        </p:nvSpPr>
        <p:spPr/>
        <p:txBody>
          <a:bodyPr/>
          <a:lstStyle/>
          <a:p>
            <a:fld id="{024C55D1-92A9-4B02-AD60-DEC4B6659F3A}" type="slidenum">
              <a:rPr lang="ru-RU" smtClean="0"/>
              <a:pPr/>
              <a:t>9</a:t>
            </a:fld>
            <a:endParaRPr lang="ru-RU"/>
          </a:p>
        </p:txBody>
      </p:sp>
      <p:pic>
        <p:nvPicPr>
          <p:cNvPr id="6" name="Рисунок 5">
            <a:extLst>
              <a:ext uri="{FF2B5EF4-FFF2-40B4-BE49-F238E27FC236}">
                <a16:creationId xmlns:a16="http://schemas.microsoft.com/office/drawing/2014/main" id="{2AC8B32A-6B66-414E-B912-FCF30BC411CC}"/>
              </a:ext>
            </a:extLst>
          </p:cNvPr>
          <p:cNvPicPr>
            <a:picLocks noChangeAspect="1"/>
          </p:cNvPicPr>
          <p:nvPr/>
        </p:nvPicPr>
        <p:blipFill>
          <a:blip r:embed="rId2"/>
          <a:stretch>
            <a:fillRect/>
          </a:stretch>
        </p:blipFill>
        <p:spPr>
          <a:xfrm>
            <a:off x="843044" y="1854294"/>
            <a:ext cx="4700423" cy="3426249"/>
          </a:xfrm>
          <a:prstGeom prst="rect">
            <a:avLst/>
          </a:prstGeom>
        </p:spPr>
      </p:pic>
    </p:spTree>
    <p:extLst>
      <p:ext uri="{BB962C8B-B14F-4D97-AF65-F5344CB8AC3E}">
        <p14:creationId xmlns:p14="http://schemas.microsoft.com/office/powerpoint/2010/main" val="3551011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10</a:t>
            </a:fld>
            <a:endParaRPr lang="ru-RU"/>
          </a:p>
        </p:txBody>
      </p:sp>
      <p:sp>
        <p:nvSpPr>
          <p:cNvPr id="6" name="Заголовок 5"/>
          <p:cNvSpPr>
            <a:spLocks noGrp="1"/>
          </p:cNvSpPr>
          <p:nvPr>
            <p:ph type="title"/>
          </p:nvPr>
        </p:nvSpPr>
        <p:spPr/>
        <p:txBody>
          <a:bodyPr/>
          <a:lstStyle/>
          <a:p>
            <a:r>
              <a:rPr lang="ru-RU" dirty="0"/>
              <a:t>Текущие результаты команды</a:t>
            </a:r>
          </a:p>
        </p:txBody>
      </p:sp>
      <p:sp>
        <p:nvSpPr>
          <p:cNvPr id="2" name="Объект 1"/>
          <p:cNvSpPr>
            <a:spLocks noGrp="1"/>
          </p:cNvSpPr>
          <p:nvPr>
            <p:ph idx="1"/>
          </p:nvPr>
        </p:nvSpPr>
        <p:spPr>
          <a:xfrm>
            <a:off x="609519" y="1245524"/>
            <a:ext cx="10971372" cy="1353791"/>
          </a:xfrm>
        </p:spPr>
        <p:txBody>
          <a:bodyPr/>
          <a:lstStyle/>
          <a:p>
            <a:pPr marL="342900" indent="-342900">
              <a:buClr>
                <a:schemeClr val="accent1"/>
              </a:buClr>
              <a:buFont typeface="Wingdings" panose="05000000000000000000" pitchFamily="2" charset="2"/>
              <a:buChar char="§"/>
            </a:pPr>
            <a:r>
              <a:rPr lang="ru-RU" dirty="0"/>
              <a:t>Совмещение работающей схемы в </a:t>
            </a:r>
            <a:r>
              <a:rPr lang="en-US" dirty="0"/>
              <a:t>MATLAB</a:t>
            </a:r>
            <a:r>
              <a:rPr lang="ru-RU" dirty="0"/>
              <a:t> с действующим оборудованием на предприятиях.</a:t>
            </a:r>
          </a:p>
          <a:p>
            <a:pPr marL="342900" indent="-342900">
              <a:buClr>
                <a:schemeClr val="accent1"/>
              </a:buClr>
              <a:buFont typeface="Wingdings" panose="05000000000000000000" pitchFamily="2" charset="2"/>
              <a:buChar char="§"/>
            </a:pPr>
            <a:r>
              <a:rPr lang="ru-RU" dirty="0"/>
              <a:t>Консультации с УГЭ ПАО «Северсталь».</a:t>
            </a:r>
          </a:p>
        </p:txBody>
      </p:sp>
      <p:sp>
        <p:nvSpPr>
          <p:cNvPr id="3" name="TextBox 2">
            <a:extLst>
              <a:ext uri="{FF2B5EF4-FFF2-40B4-BE49-F238E27FC236}">
                <a16:creationId xmlns:a16="http://schemas.microsoft.com/office/drawing/2014/main" id="{16D2E1B3-0035-48BD-9B0D-17491E92EB81}"/>
              </a:ext>
            </a:extLst>
          </p:cNvPr>
          <p:cNvSpPr txBox="1"/>
          <p:nvPr/>
        </p:nvSpPr>
        <p:spPr>
          <a:xfrm>
            <a:off x="609520" y="3724094"/>
            <a:ext cx="10971371" cy="2569934"/>
          </a:xfrm>
          <a:prstGeom prst="rect">
            <a:avLst/>
          </a:prstGeom>
          <a:noFill/>
        </p:spPr>
        <p:txBody>
          <a:bodyPr wrap="square" rtlCol="0">
            <a:spAutoFit/>
          </a:bodyPr>
          <a:lstStyle/>
          <a:p>
            <a:r>
              <a:rPr lang="ru-RU" b="1" dirty="0"/>
              <a:t>Количественные показатели: </a:t>
            </a:r>
            <a:r>
              <a:rPr lang="ru-RU" dirty="0"/>
              <a:t>за время отведенное на реализацию проекта нам удалось  собрать математическую модель для исследования влияния коэффициента загрузки трансформатора на величину потерь в сети, отладить модель, и посредством загрузки нужных значений в программу получать действующие результаты работы оборудования.</a:t>
            </a:r>
          </a:p>
          <a:p>
            <a:r>
              <a:rPr lang="ru-RU" b="1" dirty="0"/>
              <a:t>Качественные показатели: </a:t>
            </a:r>
            <a:r>
              <a:rPr lang="ru-RU" dirty="0"/>
              <a:t>для повышения качественных показаний при исследованиях нам необходима большее количество людей.</a:t>
            </a:r>
          </a:p>
        </p:txBody>
      </p:sp>
      <p:sp>
        <p:nvSpPr>
          <p:cNvPr id="4" name="TextBox 3">
            <a:extLst>
              <a:ext uri="{FF2B5EF4-FFF2-40B4-BE49-F238E27FC236}">
                <a16:creationId xmlns:a16="http://schemas.microsoft.com/office/drawing/2014/main" id="{ED3905E5-CD67-47C1-8100-7A75D6B93784}"/>
              </a:ext>
            </a:extLst>
          </p:cNvPr>
          <p:cNvSpPr txBox="1"/>
          <p:nvPr/>
        </p:nvSpPr>
        <p:spPr>
          <a:xfrm>
            <a:off x="717471" y="3067824"/>
            <a:ext cx="3521934" cy="493752"/>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dirty="0"/>
              <a:t>Что было реализовано: </a:t>
            </a:r>
          </a:p>
        </p:txBody>
      </p:sp>
    </p:spTree>
    <p:extLst>
      <p:ext uri="{BB962C8B-B14F-4D97-AF65-F5344CB8AC3E}">
        <p14:creationId xmlns:p14="http://schemas.microsoft.com/office/powerpoint/2010/main" val="1995148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6F03803C-190E-4555-AF2B-A64DE79433F8}"/>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425410" y="1936749"/>
            <a:ext cx="3510503" cy="3510503"/>
          </a:xfrm>
          <a:prstGeom prst="rect">
            <a:avLst/>
          </a:prstGeom>
        </p:spPr>
      </p:pic>
      <p:sp>
        <p:nvSpPr>
          <p:cNvPr id="3" name="Заголовок 2">
            <a:extLst>
              <a:ext uri="{FF2B5EF4-FFF2-40B4-BE49-F238E27FC236}">
                <a16:creationId xmlns:a16="http://schemas.microsoft.com/office/drawing/2014/main" id="{985559C0-F8AB-FBB5-7D30-ABCAC41BC364}"/>
              </a:ext>
            </a:extLst>
          </p:cNvPr>
          <p:cNvSpPr>
            <a:spLocks noGrp="1"/>
          </p:cNvSpPr>
          <p:nvPr>
            <p:ph type="title"/>
          </p:nvPr>
        </p:nvSpPr>
        <p:spPr/>
        <p:txBody>
          <a:bodyPr/>
          <a:lstStyle/>
          <a:p>
            <a:r>
              <a:rPr lang="ru-RU" dirty="0"/>
              <a:t>План развития проекта</a:t>
            </a:r>
          </a:p>
        </p:txBody>
      </p:sp>
      <p:sp>
        <p:nvSpPr>
          <p:cNvPr id="4" name="Объект 3">
            <a:extLst>
              <a:ext uri="{FF2B5EF4-FFF2-40B4-BE49-F238E27FC236}">
                <a16:creationId xmlns:a16="http://schemas.microsoft.com/office/drawing/2014/main" id="{AFD36FA4-CB5C-0BD2-8317-6FCD48033596}"/>
              </a:ext>
            </a:extLst>
          </p:cNvPr>
          <p:cNvSpPr>
            <a:spLocks noGrp="1"/>
          </p:cNvSpPr>
          <p:nvPr>
            <p:ph idx="1"/>
          </p:nvPr>
        </p:nvSpPr>
        <p:spPr>
          <a:xfrm>
            <a:off x="4267200" y="1117163"/>
            <a:ext cx="7163100" cy="5460124"/>
          </a:xfrm>
        </p:spPr>
        <p:txBody>
          <a:bodyPr>
            <a:normAutofit lnSpcReduction="10000"/>
          </a:bodyPr>
          <a:lstStyle/>
          <a:p>
            <a:pPr marL="457200" indent="-457200">
              <a:buFont typeface="+mj-lt"/>
              <a:buAutoNum type="arabicPeriod"/>
            </a:pPr>
            <a:r>
              <a:rPr lang="ru-RU" dirty="0">
                <a:latin typeface="+mj-lt"/>
              </a:rPr>
              <a:t>Анализ текущего состояния проекта. </a:t>
            </a:r>
          </a:p>
          <a:p>
            <a:pPr marL="457200" indent="-457200">
              <a:buFont typeface="+mj-lt"/>
              <a:buAutoNum type="arabicPeriod"/>
            </a:pPr>
            <a:r>
              <a:rPr lang="ru-RU" dirty="0">
                <a:latin typeface="+mj-lt"/>
              </a:rPr>
              <a:t>Определение целей развития проекта. </a:t>
            </a:r>
          </a:p>
          <a:p>
            <a:pPr marL="457200" indent="-457200">
              <a:buFont typeface="+mj-lt"/>
              <a:buAutoNum type="arabicPeriod"/>
            </a:pPr>
            <a:r>
              <a:rPr lang="ru-RU" dirty="0">
                <a:latin typeface="+mj-lt"/>
              </a:rPr>
              <a:t>Разработка новой математической модели: изучение существующих моделей и разработка новых алгоритмов и методов.</a:t>
            </a:r>
          </a:p>
          <a:p>
            <a:pPr marL="457200" indent="-457200">
              <a:buFont typeface="+mj-lt"/>
              <a:buAutoNum type="arabicPeriod"/>
            </a:pPr>
            <a:r>
              <a:rPr lang="ru-RU" dirty="0">
                <a:latin typeface="+mj-lt"/>
              </a:rPr>
              <a:t>Проведение экспериментов и тестирование модели. </a:t>
            </a:r>
          </a:p>
          <a:p>
            <a:pPr marL="457200" indent="-457200">
              <a:buFont typeface="+mj-lt"/>
              <a:buAutoNum type="arabicPeriod"/>
            </a:pPr>
            <a:r>
              <a:rPr lang="ru-RU" dirty="0">
                <a:latin typeface="+mj-lt"/>
              </a:rPr>
              <a:t>Оптимизация модели и улучшение ее точности. </a:t>
            </a:r>
          </a:p>
          <a:p>
            <a:pPr marL="457200" indent="-457200">
              <a:buFont typeface="+mj-lt"/>
              <a:buAutoNum type="arabicPeriod"/>
            </a:pPr>
            <a:r>
              <a:rPr lang="ru-RU" dirty="0">
                <a:latin typeface="+mj-lt"/>
              </a:rPr>
              <a:t>Подготовка презентационных материалов для демонстрации проекта потенциальным инвесторам и партнерам. </a:t>
            </a:r>
          </a:p>
          <a:p>
            <a:pPr marL="457200" indent="-457200">
              <a:buFont typeface="+mj-lt"/>
              <a:buAutoNum type="arabicPeriod"/>
            </a:pPr>
            <a:r>
              <a:rPr lang="ru-RU" dirty="0">
                <a:latin typeface="+mj-lt"/>
              </a:rPr>
              <a:t>Поиск возможностей для коммерциализации разработанной модели.</a:t>
            </a:r>
          </a:p>
          <a:p>
            <a:pPr marL="457200" indent="-457200">
              <a:buFont typeface="+mj-lt"/>
              <a:buAutoNum type="arabicPeriod"/>
            </a:pPr>
            <a:r>
              <a:rPr lang="ru-RU" dirty="0">
                <a:latin typeface="+mj-lt"/>
              </a:rPr>
              <a:t>Создание маркетинговой стратегии для привлечения клиентов и инвесторов. </a:t>
            </a:r>
          </a:p>
        </p:txBody>
      </p:sp>
      <p:sp>
        <p:nvSpPr>
          <p:cNvPr id="5" name="Номер слайда 4">
            <a:extLst>
              <a:ext uri="{FF2B5EF4-FFF2-40B4-BE49-F238E27FC236}">
                <a16:creationId xmlns:a16="http://schemas.microsoft.com/office/drawing/2014/main" id="{E221444C-57F0-4B55-76EA-8D0427B5A219}"/>
              </a:ext>
            </a:extLst>
          </p:cNvPr>
          <p:cNvSpPr>
            <a:spLocks noGrp="1"/>
          </p:cNvSpPr>
          <p:nvPr>
            <p:ph type="sldNum" sz="quarter" idx="12"/>
          </p:nvPr>
        </p:nvSpPr>
        <p:spPr/>
        <p:txBody>
          <a:bodyPr/>
          <a:lstStyle/>
          <a:p>
            <a:fld id="{024C55D1-92A9-4B02-AD60-DEC4B6659F3A}" type="slidenum">
              <a:rPr lang="ru-RU" smtClean="0"/>
              <a:pPr/>
              <a:t>11</a:t>
            </a:fld>
            <a:endParaRPr lang="ru-RU"/>
          </a:p>
        </p:txBody>
      </p:sp>
    </p:spTree>
    <p:extLst>
      <p:ext uri="{BB962C8B-B14F-4D97-AF65-F5344CB8AC3E}">
        <p14:creationId xmlns:p14="http://schemas.microsoft.com/office/powerpoint/2010/main" val="3765682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7CE558A-096E-40BB-8123-D94D53B7BFD6}"/>
              </a:ext>
            </a:extLst>
          </p:cNvPr>
          <p:cNvSpPr>
            <a:spLocks noGrp="1"/>
          </p:cNvSpPr>
          <p:nvPr>
            <p:ph type="sldNum" sz="quarter" idx="12"/>
          </p:nvPr>
        </p:nvSpPr>
        <p:spPr/>
        <p:txBody>
          <a:bodyPr/>
          <a:lstStyle/>
          <a:p>
            <a:fld id="{024C55D1-92A9-4B02-AD60-DEC4B6659F3A}" type="slidenum">
              <a:rPr lang="ru-RU" smtClean="0"/>
              <a:pPr/>
              <a:t>12</a:t>
            </a:fld>
            <a:endParaRPr lang="ru-RU"/>
          </a:p>
        </p:txBody>
      </p:sp>
      <p:sp>
        <p:nvSpPr>
          <p:cNvPr id="4" name="Заголовок 3">
            <a:extLst>
              <a:ext uri="{FF2B5EF4-FFF2-40B4-BE49-F238E27FC236}">
                <a16:creationId xmlns:a16="http://schemas.microsoft.com/office/drawing/2014/main" id="{A724D138-A08E-4BF9-8DEF-38CE1524C669}"/>
              </a:ext>
            </a:extLst>
          </p:cNvPr>
          <p:cNvSpPr>
            <a:spLocks noGrp="1"/>
          </p:cNvSpPr>
          <p:nvPr>
            <p:ph type="title"/>
          </p:nvPr>
        </p:nvSpPr>
        <p:spPr/>
        <p:txBody>
          <a:bodyPr/>
          <a:lstStyle/>
          <a:p>
            <a:r>
              <a:rPr lang="ru-RU" dirty="0"/>
              <a:t>Предложение для инвестора</a:t>
            </a:r>
          </a:p>
        </p:txBody>
      </p:sp>
      <p:graphicFrame>
        <p:nvGraphicFramePr>
          <p:cNvPr id="5" name="Таблица 4">
            <a:extLst>
              <a:ext uri="{FF2B5EF4-FFF2-40B4-BE49-F238E27FC236}">
                <a16:creationId xmlns:a16="http://schemas.microsoft.com/office/drawing/2014/main" id="{FBECD4B5-2339-49C5-B242-FE0E0CDFC4C0}"/>
              </a:ext>
            </a:extLst>
          </p:cNvPr>
          <p:cNvGraphicFramePr>
            <a:graphicFrameLocks noGrp="1"/>
          </p:cNvGraphicFramePr>
          <p:nvPr>
            <p:extLst>
              <p:ext uri="{D42A27DB-BD31-4B8C-83A1-F6EECF244321}">
                <p14:modId xmlns:p14="http://schemas.microsoft.com/office/powerpoint/2010/main" val="2894132143"/>
              </p:ext>
            </p:extLst>
          </p:nvPr>
        </p:nvGraphicFramePr>
        <p:xfrm>
          <a:off x="-1" y="785733"/>
          <a:ext cx="12190412" cy="2964016"/>
        </p:xfrm>
        <a:graphic>
          <a:graphicData uri="http://schemas.openxmlformats.org/drawingml/2006/table">
            <a:tbl>
              <a:tblPr firstRow="1" bandRow="1">
                <a:tableStyleId>{5C22544A-7EE6-4342-B048-85BDC9FD1C3A}</a:tableStyleId>
              </a:tblPr>
              <a:tblGrid>
                <a:gridCol w="6095206">
                  <a:extLst>
                    <a:ext uri="{9D8B030D-6E8A-4147-A177-3AD203B41FA5}">
                      <a16:colId xmlns:a16="http://schemas.microsoft.com/office/drawing/2014/main" val="1625276608"/>
                    </a:ext>
                  </a:extLst>
                </a:gridCol>
                <a:gridCol w="6095206">
                  <a:extLst>
                    <a:ext uri="{9D8B030D-6E8A-4147-A177-3AD203B41FA5}">
                      <a16:colId xmlns:a16="http://schemas.microsoft.com/office/drawing/2014/main" val="3557901565"/>
                    </a:ext>
                  </a:extLst>
                </a:gridCol>
              </a:tblGrid>
              <a:tr h="586473">
                <a:tc>
                  <a:txBody>
                    <a:bodyPr/>
                    <a:lstStyle/>
                    <a:p>
                      <a:pPr algn="ctr"/>
                      <a:r>
                        <a:rPr lang="ru-RU" sz="1600" dirty="0">
                          <a:latin typeface="+mj-lt"/>
                        </a:rPr>
                        <a:t>Наименование</a:t>
                      </a:r>
                    </a:p>
                  </a:txBody>
                  <a:tcPr/>
                </a:tc>
                <a:tc>
                  <a:txBody>
                    <a:bodyPr/>
                    <a:lstStyle/>
                    <a:p>
                      <a:pPr algn="ctr"/>
                      <a:r>
                        <a:rPr lang="ru-RU" sz="1600" dirty="0">
                          <a:latin typeface="+mj-lt"/>
                        </a:rPr>
                        <a:t>Сумма затрат</a:t>
                      </a:r>
                    </a:p>
                  </a:txBody>
                  <a:tcPr/>
                </a:tc>
                <a:extLst>
                  <a:ext uri="{0D108BD9-81ED-4DB2-BD59-A6C34878D82A}">
                    <a16:rowId xmlns:a16="http://schemas.microsoft.com/office/drawing/2014/main" val="941025426"/>
                  </a:ext>
                </a:extLst>
              </a:tr>
              <a:tr h="414064">
                <a:tc>
                  <a:txBody>
                    <a:bodyPr/>
                    <a:lstStyle/>
                    <a:p>
                      <a:pPr algn="l"/>
                      <a:r>
                        <a:rPr lang="ru-RU" sz="1600" dirty="0">
                          <a:latin typeface="+mj-lt"/>
                        </a:rPr>
                        <a:t>Зарплата</a:t>
                      </a:r>
                      <a:r>
                        <a:rPr lang="ru-RU" sz="1600" baseline="0" dirty="0">
                          <a:latin typeface="+mj-lt"/>
                        </a:rPr>
                        <a:t> сотрудников</a:t>
                      </a:r>
                    </a:p>
                  </a:txBody>
                  <a:tcPr/>
                </a:tc>
                <a:tc>
                  <a:txBody>
                    <a:bodyPr/>
                    <a:lstStyle/>
                    <a:p>
                      <a:pPr algn="ctr"/>
                      <a:r>
                        <a:rPr lang="ru-RU" sz="1600" dirty="0">
                          <a:latin typeface="+mj-lt"/>
                        </a:rPr>
                        <a:t>75 000р.</a:t>
                      </a:r>
                    </a:p>
                  </a:txBody>
                  <a:tcPr/>
                </a:tc>
                <a:extLst>
                  <a:ext uri="{0D108BD9-81ED-4DB2-BD59-A6C34878D82A}">
                    <a16:rowId xmlns:a16="http://schemas.microsoft.com/office/drawing/2014/main" val="2764789131"/>
                  </a:ext>
                </a:extLst>
              </a:tr>
              <a:tr h="380484">
                <a:tc>
                  <a:txBody>
                    <a:bodyPr/>
                    <a:lstStyle/>
                    <a:p>
                      <a:pPr algn="l"/>
                      <a:r>
                        <a:rPr lang="ru-RU" sz="1600" dirty="0">
                          <a:latin typeface="+mj-lt"/>
                        </a:rPr>
                        <a:t>Покупка </a:t>
                      </a:r>
                      <a:r>
                        <a:rPr lang="ru-RU" sz="1600" dirty="0" err="1">
                          <a:latin typeface="+mj-lt"/>
                        </a:rPr>
                        <a:t>програмного</a:t>
                      </a:r>
                      <a:r>
                        <a:rPr lang="ru-RU" sz="1600" dirty="0">
                          <a:latin typeface="+mj-lt"/>
                        </a:rPr>
                        <a:t> обеспечения</a:t>
                      </a:r>
                    </a:p>
                  </a:txBody>
                  <a:tcPr/>
                </a:tc>
                <a:tc>
                  <a:txBody>
                    <a:bodyPr/>
                    <a:lstStyle/>
                    <a:p>
                      <a:pPr algn="ctr"/>
                      <a:r>
                        <a:rPr lang="ru-RU" sz="1600" dirty="0">
                          <a:latin typeface="+mj-lt"/>
                        </a:rPr>
                        <a:t>10 000р.</a:t>
                      </a:r>
                    </a:p>
                  </a:txBody>
                  <a:tcPr/>
                </a:tc>
                <a:extLst>
                  <a:ext uri="{0D108BD9-81ED-4DB2-BD59-A6C34878D82A}">
                    <a16:rowId xmlns:a16="http://schemas.microsoft.com/office/drawing/2014/main" val="3470962873"/>
                  </a:ext>
                </a:extLst>
              </a:tr>
              <a:tr h="446141">
                <a:tc>
                  <a:txBody>
                    <a:bodyPr/>
                    <a:lstStyle/>
                    <a:p>
                      <a:pPr algn="l"/>
                      <a:r>
                        <a:rPr lang="ru-RU" sz="1600" dirty="0">
                          <a:latin typeface="+mj-lt"/>
                        </a:rPr>
                        <a:t>Затраты</a:t>
                      </a:r>
                      <a:r>
                        <a:rPr lang="ru-RU" sz="1600" baseline="0" dirty="0">
                          <a:latin typeface="+mj-lt"/>
                        </a:rPr>
                        <a:t> на использования </a:t>
                      </a:r>
                      <a:r>
                        <a:rPr lang="ru-RU" sz="1600" baseline="0" dirty="0" err="1">
                          <a:latin typeface="+mj-lt"/>
                        </a:rPr>
                        <a:t>интернета,связи</a:t>
                      </a:r>
                      <a:endParaRPr lang="ru-RU" sz="1600" dirty="0">
                        <a:latin typeface="+mj-lt"/>
                      </a:endParaRPr>
                    </a:p>
                  </a:txBody>
                  <a:tcPr/>
                </a:tc>
                <a:tc>
                  <a:txBody>
                    <a:bodyPr/>
                    <a:lstStyle/>
                    <a:p>
                      <a:pPr algn="ctr"/>
                      <a:r>
                        <a:rPr lang="ru-RU" sz="1600" dirty="0">
                          <a:latin typeface="+mj-lt"/>
                        </a:rPr>
                        <a:t>3 000р.</a:t>
                      </a:r>
                    </a:p>
                  </a:txBody>
                  <a:tcPr/>
                </a:tc>
                <a:extLst>
                  <a:ext uri="{0D108BD9-81ED-4DB2-BD59-A6C34878D82A}">
                    <a16:rowId xmlns:a16="http://schemas.microsoft.com/office/drawing/2014/main" val="1711663878"/>
                  </a:ext>
                </a:extLst>
              </a:tr>
              <a:tr h="399663">
                <a:tc>
                  <a:txBody>
                    <a:bodyPr/>
                    <a:lstStyle/>
                    <a:p>
                      <a:pPr algn="l"/>
                      <a:r>
                        <a:rPr lang="ru-RU" sz="1600" dirty="0">
                          <a:latin typeface="+mj-lt"/>
                        </a:rPr>
                        <a:t>Закупка</a:t>
                      </a:r>
                      <a:r>
                        <a:rPr lang="ru-RU" sz="1600" baseline="0" dirty="0">
                          <a:latin typeface="+mj-lt"/>
                        </a:rPr>
                        <a:t> оборудования и материалов для </a:t>
                      </a:r>
                      <a:r>
                        <a:rPr lang="ru-RU" sz="1600" baseline="0" dirty="0" err="1">
                          <a:latin typeface="+mj-lt"/>
                        </a:rPr>
                        <a:t>проведния</a:t>
                      </a:r>
                      <a:r>
                        <a:rPr lang="ru-RU" sz="1600" baseline="0" dirty="0">
                          <a:latin typeface="+mj-lt"/>
                        </a:rPr>
                        <a:t> исследований</a:t>
                      </a:r>
                      <a:endParaRPr lang="ru-RU" sz="1600" dirty="0">
                        <a:latin typeface="+mj-lt"/>
                      </a:endParaRPr>
                    </a:p>
                  </a:txBody>
                  <a:tcPr/>
                </a:tc>
                <a:tc>
                  <a:txBody>
                    <a:bodyPr/>
                    <a:lstStyle/>
                    <a:p>
                      <a:pPr algn="ctr"/>
                      <a:r>
                        <a:rPr lang="ru-RU" sz="1600" dirty="0">
                          <a:latin typeface="+mj-lt"/>
                        </a:rPr>
                        <a:t>3 000р.</a:t>
                      </a:r>
                    </a:p>
                  </a:txBody>
                  <a:tcPr/>
                </a:tc>
                <a:extLst>
                  <a:ext uri="{0D108BD9-81ED-4DB2-BD59-A6C34878D82A}">
                    <a16:rowId xmlns:a16="http://schemas.microsoft.com/office/drawing/2014/main" val="1389193368"/>
                  </a:ext>
                </a:extLst>
              </a:tr>
              <a:tr h="382772">
                <a:tc>
                  <a:txBody>
                    <a:bodyPr/>
                    <a:lstStyle/>
                    <a:p>
                      <a:pPr algn="l"/>
                      <a:r>
                        <a:rPr lang="ru-RU" sz="1600" dirty="0">
                          <a:latin typeface="+mj-lt"/>
                        </a:rPr>
                        <a:t>Обучение</a:t>
                      </a:r>
                      <a:r>
                        <a:rPr lang="ru-RU" sz="1600" baseline="0" dirty="0">
                          <a:latin typeface="+mj-lt"/>
                        </a:rPr>
                        <a:t> и развитие персонала</a:t>
                      </a:r>
                      <a:endParaRPr lang="ru-RU" sz="1600" dirty="0">
                        <a:latin typeface="+mj-lt"/>
                      </a:endParaRPr>
                    </a:p>
                  </a:txBody>
                  <a:tcPr/>
                </a:tc>
                <a:tc>
                  <a:txBody>
                    <a:bodyPr/>
                    <a:lstStyle/>
                    <a:p>
                      <a:pPr algn="ctr"/>
                      <a:r>
                        <a:rPr lang="ru-RU" sz="1600" dirty="0">
                          <a:latin typeface="+mj-lt"/>
                        </a:rPr>
                        <a:t>15 000р.</a:t>
                      </a:r>
                    </a:p>
                  </a:txBody>
                  <a:tcPr/>
                </a:tc>
                <a:extLst>
                  <a:ext uri="{0D108BD9-81ED-4DB2-BD59-A6C34878D82A}">
                    <a16:rowId xmlns:a16="http://schemas.microsoft.com/office/drawing/2014/main" val="1792669546"/>
                  </a:ext>
                </a:extLst>
              </a:tr>
              <a:tr h="354419">
                <a:tc>
                  <a:txBody>
                    <a:bodyPr/>
                    <a:lstStyle/>
                    <a:p>
                      <a:pPr algn="l"/>
                      <a:r>
                        <a:rPr lang="ru-RU" sz="1600" dirty="0">
                          <a:latin typeface="+mj-lt"/>
                        </a:rPr>
                        <a:t>Итог:</a:t>
                      </a:r>
                    </a:p>
                  </a:txBody>
                  <a:tcPr/>
                </a:tc>
                <a:tc>
                  <a:txBody>
                    <a:bodyPr/>
                    <a:lstStyle/>
                    <a:p>
                      <a:pPr algn="ctr"/>
                      <a:r>
                        <a:rPr lang="ru-RU" sz="1600" dirty="0">
                          <a:latin typeface="+mj-lt"/>
                        </a:rPr>
                        <a:t>106 000р</a:t>
                      </a:r>
                    </a:p>
                  </a:txBody>
                  <a:tcPr/>
                </a:tc>
                <a:extLst>
                  <a:ext uri="{0D108BD9-81ED-4DB2-BD59-A6C34878D82A}">
                    <a16:rowId xmlns:a16="http://schemas.microsoft.com/office/drawing/2014/main" val="2879519205"/>
                  </a:ext>
                </a:extLst>
              </a:tr>
            </a:tbl>
          </a:graphicData>
        </a:graphic>
      </p:graphicFrame>
      <p:sp>
        <p:nvSpPr>
          <p:cNvPr id="6" name="TextBox 5">
            <a:extLst>
              <a:ext uri="{FF2B5EF4-FFF2-40B4-BE49-F238E27FC236}">
                <a16:creationId xmlns:a16="http://schemas.microsoft.com/office/drawing/2014/main" id="{AD02DAD2-AF10-464B-B88E-F0E1E359561C}"/>
              </a:ext>
            </a:extLst>
          </p:cNvPr>
          <p:cNvSpPr txBox="1"/>
          <p:nvPr/>
        </p:nvSpPr>
        <p:spPr>
          <a:xfrm>
            <a:off x="365326" y="4819569"/>
            <a:ext cx="11157118" cy="1477328"/>
          </a:xfrm>
          <a:prstGeom prst="rect">
            <a:avLst/>
          </a:prstGeom>
          <a:noFill/>
        </p:spPr>
        <p:txBody>
          <a:bodyPr wrap="square" rtlCol="0">
            <a:spAutoFit/>
          </a:bodyPr>
          <a:lstStyle/>
          <a:p>
            <a:r>
              <a:rPr lang="ru-RU" sz="1800" dirty="0">
                <a:latin typeface="+mj-lt"/>
              </a:rPr>
              <a:t>В качестве конечного результата инвестор получит проведенное исследование основанное на предоставленным им данных, которое будет включать в себя точные сведения о работе оборудования в разных режимах работы и указания для снижения энергозатрат, включающие в себя: смету для перемонтажа частей оборудования, финансовый расчет материалов и проведения работ, окупаемость, риски, расчет прибыли от уменьшения энергозатрат и расчет максимального прироста энергоэффективности.</a:t>
            </a:r>
          </a:p>
        </p:txBody>
      </p:sp>
      <p:sp>
        <p:nvSpPr>
          <p:cNvPr id="7" name="TextBox 6">
            <a:extLst>
              <a:ext uri="{FF2B5EF4-FFF2-40B4-BE49-F238E27FC236}">
                <a16:creationId xmlns:a16="http://schemas.microsoft.com/office/drawing/2014/main" id="{FBE0D179-94BF-4AFA-BBBC-DAC1A8A295D7}"/>
              </a:ext>
            </a:extLst>
          </p:cNvPr>
          <p:cNvSpPr txBox="1"/>
          <p:nvPr/>
        </p:nvSpPr>
        <p:spPr>
          <a:xfrm>
            <a:off x="403254" y="4175037"/>
            <a:ext cx="3004983" cy="493752"/>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dirty="0">
                <a:latin typeface="+mj-lt"/>
              </a:rPr>
              <a:t>Что получит инвестор:</a:t>
            </a:r>
          </a:p>
        </p:txBody>
      </p:sp>
    </p:spTree>
    <p:extLst>
      <p:ext uri="{BB962C8B-B14F-4D97-AF65-F5344CB8AC3E}">
        <p14:creationId xmlns:p14="http://schemas.microsoft.com/office/powerpoint/2010/main" val="2906439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509A7E5F-D214-4779-92EF-F0F2305D93B6}"/>
              </a:ext>
            </a:extLst>
          </p:cNvPr>
          <p:cNvSpPr>
            <a:spLocks noGrp="1"/>
          </p:cNvSpPr>
          <p:nvPr>
            <p:ph type="sldNum" sz="quarter" idx="12"/>
          </p:nvPr>
        </p:nvSpPr>
        <p:spPr/>
        <p:txBody>
          <a:bodyPr/>
          <a:lstStyle/>
          <a:p>
            <a:fld id="{024C55D1-92A9-4B02-AD60-DEC4B6659F3A}" type="slidenum">
              <a:rPr lang="ru-RU" smtClean="0"/>
              <a:pPr/>
              <a:t>13</a:t>
            </a:fld>
            <a:endParaRPr lang="ru-RU"/>
          </a:p>
        </p:txBody>
      </p:sp>
      <p:sp>
        <p:nvSpPr>
          <p:cNvPr id="4" name="Заголовок 3">
            <a:extLst>
              <a:ext uri="{FF2B5EF4-FFF2-40B4-BE49-F238E27FC236}">
                <a16:creationId xmlns:a16="http://schemas.microsoft.com/office/drawing/2014/main" id="{5E0731D9-1C35-4B23-BD46-E79D72CC4F53}"/>
              </a:ext>
            </a:extLst>
          </p:cNvPr>
          <p:cNvSpPr>
            <a:spLocks noGrp="1"/>
          </p:cNvSpPr>
          <p:nvPr>
            <p:ph type="title"/>
          </p:nvPr>
        </p:nvSpPr>
        <p:spPr/>
        <p:txBody>
          <a:bodyPr/>
          <a:lstStyle/>
          <a:p>
            <a:r>
              <a:rPr lang="ru-RU" dirty="0"/>
              <a:t>Команда</a:t>
            </a:r>
          </a:p>
        </p:txBody>
      </p:sp>
      <p:sp>
        <p:nvSpPr>
          <p:cNvPr id="6" name="TextBox 5">
            <a:extLst>
              <a:ext uri="{FF2B5EF4-FFF2-40B4-BE49-F238E27FC236}">
                <a16:creationId xmlns:a16="http://schemas.microsoft.com/office/drawing/2014/main" id="{A0E69D3E-C4E9-4817-A4AF-5A9DC2F11077}"/>
              </a:ext>
            </a:extLst>
          </p:cNvPr>
          <p:cNvSpPr txBox="1"/>
          <p:nvPr/>
        </p:nvSpPr>
        <p:spPr>
          <a:xfrm>
            <a:off x="450732" y="1118348"/>
            <a:ext cx="10533320" cy="5324535"/>
          </a:xfrm>
          <a:prstGeom prst="rect">
            <a:avLst/>
          </a:prstGeom>
          <a:noFill/>
        </p:spPr>
        <p:txBody>
          <a:bodyPr wrap="square">
            <a:spAutoFit/>
          </a:bodyPr>
          <a:lstStyle/>
          <a:p>
            <a:r>
              <a:rPr lang="ru-RU" sz="2000" b="1" dirty="0">
                <a:latin typeface="+mj-lt"/>
              </a:rPr>
              <a:t>Лидер: </a:t>
            </a:r>
            <a:r>
              <a:rPr lang="ru-RU" sz="2000" dirty="0">
                <a:latin typeface="+mj-lt"/>
              </a:rPr>
              <a:t>Михайлов Богдан Алексеевич </a:t>
            </a:r>
          </a:p>
          <a:p>
            <a:r>
              <a:rPr lang="ru-RU" sz="2000" dirty="0">
                <a:latin typeface="+mj-lt"/>
              </a:rPr>
              <a:t>Квалификация: студент 3 курса Череповецкого государственного университета, специальности 13.03.02. Электроэнергетика и электротехника. Контакты: mihailov@gmail.com</a:t>
            </a:r>
          </a:p>
          <a:p>
            <a:endParaRPr lang="ru-RU" sz="2000" dirty="0">
              <a:latin typeface="+mj-lt"/>
            </a:endParaRPr>
          </a:p>
          <a:p>
            <a:r>
              <a:rPr lang="ru-RU" sz="2000" b="1" dirty="0">
                <a:latin typeface="+mj-lt"/>
              </a:rPr>
              <a:t>Секретарь: </a:t>
            </a:r>
            <a:r>
              <a:rPr lang="ru-RU" sz="2000" dirty="0">
                <a:latin typeface="+mj-lt"/>
              </a:rPr>
              <a:t>Груздев Вячеслав Андреевич</a:t>
            </a:r>
          </a:p>
          <a:p>
            <a:r>
              <a:rPr lang="ru-RU" sz="2000" dirty="0">
                <a:latin typeface="+mj-lt"/>
              </a:rPr>
              <a:t>Квалификация: студент 3 курса Череповецкого государственного университета, специальности 13.03.02. Электроэнергетика и электротехника. Контакты: gruzdev@gmail.com</a:t>
            </a:r>
          </a:p>
          <a:p>
            <a:endParaRPr lang="ru-RU" sz="2000" dirty="0">
              <a:latin typeface="+mj-lt"/>
            </a:endParaRPr>
          </a:p>
          <a:p>
            <a:r>
              <a:rPr lang="ru-RU" sz="2000" b="1" dirty="0">
                <a:latin typeface="+mj-lt"/>
              </a:rPr>
              <a:t>Исследователь: </a:t>
            </a:r>
            <a:r>
              <a:rPr lang="ru-RU" sz="2000" dirty="0">
                <a:latin typeface="+mj-lt"/>
              </a:rPr>
              <a:t>Карлов Александр Сергеевич</a:t>
            </a:r>
          </a:p>
          <a:p>
            <a:r>
              <a:rPr lang="ru-RU" sz="2000" dirty="0">
                <a:latin typeface="+mj-lt"/>
              </a:rPr>
              <a:t>Квалификация: студент 3 курса Череповецкого государственного университета, специальности 13.03.02. Электроэнергетика и электротехника. Контакты: karlov@gmail.com</a:t>
            </a:r>
          </a:p>
          <a:p>
            <a:endParaRPr lang="ru-RU" sz="2000" dirty="0">
              <a:latin typeface="+mj-lt"/>
            </a:endParaRPr>
          </a:p>
          <a:p>
            <a:r>
              <a:rPr lang="ru-RU" sz="2000" b="1" dirty="0">
                <a:latin typeface="+mj-lt"/>
              </a:rPr>
              <a:t>Ментор команды: </a:t>
            </a:r>
            <a:r>
              <a:rPr lang="ru-RU" sz="2000" dirty="0">
                <a:latin typeface="+mj-lt"/>
              </a:rPr>
              <a:t>Сидорова Инна Владимировна </a:t>
            </a:r>
          </a:p>
          <a:p>
            <a:r>
              <a:rPr lang="ru-RU" sz="2000" dirty="0">
                <a:latin typeface="+mj-lt"/>
              </a:rPr>
              <a:t>Должность: старший преподаватель</a:t>
            </a:r>
          </a:p>
          <a:p>
            <a:r>
              <a:rPr lang="ru-RU" sz="2000" dirty="0">
                <a:latin typeface="+mj-lt"/>
              </a:rPr>
              <a:t>Квалификация: Высшее образование: Вологодский политехнический институт; электроснабжение; инженер-электрик</a:t>
            </a:r>
          </a:p>
          <a:p>
            <a:r>
              <a:rPr lang="ru-RU" sz="2000" dirty="0">
                <a:latin typeface="+mj-lt"/>
              </a:rPr>
              <a:t>Контакты: ivsidorova@chsu.ru</a:t>
            </a:r>
          </a:p>
        </p:txBody>
      </p:sp>
    </p:spTree>
    <p:extLst>
      <p:ext uri="{BB962C8B-B14F-4D97-AF65-F5344CB8AC3E}">
        <p14:creationId xmlns:p14="http://schemas.microsoft.com/office/powerpoint/2010/main" val="393032637"/>
      </p:ext>
    </p:extLst>
  </p:cSld>
  <p:clrMapOvr>
    <a:masterClrMapping/>
  </p:clrMapOvr>
</p:sld>
</file>

<file path=ppt/theme/theme1.xml><?xml version="1.0" encoding="utf-8"?>
<a:theme xmlns:a="http://schemas.openxmlformats.org/drawingml/2006/main" name="Презентация">
  <a:themeElements>
    <a:clrScheme name="ЧГУ">
      <a:dk1>
        <a:srgbClr val="000000"/>
      </a:dk1>
      <a:lt1>
        <a:srgbClr val="FFFFFF"/>
      </a:lt1>
      <a:dk2>
        <a:srgbClr val="121314"/>
      </a:dk2>
      <a:lt2>
        <a:srgbClr val="F5F3F4"/>
      </a:lt2>
      <a:accent1>
        <a:srgbClr val="DA251D"/>
      </a:accent1>
      <a:accent2>
        <a:srgbClr val="A50E13"/>
      </a:accent2>
      <a:accent3>
        <a:srgbClr val="660102"/>
      </a:accent3>
      <a:accent4>
        <a:srgbClr val="E63538"/>
      </a:accent4>
      <a:accent5>
        <a:srgbClr val="B2A8A7"/>
      </a:accent5>
      <a:accent6>
        <a:srgbClr val="D4D4D4"/>
      </a:accent6>
      <a:hlink>
        <a:srgbClr val="DA251D"/>
      </a:hlink>
      <a:folHlink>
        <a:srgbClr val="B2A8A7"/>
      </a:folHlink>
    </a:clrScheme>
    <a:fontScheme name="ЧГУ">
      <a:majorFont>
        <a:latin typeface="Calibri"/>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b9d9955-93fb-4bd4-bcdb-8e7ddc259c20">
      <Terms xmlns="http://schemas.microsoft.com/office/infopath/2007/PartnerControls"/>
    </lcf76f155ced4ddcb4097134ff3c332f>
    <TaxCatchAll xmlns="4c612441-9502-4d03-96ef-459065c861a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Документ" ma:contentTypeID="0x0101003C87649E7524794AA35A456EA0EAADF8" ma:contentTypeVersion="15" ma:contentTypeDescription="Создание документа." ma:contentTypeScope="" ma:versionID="2dab7c0eba4859789521ec233c299425">
  <xsd:schema xmlns:xsd="http://www.w3.org/2001/XMLSchema" xmlns:xs="http://www.w3.org/2001/XMLSchema" xmlns:p="http://schemas.microsoft.com/office/2006/metadata/properties" xmlns:ns2="2b9d9955-93fb-4bd4-bcdb-8e7ddc259c20" xmlns:ns3="4c612441-9502-4d03-96ef-459065c861af" targetNamespace="http://schemas.microsoft.com/office/2006/metadata/properties" ma:root="true" ma:fieldsID="4956f9d603baee2021465d12568e22ee" ns2:_="" ns3:_="">
    <xsd:import namespace="2b9d9955-93fb-4bd4-bcdb-8e7ddc259c20"/>
    <xsd:import namespace="4c612441-9502-4d03-96ef-459065c861a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9d9955-93fb-4bd4-bcdb-8e7ddc259c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Теги изображений" ma:readOnly="false" ma:fieldId="{5cf76f15-5ced-4ddc-b409-7134ff3c332f}" ma:taxonomyMulti="true" ma:sspId="18b14e38-c1c0-4c10-a034-9890b754996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c612441-9502-4d03-96ef-459065c861af" elementFormDefault="qualified">
    <xsd:import namespace="http://schemas.microsoft.com/office/2006/documentManagement/types"/>
    <xsd:import namespace="http://schemas.microsoft.com/office/infopath/2007/PartnerControls"/>
    <xsd:element name="SharedWithUsers" ma:index="10"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Совместно с подробностями" ma:internalName="SharedWithDetails" ma:readOnly="true">
      <xsd:simpleType>
        <xsd:restriction base="dms:Note">
          <xsd:maxLength value="255"/>
        </xsd:restriction>
      </xsd:simpleType>
    </xsd:element>
    <xsd:element name="TaxCatchAll" ma:index="22" nillable="true" ma:displayName="Taxonomy Catch All Column" ma:hidden="true" ma:list="{24f5d557-526c-428f-9913-5aeff0506f6f}" ma:internalName="TaxCatchAll" ma:showField="CatchAllData" ma:web="4c612441-9502-4d03-96ef-459065c861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200D7A-E42F-473E-ABEB-7993CB9305DC}">
  <ds:schemaRefs>
    <ds:schemaRef ds:uri="http://schemas.microsoft.com/office/2006/documentManagement/types"/>
    <ds:schemaRef ds:uri="http://www.w3.org/XML/1998/namespace"/>
    <ds:schemaRef ds:uri="http://schemas.microsoft.com/office/2006/metadata/properties"/>
    <ds:schemaRef ds:uri="4c612441-9502-4d03-96ef-459065c861af"/>
    <ds:schemaRef ds:uri="http://purl.org/dc/elements/1.1/"/>
    <ds:schemaRef ds:uri="http://purl.org/dc/terms/"/>
    <ds:schemaRef ds:uri="2b9d9955-93fb-4bd4-bcdb-8e7ddc259c20"/>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5A6CA5F9-3E3A-4EF6-9E87-40B7E5B523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9d9955-93fb-4bd4-bcdb-8e7ddc259c20"/>
    <ds:schemaRef ds:uri="4c612441-9502-4d03-96ef-459065c861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A8685B-D433-4A50-82AE-0EE899E309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2935</TotalTime>
  <Words>953</Words>
  <Application>Microsoft Office PowerPoint</Application>
  <PresentationFormat>Произвольный</PresentationFormat>
  <Paragraphs>109</Paragraphs>
  <Slides>13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13</vt:i4>
      </vt:variant>
    </vt:vector>
  </HeadingPairs>
  <TitlesOfParts>
    <vt:vector size="17" baseType="lpstr">
      <vt:lpstr>Arial</vt:lpstr>
      <vt:lpstr>Calibri</vt:lpstr>
      <vt:lpstr>Wingdings</vt:lpstr>
      <vt:lpstr>Презентация</vt:lpstr>
      <vt:lpstr>Тема: Построение математической  модели для исследования влияния коэффициента загрузки трансформатора на величину потерь в сети</vt:lpstr>
      <vt:lpstr>Проблема и актуальность</vt:lpstr>
      <vt:lpstr>Проблема клиента</vt:lpstr>
      <vt:lpstr>Решение</vt:lpstr>
      <vt:lpstr>Решение</vt:lpstr>
      <vt:lpstr>Целевая аудитория</vt:lpstr>
      <vt:lpstr>Бизнес-модель</vt:lpstr>
      <vt:lpstr>Оценка рынка</vt:lpstr>
      <vt:lpstr>Конкуренты</vt:lpstr>
      <vt:lpstr>Текущие результаты команды</vt:lpstr>
      <vt:lpstr>План развития проекта</vt:lpstr>
      <vt:lpstr>Предложение для инвестора</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достижения кафедры химических технологий  1972-2022 гг.</dc:title>
  <dc:creator>Anastasia</dc:creator>
  <cp:lastModifiedBy>Богдан Михайлов</cp:lastModifiedBy>
  <cp:revision>326</cp:revision>
  <dcterms:created xsi:type="dcterms:W3CDTF">2022-04-04T12:37:27Z</dcterms:created>
  <dcterms:modified xsi:type="dcterms:W3CDTF">2023-12-05T20:01:37Z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0x0101003C87649E7524794AA35A456EA0EAADF8</vt:lpwstr>
  </property>
</Properties>
</file>