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9" r:id="rId3"/>
    <p:sldId id="275" r:id="rId4"/>
    <p:sldId id="259" r:id="rId5"/>
    <p:sldId id="267" r:id="rId6"/>
    <p:sldId id="274" r:id="rId7"/>
    <p:sldId id="273" r:id="rId8"/>
    <p:sldId id="263" r:id="rId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B68E"/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217" autoAdjust="0"/>
  </p:normalViewPr>
  <p:slideViewPr>
    <p:cSldViewPr snapToGrid="0">
      <p:cViewPr>
        <p:scale>
          <a:sx n="90" d="100"/>
          <a:sy n="90" d="100"/>
        </p:scale>
        <p:origin x="-322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C78E0891-321E-46BC-90E5-ECB879BF28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D3A4E48-A4E1-48A9-A85D-32BCA70D5C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9A7A1-23D1-4549-8883-F3C94C15AE6F}" type="datetimeFigureOut">
              <a:rPr lang="ru-RU" smtClean="0"/>
              <a:pPr/>
              <a:t>15.10.2024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358C0B2-1153-4BA3-BDC4-8C67420754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B76F0D5-D141-4D5D-A09C-810536CDB6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4F147-F764-4061-85C3-CF01260D8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813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ED75A-E9E0-4F0D-8B93-13738E45A518}" type="datetimeFigureOut">
              <a:rPr lang="ru-RU" noProof="0" smtClean="0"/>
              <a:pPr/>
              <a:t>15.10.2024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5EEA8-EABA-4508-A476-A3C033E5689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82128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8965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251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251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40602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4566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4566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4566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pPr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57915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833D3B-2D2F-4413-9967-42462EE76F5D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6DF6BB5-8C08-4450-875C-F797D918704B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2A5B57A-1FF9-45A8-90C3-E84F7061388A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8CD3594-B616-473E-93EE-E0A728E55AB1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794C5D7-DDC1-4BF1-B079-4BF81053D6D5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0136922-629D-487C-AF85-01871054F6A3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EB93A2-7833-4F34-A3FB-525BA451B9FA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4939F3-D386-424B-A090-9E4CE22C18B8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AF74D90-62EE-4F5D-AF8C-290CE60B55CD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51336E-BF65-45C6-B5C8-97AF7A52C310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D5C39AD-5390-46A7-96DE-E121CB79AD99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CD3594-B616-473E-93EE-E0A728E55AB1}" type="datetime1">
              <a:rPr lang="ru-RU" noProof="0" smtClean="0"/>
              <a:pPr rtl="0"/>
              <a:t>15.10.2024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CEC5C30-0B3A-4B13-ADDD-7C63C8AA921B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7477" y="1174272"/>
            <a:ext cx="10401301" cy="3284113"/>
          </a:xfrm>
        </p:spPr>
        <p:txBody>
          <a:bodyPr rtlCol="0"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ea typeface="Yu Gothic Medium" pitchFamily="34" charset="-128"/>
                <a:cs typeface="Times New Roman" pitchFamily="18" charset="0"/>
              </a:rPr>
              <a:t>СПОСОБ ПОЛУЧЕНИЯ МАЛОСЕРНИСТОГО  НЕФТЯНОГО КОКСА ИЗ ГУДРОНА</a:t>
            </a:r>
            <a:endParaRPr lang="ru-RU" sz="3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7175" y="0"/>
            <a:ext cx="4436182" cy="18383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6750" y="0"/>
            <a:ext cx="101441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федерального государственного бюджетного образовательного учреждения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«Уфимский государственный нефтяной технический университет» в г. Салавате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нефтепереработки и нефтехимии ФГБОУ ВО УГНТУ в г. Салавате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475" y="445838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239918" y="4859030"/>
            <a:ext cx="18101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Денисова Ю.А.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Юхин М.А.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2900" y="57823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Руководитель,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преподаватель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239918" y="6105525"/>
            <a:ext cx="1608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Сусликов А.В.</a:t>
            </a: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18" y="-97682"/>
            <a:ext cx="1827519" cy="18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746" y="-178377"/>
            <a:ext cx="8378529" cy="1102302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Актуальность проекта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940" y="1243013"/>
            <a:ext cx="9563100" cy="3161771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Sitka Subheading" panose="02000505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450215" algn="just">
              <a:lnSpc>
                <a:spcPct val="150000"/>
              </a:lnSpc>
              <a:buNone/>
            </a:pP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На сегодняшний день, </a:t>
            </a:r>
            <a:r>
              <a:rPr lang="ru-RU" sz="8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обессеривание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нефти и нефтепродуктов, а также квалифицированное использование выделенных сернистых соединений является одной из важнейших задач комплексной очистки нефти и ее переработки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450215" algn="just">
              <a:lnSpc>
                <a:spcPct val="150000"/>
              </a:lnSpc>
              <a:buNone/>
            </a:pP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Основными 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проблемами при переработке сернистых </a:t>
            </a:r>
            <a:r>
              <a:rPr lang="ru-RU" sz="8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нефтей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является необходимость усовершенствования процессов первичной переработки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нефти.</a:t>
            </a:r>
          </a:p>
          <a:p>
            <a:pPr indent="450215" algn="just">
              <a:lnSpc>
                <a:spcPct val="150000"/>
              </a:lnSpc>
              <a:buNone/>
            </a:pP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Главной задачей является переработка высокосернистой нефти путем коксования и получение </a:t>
            </a:r>
            <a:r>
              <a:rPr lang="ru-RU" sz="8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низкосернистого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кокса.</a:t>
            </a:r>
            <a:endParaRPr lang="en-US" sz="8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2276475" y="815835"/>
            <a:ext cx="5509968" cy="1284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 descr="1653312361_56-celes-club-p-promishlennii-fon-krasivie-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" y="4972050"/>
            <a:ext cx="10915651" cy="18859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7175" y="0"/>
            <a:ext cx="4436182" cy="1838325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10917393" y="0"/>
            <a:ext cx="1587967" cy="6858000"/>
            <a:chOff x="9055676" y="0"/>
            <a:chExt cx="3136324" cy="685800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9049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746" y="-178377"/>
            <a:ext cx="8378529" cy="1102302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Актуальность проекта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93" y="919162"/>
            <a:ext cx="9563100" cy="2971801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Sitka Subheading" panose="02000505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450215" algn="just">
              <a:lnSpc>
                <a:spcPct val="150000"/>
              </a:lnSpc>
              <a:buNone/>
            </a:pP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коксования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являлся 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 настоящее время остается одним из способов углубления переработки нефти, что обуславливается отсутствием каталитических методов переработки тяжелых нефтяных остатков (ТНО) из-за высокого содержания в них металлов – ядов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катализаторов. 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Данный процесс позволяет перерабатывать различные виды сырья</a:t>
            </a: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61963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Однако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любое производство сопровождается рядом экологических проблем, связанных с загрязнением окружающей среды за счет различных технологических выбросов (сероводород, оксиды серы, сернистый ангидрид).</a:t>
            </a:r>
            <a:endParaRPr lang="ru-RU" sz="8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9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Tahoma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2276475" y="815835"/>
            <a:ext cx="5509968" cy="1284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7175" y="0"/>
            <a:ext cx="4436182" cy="1838325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10917393" y="0"/>
            <a:ext cx="1587967" cy="6858000"/>
            <a:chOff x="9055676" y="0"/>
            <a:chExt cx="3136324" cy="685800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091739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2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959" y="0"/>
            <a:ext cx="8378529" cy="1080000"/>
          </a:xfrm>
        </p:spPr>
        <p:txBody>
          <a:bodyPr rtlCol="0"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2075913" y="1062641"/>
            <a:ext cx="5808372" cy="12879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38225" y="1464192"/>
            <a:ext cx="7153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solidFill>
                <a:schemeClr val="bg1"/>
              </a:solidFill>
              <a:latin typeface="Sitka Subheading" panose="02000505000000020004" pitchFamily="2" charset="0"/>
              <a:cs typeface="Arabic Typesetting" panose="03020402040406030203" pitchFamily="66" charset="-78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3875" y="1352550"/>
            <a:ext cx="9915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ea typeface="Yu Gothic Medium" pitchFamily="34" charset="-128"/>
                <a:cs typeface="Times New Roman" pitchFamily="18" charset="0"/>
              </a:rPr>
              <a:t>Разработка способа получения малосернистого нефтяного кокса из гудрона. 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10917393" y="0"/>
            <a:ext cx="1587967" cy="6858000"/>
            <a:chOff x="9055676" y="0"/>
            <a:chExt cx="3136324" cy="68580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7175" y="-13728"/>
            <a:ext cx="4436182" cy="1838325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 txBox="1">
            <a:spLocks/>
          </p:cNvSpPr>
          <p:nvPr/>
        </p:nvSpPr>
        <p:spPr>
          <a:xfrm>
            <a:off x="790834" y="2135733"/>
            <a:ext cx="8378529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исследования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913" y="3313906"/>
            <a:ext cx="5816600" cy="3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3875" y="4401065"/>
            <a:ext cx="2113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Гудрон марки 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3875" y="3613666"/>
            <a:ext cx="5998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качестве объектов исследования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рассматривались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75" y="4905401"/>
            <a:ext cx="2552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Калий едкий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506" y="3429000"/>
            <a:ext cx="3315112" cy="194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916" y="4770397"/>
            <a:ext cx="2923490" cy="202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5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335" y="216145"/>
            <a:ext cx="8378529" cy="1080000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Практический результат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2962141" y="1058784"/>
            <a:ext cx="5640946" cy="37135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751052" y="5569805"/>
            <a:ext cx="33568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Sitka Subheading" panose="02000505000000020004" pitchFamily="2" charset="0"/>
              </a:rPr>
              <a:t>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Sitka Subheading" panose="02000505000000020004" pitchFamily="2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007737" y="1293943"/>
            <a:ext cx="16964" cy="535308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551611" y="1293943"/>
            <a:ext cx="821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8724" y="1934037"/>
            <a:ext cx="551407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Провести коксование гудрона при различных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условиях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Коксование с добавлением серопоглащающих (связывающих) веществ, например КОН,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д.р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04" y="3690824"/>
            <a:ext cx="4249113" cy="283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66250"/>
              </p:ext>
            </p:extLst>
          </p:nvPr>
        </p:nvGraphicFramePr>
        <p:xfrm>
          <a:off x="6337444" y="1776111"/>
          <a:ext cx="5494866" cy="47312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1622"/>
                <a:gridCol w="1831622"/>
                <a:gridCol w="1831622"/>
              </a:tblGrid>
              <a:tr h="6235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 определения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5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Вязкость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при 80</a:t>
                      </a:r>
                      <a:r>
                        <a:rPr lang="ru-RU" baseline="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°</a:t>
                      </a:r>
                      <a:r>
                        <a:rPr lang="en-US" baseline="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C</a:t>
                      </a:r>
                      <a:r>
                        <a:rPr lang="ru-RU" baseline="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, 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ГОСТ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11503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5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Температура вспышки, </a:t>
                      </a:r>
                      <a:r>
                        <a:rPr lang="ru-RU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°</a:t>
                      </a:r>
                      <a:r>
                        <a:rPr lang="en-US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C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ГОСТ 4333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5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Массовая доля воды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, 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ГОСТ 2477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5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Плотность при 20</a:t>
                      </a:r>
                      <a:r>
                        <a:rPr lang="ru-RU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°</a:t>
                      </a:r>
                      <a:r>
                        <a:rPr lang="en-US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C, </a:t>
                      </a:r>
                      <a:r>
                        <a:rPr lang="ru-RU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г/см</a:t>
                      </a:r>
                      <a:r>
                        <a:rPr lang="ru-RU" baseline="300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3</a:t>
                      </a:r>
                      <a:endParaRPr lang="ru-RU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ГОСТ 3900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0,992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076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Температура размягчения, </a:t>
                      </a:r>
                      <a:r>
                        <a:rPr lang="ru-RU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°</a:t>
                      </a:r>
                      <a:r>
                        <a:rPr lang="en-US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C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ГОСТ 11506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5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Температура застывания,</a:t>
                      </a:r>
                      <a:r>
                        <a:rPr lang="ru-RU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°</a:t>
                      </a:r>
                      <a:r>
                        <a:rPr lang="en-US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C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ГОСТ 20287 (метод Б)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07200" y="1292486"/>
            <a:ext cx="4538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характеристики гудрона марки 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15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335" y="216145"/>
            <a:ext cx="8378529" cy="1080000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Практический результат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2962141" y="1058784"/>
            <a:ext cx="5640946" cy="37135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751052" y="5569805"/>
            <a:ext cx="33568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Sitka Subheading" panose="02000505000000020004" pitchFamily="2" charset="0"/>
              </a:rPr>
              <a:t>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Sitka Subheading" panose="02000505000000020004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7371" y="1476810"/>
            <a:ext cx="109840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Схема лабораторной установки замедленного коксования: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8954" y="1287135"/>
            <a:ext cx="5890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Sitka Subheading" panose="02000505000000020004" pitchFamily="2" charset="0"/>
              </a:rPr>
              <a:t>: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Sitka Subheading" panose="02000505000000020004" pitchFamily="2" charset="0"/>
            </a:endParaRPr>
          </a:p>
          <a:p>
            <a:pPr algn="ctr"/>
            <a:endParaRPr lang="ru-RU" dirty="0"/>
          </a:p>
        </p:txBody>
      </p:sp>
      <p:pic>
        <p:nvPicPr>
          <p:cNvPr id="23" name="Объект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2190750"/>
            <a:ext cx="10782300" cy="423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26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546" y="0"/>
            <a:ext cx="8378529" cy="1080000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Перспективность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1371600" y="1058785"/>
            <a:ext cx="8098262" cy="27065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66725" y="1338992"/>
            <a:ext cx="94011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Публикации различного уровня;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Получение свидетельства на интеллектуальную собственность (патента);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Сотрудничество с потенциальными партнерами: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Башнефть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-Новойл, Омский НПЗ, ТАНЕКО и др.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4" name="Группа 9">
            <a:extLst>
              <a:ext uri="{FF2B5EF4-FFF2-40B4-BE49-F238E27FC236}">
                <a16:creationId xmlns=""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10917393" y="0"/>
            <a:ext cx="1587967" cy="6858000"/>
            <a:chOff x="9055676" y="0"/>
            <a:chExt cx="3136324" cy="68580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=""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=""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58" y="3340513"/>
            <a:ext cx="3131608" cy="230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1" r="11635"/>
          <a:stretch/>
        </p:blipFill>
        <p:spPr bwMode="auto">
          <a:xfrm>
            <a:off x="4030131" y="3938384"/>
            <a:ext cx="2920999" cy="2247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9" r="30010"/>
          <a:stretch/>
        </p:blipFill>
        <p:spPr bwMode="auto">
          <a:xfrm>
            <a:off x="7626348" y="3592420"/>
            <a:ext cx="2383367" cy="180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15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093" y="2957224"/>
            <a:ext cx="8156575" cy="943551"/>
          </a:xfrm>
        </p:spPr>
        <p:txBody>
          <a:bodyPr rtlCol="0">
            <a:noAutofit/>
          </a:bodyPr>
          <a:lstStyle/>
          <a:p>
            <a:pPr rtl="0"/>
            <a:r>
              <a:rPr lang="ru-RU" sz="3600" dirty="0" smtClean="0">
                <a:latin typeface="Rockwell" panose="02060603020205020403" pitchFamily="18" charset="0"/>
              </a:rPr>
              <a:t>Контактная информация:</a:t>
            </a:r>
            <a:endParaRPr lang="ru-RU" sz="3600" dirty="0">
              <a:latin typeface="Rockwell" panose="02060603020205020403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AA65E432-C1E6-4C36-BF8E-2DA25E65DC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3416558" y="2155238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45648" y="4415279"/>
            <a:ext cx="2922635" cy="2150924"/>
          </a:xfrm>
          <a:prstGeom prst="rect">
            <a:avLst/>
          </a:prstGeom>
        </p:spPr>
      </p:pic>
      <p:grpSp>
        <p:nvGrpSpPr>
          <p:cNvPr id="14" name="Группа 9">
            <a:extLst>
              <a:ext uri="{FF2B5EF4-FFF2-40B4-BE49-F238E27FC236}">
                <a16:creationId xmlns=""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10917393" y="0"/>
            <a:ext cx="1587967" cy="6858000"/>
            <a:chOff x="9055676" y="0"/>
            <a:chExt cx="3136324" cy="68580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=""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379131" y="4179376"/>
            <a:ext cx="4131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Юлия Денисова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89373344262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kexbr2006@mail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481" y="262466"/>
            <a:ext cx="26289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16081" y="1013366"/>
            <a:ext cx="3574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Институт нефтепереработки и нефтехимии УГНТУ в городе Салавате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31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310</Words>
  <Application>Microsoft Office PowerPoint</Application>
  <PresentationFormat>Произвольный</PresentationFormat>
  <Paragraphs>76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СПОСОБ ПОЛУЧЕНИЯ МАЛОСЕРНИСТОГО  НЕФТЯНОГО КОКСА ИЗ ГУДРОНА</vt:lpstr>
      <vt:lpstr>Актуальность проекта </vt:lpstr>
      <vt:lpstr>Актуальность проекта </vt:lpstr>
      <vt:lpstr>Цель проекта</vt:lpstr>
      <vt:lpstr>Практический результат </vt:lpstr>
      <vt:lpstr>Практический результат </vt:lpstr>
      <vt:lpstr>Перспективность проекта</vt:lpstr>
      <vt:lpstr>Контактная информация: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2022-03-11T03:07:24Z</dcterms:created>
  <dcterms:modified xsi:type="dcterms:W3CDTF">2024-10-15T05:46:58Z</dcterms:modified>
</cp:coreProperties>
</file>