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61" r:id="rId5"/>
    <p:sldId id="260" r:id="rId6"/>
    <p:sldId id="271" r:id="rId7"/>
    <p:sldId id="259" r:id="rId8"/>
    <p:sldId id="263" r:id="rId9"/>
    <p:sldId id="272" r:id="rId10"/>
    <p:sldId id="264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610174"/>
            <a:ext cx="4418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err="1"/>
              <a:t>Шино</a:t>
            </a:r>
            <a:r>
              <a:rPr lang="ru-RU" sz="5400" b="1" dirty="0"/>
              <a:t>-сейф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4874" y="40787"/>
            <a:ext cx="33035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Развитие системы сезонного хранения шин</a:t>
            </a:r>
          </a:p>
        </p:txBody>
      </p:sp>
      <p:sp>
        <p:nvSpPr>
          <p:cNvPr id="2" name="TextBox 1"/>
          <p:cNvSpPr txBox="1"/>
          <p:nvPr/>
        </p:nvSpPr>
        <p:spPr>
          <a:xfrm rot="10800000" flipV="1">
            <a:off x="5133061" y="3596052"/>
            <a:ext cx="2636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Ремизова Софья</a:t>
            </a:r>
          </a:p>
          <a:p>
            <a:r>
              <a:rPr lang="ru-RU" dirty="0"/>
              <a:t>ЦЭб-21Э1</a:t>
            </a:r>
          </a:p>
          <a:p>
            <a:endParaRPr lang="ru-RU" dirty="0"/>
          </a:p>
          <a:p>
            <a:r>
              <a:rPr lang="ru-RU" dirty="0"/>
              <a:t>Руднева Елена </a:t>
            </a:r>
          </a:p>
          <a:p>
            <a:r>
              <a:rPr lang="ru-RU" dirty="0"/>
              <a:t>ЦЭб-21Э1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91399"/>
            <a:ext cx="381000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000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0523" y="882914"/>
            <a:ext cx="50177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АКТУАЛЬНОСТЬ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6002" y="1869849"/>
            <a:ext cx="8640960" cy="45243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Потребность сезонного хранения шин обусловлено климатическими условиями. 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Рост числа автомобилей </a:t>
            </a:r>
          </a:p>
          <a:p>
            <a:pPr algn="ctr"/>
            <a:r>
              <a:rPr lang="ru-RU" sz="2400" dirty="0"/>
              <a:t>Сокращение количества гаражей </a:t>
            </a:r>
          </a:p>
          <a:p>
            <a:pPr algn="ctr"/>
            <a:r>
              <a:rPr lang="ru-RU" sz="2400" dirty="0"/>
              <a:t>Отсутствие гаража при наличии в семье 1-2 автомобилей </a:t>
            </a:r>
          </a:p>
          <a:p>
            <a:pPr algn="ctr"/>
            <a:r>
              <a:rPr lang="ru-RU" sz="2400" dirty="0"/>
              <a:t>Переполненные парковки        </a:t>
            </a:r>
          </a:p>
          <a:p>
            <a:pPr algn="ctr"/>
            <a:endParaRPr lang="ru-RU" sz="2400" dirty="0"/>
          </a:p>
          <a:p>
            <a:pPr algn="ctr"/>
            <a:endParaRPr lang="ru-RU" sz="2400" dirty="0"/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Потребность в хранении шин 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3995936" y="4941168"/>
            <a:ext cx="1152128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6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6501" y="417597"/>
            <a:ext cx="277511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/>
              <a:t>ПРОБЛЕМЫ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2201111" y="5157192"/>
            <a:ext cx="4752528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Результаты социологического опроса 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2488" y="1124744"/>
            <a:ext cx="7849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собственности омичей на 1 января 2023 года насчитывалось 658 тыс. транспортных средств.</a:t>
            </a:r>
          </a:p>
          <a:p>
            <a:pPr algn="ctr"/>
            <a:r>
              <a:rPr lang="ru-RU" dirty="0"/>
              <a:t> Практически каждое второе домохозяйство имеет личный транспорт. </a:t>
            </a:r>
          </a:p>
          <a:p>
            <a:pPr algn="ctr"/>
            <a:r>
              <a:rPr lang="ru-RU" dirty="0"/>
              <a:t>Из этого числа легковых автомобилей у омичей насчитывается 76,8%, прицепов и полуприцепов – 9,3 %, мототранспорта – 6,7%, грузовых авто – 6,4 %.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3965307" y="3156068"/>
            <a:ext cx="1224136" cy="704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62818" y="3943362"/>
            <a:ext cx="6829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Необходимость хранения более 2,6 млн комплектов шин</a:t>
            </a:r>
          </a:p>
        </p:txBody>
      </p:sp>
    </p:spTree>
    <p:extLst>
      <p:ext uri="{BB962C8B-B14F-4D97-AF65-F5344CB8AC3E}">
        <p14:creationId xmlns:p14="http://schemas.microsoft.com/office/powerpoint/2010/main" val="1878385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3504" y="142852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РЕЗУЛЬТАТЫ ОПРОСА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0" y="428604"/>
            <a:ext cx="146706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Аудитория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1000108"/>
            <a:ext cx="126989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18-25 лет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71802" y="1000108"/>
            <a:ext cx="126989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18-25 лет </a:t>
            </a:r>
            <a:endParaRPr lang="ru-RU" dirty="0"/>
          </a:p>
        </p:txBody>
      </p:sp>
      <p:cxnSp>
        <p:nvCxnSpPr>
          <p:cNvPr id="9" name="Прямая со стрелкой 8"/>
          <p:cNvCxnSpPr>
            <a:endCxn id="6" idx="0"/>
          </p:cNvCxnSpPr>
          <p:nvPr/>
        </p:nvCxnSpPr>
        <p:spPr>
          <a:xfrm rot="10800000" flipV="1">
            <a:off x="1206422" y="785794"/>
            <a:ext cx="50805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7" idx="0"/>
          </p:cNvCxnSpPr>
          <p:nvPr/>
        </p:nvCxnSpPr>
        <p:spPr>
          <a:xfrm>
            <a:off x="3214678" y="785794"/>
            <a:ext cx="492074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97708" y="1500174"/>
            <a:ext cx="2517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80% </a:t>
            </a:r>
            <a:r>
              <a:rPr lang="ru-RU" dirty="0" err="1" smtClean="0"/>
              <a:t>автовладельцев</a:t>
            </a:r>
            <a:endParaRPr lang="ru-RU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2214546" y="857232"/>
            <a:ext cx="42862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2214546" y="1928802"/>
            <a:ext cx="42862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71472" y="2500306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80 % хранят шины в гаражах, кладовках</a:t>
            </a:r>
            <a:endParaRPr lang="ru-RU" dirty="0"/>
          </a:p>
        </p:txBody>
      </p:sp>
      <p:sp>
        <p:nvSpPr>
          <p:cNvPr id="23" name="Стрелка вниз 22"/>
          <p:cNvSpPr/>
          <p:nvPr/>
        </p:nvSpPr>
        <p:spPr>
          <a:xfrm>
            <a:off x="2214546" y="3143248"/>
            <a:ext cx="42862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42910" y="3786190"/>
            <a:ext cx="371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Никто из опрошенных не пользуется услугами хранения шин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80% не знают о такой услуге  </a:t>
            </a:r>
            <a:endParaRPr lang="ru-RU" dirty="0"/>
          </a:p>
        </p:txBody>
      </p:sp>
      <p:sp>
        <p:nvSpPr>
          <p:cNvPr id="27" name="Стрелка вниз 26"/>
          <p:cNvSpPr/>
          <p:nvPr/>
        </p:nvSpPr>
        <p:spPr>
          <a:xfrm>
            <a:off x="2143108" y="5214950"/>
            <a:ext cx="42862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571472" y="5786454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100 % опрошенных считают, что такой сервис необходим 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5643570" y="785794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Риски хранения </a:t>
            </a:r>
            <a:endParaRPr lang="ru-RU" b="1" dirty="0"/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4572000" y="1214422"/>
          <a:ext cx="4000528" cy="22910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00264"/>
                <a:gridCol w="20002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Кража </a:t>
                      </a:r>
                      <a:endParaRPr lang="ru-RU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60%</a:t>
                      </a:r>
                      <a:endParaRPr lang="ru-RU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Порча / Повреждение</a:t>
                      </a:r>
                      <a:endParaRPr lang="ru-RU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80%</a:t>
                      </a:r>
                      <a:endParaRPr lang="ru-RU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Выдача чужого комплекта </a:t>
                      </a:r>
                      <a:endParaRPr lang="ru-RU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60%</a:t>
                      </a:r>
                      <a:endParaRPr lang="ru-RU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Неправильное хранение </a:t>
                      </a:r>
                      <a:endParaRPr lang="ru-RU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60%</a:t>
                      </a:r>
                      <a:endParaRPr lang="ru-RU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4429124" y="3643314"/>
            <a:ext cx="4362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Ориентировочная доступная цена </a:t>
            </a:r>
            <a:endParaRPr lang="ru-RU" b="1" dirty="0"/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4572000" y="4071942"/>
          <a:ext cx="4000528" cy="7416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00264"/>
                <a:gridCol w="20002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До 2000 </a:t>
                      </a:r>
                      <a:endParaRPr lang="ru-RU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33,3%</a:t>
                      </a:r>
                      <a:endParaRPr lang="ru-RU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2000-2500</a:t>
                      </a:r>
                      <a:endParaRPr lang="ru-RU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66,7%</a:t>
                      </a:r>
                      <a:endParaRPr lang="ru-RU" b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606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92080" y="48932"/>
            <a:ext cx="224131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/>
              <a:t>РЕШЕНИЕ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584" y="1295426"/>
            <a:ext cx="74168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Центр по хранению шин с самообслуживанием по типу ячеек с кодом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Автоматизированное складирование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 err="1"/>
              <a:t>Роботизирование</a:t>
            </a:r>
            <a:r>
              <a:rPr lang="ru-RU" sz="2400" dirty="0"/>
              <a:t> процесса приемки и выдачи комплектов шин  </a:t>
            </a:r>
          </a:p>
        </p:txBody>
      </p:sp>
    </p:spTree>
    <p:extLst>
      <p:ext uri="{BB962C8B-B14F-4D97-AF65-F5344CB8AC3E}">
        <p14:creationId xmlns:p14="http://schemas.microsoft.com/office/powerpoint/2010/main" val="3818560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196752"/>
            <a:ext cx="338586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Запрос на услугу хранения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18" y="1772816"/>
            <a:ext cx="339052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Обращение в центр хранения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17" y="2728737"/>
            <a:ext cx="3390529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Оформление запроса, внесение данных в систему,  осмотр, упаковка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7704" y="4363058"/>
            <a:ext cx="3390529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Определение ячейки по типу хранения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с дисками / без дисков)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789" y="5711627"/>
            <a:ext cx="339052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Выдача цифрового кода для хранения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64698" y="5363190"/>
            <a:ext cx="3390529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Установка шин на автоматизированную систему складирования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4693" y="4286256"/>
            <a:ext cx="339052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Заполнение ячейки для хранения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32369" y="2099227"/>
            <a:ext cx="339052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Ввод цифрового кода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51638" y="1196752"/>
            <a:ext cx="339052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Автоматическая выдача шин по запросу  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1043608" y="548680"/>
            <a:ext cx="273630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Хранение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4565" y="3467909"/>
            <a:ext cx="339052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Подтверждение </a:t>
            </a:r>
          </a:p>
        </p:txBody>
      </p:sp>
      <p:sp>
        <p:nvSpPr>
          <p:cNvPr id="13" name="Стрелка вверх 12"/>
          <p:cNvSpPr/>
          <p:nvPr/>
        </p:nvSpPr>
        <p:spPr>
          <a:xfrm>
            <a:off x="5580112" y="2636912"/>
            <a:ext cx="2088232" cy="7206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Выдача 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2051720" y="1566084"/>
            <a:ext cx="576064" cy="2067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051720" y="2496855"/>
            <a:ext cx="576064" cy="2177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051720" y="4001266"/>
            <a:ext cx="576064" cy="2849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2023628" y="5373202"/>
            <a:ext cx="529341" cy="2703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4357686" y="5786454"/>
            <a:ext cx="286545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>
            <a:off x="6357950" y="5000636"/>
            <a:ext cx="432048" cy="2769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>
            <a:off x="6330878" y="1818982"/>
            <a:ext cx="432048" cy="2769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>
            <a:off x="6353805" y="3929066"/>
            <a:ext cx="432048" cy="2769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714876" y="71414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Алгоритм оказания услуги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93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4048" y="44624"/>
            <a:ext cx="2751455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РЫНОК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24" y="2071678"/>
            <a:ext cx="7704856" cy="37856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 Хранение шин осуществляется при </a:t>
            </a:r>
            <a:r>
              <a:rPr lang="ru-RU" sz="2400" b="1" dirty="0" err="1"/>
              <a:t>шиномонтажах</a:t>
            </a:r>
            <a:r>
              <a:rPr lang="ru-RU" sz="2400" b="1" dirty="0"/>
              <a:t>, объемы хранения небольшие, весь процесс осуществляется вручную </a:t>
            </a:r>
          </a:p>
          <a:p>
            <a:pPr algn="ctr"/>
            <a:r>
              <a:rPr lang="ru-RU" sz="2400" b="1" dirty="0" smtClean="0"/>
              <a:t>самый крупный объем хранения – шинный центр «Вулкан» </a:t>
            </a:r>
          </a:p>
          <a:p>
            <a:pPr algn="ctr"/>
            <a:endParaRPr lang="ru-RU" sz="2400" b="1" dirty="0"/>
          </a:p>
          <a:p>
            <a:pPr algn="ctr"/>
            <a:r>
              <a:rPr lang="ru-RU" sz="2400" b="1" dirty="0"/>
              <a:t>Специализированных центров по хранению </a:t>
            </a:r>
            <a:r>
              <a:rPr lang="ru-RU" sz="2400" b="1" dirty="0" smtClean="0"/>
              <a:t>нет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4887" y="1052736"/>
            <a:ext cx="7625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Количество фирм (по данным 2ГИС) предоставляющих услуги по хранению шин </a:t>
            </a:r>
            <a:r>
              <a:rPr lang="ru-RU" dirty="0" smtClean="0"/>
              <a:t>в г. Омске</a:t>
            </a:r>
            <a:endParaRPr lang="ru-RU" dirty="0"/>
          </a:p>
          <a:p>
            <a:pPr algn="ctr"/>
            <a:r>
              <a:rPr lang="ru-RU" dirty="0"/>
              <a:t>~100</a:t>
            </a:r>
          </a:p>
        </p:txBody>
      </p:sp>
    </p:spTree>
    <p:extLst>
      <p:ext uri="{BB962C8B-B14F-4D97-AF65-F5344CB8AC3E}">
        <p14:creationId xmlns:p14="http://schemas.microsoft.com/office/powerpoint/2010/main" val="3978480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1663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Бизнес-модель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489809"/>
              </p:ext>
            </p:extLst>
          </p:nvPr>
        </p:nvGraphicFramePr>
        <p:xfrm>
          <a:off x="107505" y="908720"/>
          <a:ext cx="8856984" cy="487680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5897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46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4421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86210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партнеры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Фирмы,</a:t>
                      </a:r>
                      <a:r>
                        <a:rPr lang="ru-RU" sz="1600" baseline="0" dirty="0">
                          <a:effectLst/>
                        </a:rPr>
                        <a:t> оказывающие услуги по </a:t>
                      </a:r>
                      <a:r>
                        <a:rPr lang="ru-RU" sz="1600" baseline="0" dirty="0" err="1">
                          <a:effectLst/>
                        </a:rPr>
                        <a:t>шиномонтажу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err="1">
                          <a:effectLst/>
                        </a:rPr>
                        <a:t>Блогеры</a:t>
                      </a:r>
                      <a:r>
                        <a:rPr lang="ru-RU" sz="1600" baseline="0" dirty="0">
                          <a:effectLst/>
                        </a:rPr>
                        <a:t> (продвижение, реклама)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>
                          <a:effectLst/>
                        </a:rPr>
                        <a:t>СМИ (реклама)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виды деятельности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Сезонное хранение с соблюдением температурных условий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Ценностные предложения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Безопасность хранения,</a:t>
                      </a:r>
                      <a:r>
                        <a:rPr lang="ru-RU" sz="1600" baseline="0" dirty="0">
                          <a:effectLst/>
                        </a:rPr>
                        <a:t> соблюдение условий хранения,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>
                          <a:effectLst/>
                        </a:rPr>
                        <a:t>Скорость обслуживания 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 err="1">
                          <a:effectLst/>
                        </a:rPr>
                        <a:t>Взаимоотноше-ния</a:t>
                      </a:r>
                      <a:r>
                        <a:rPr lang="ru-RU" sz="1600" u="sng" dirty="0">
                          <a:effectLst/>
                        </a:rPr>
                        <a:t> с клиентами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Онлайн-реклама</a:t>
                      </a:r>
                      <a:r>
                        <a:rPr lang="ru-RU" sz="1600" baseline="0" dirty="0">
                          <a:effectLst/>
                        </a:rPr>
                        <a:t> (СМИ, контекстная реклама, </a:t>
                      </a:r>
                      <a:r>
                        <a:rPr lang="en-US" sz="1600" baseline="0" dirty="0">
                          <a:effectLst/>
                        </a:rPr>
                        <a:t>SMM</a:t>
                      </a:r>
                      <a:r>
                        <a:rPr lang="ru-RU" sz="1600" baseline="0" dirty="0">
                          <a:effectLst/>
                        </a:rPr>
                        <a:t>, реклама у </a:t>
                      </a:r>
                      <a:r>
                        <a:rPr lang="ru-RU" sz="1600" baseline="0" dirty="0" err="1">
                          <a:effectLst/>
                        </a:rPr>
                        <a:t>блогеров</a:t>
                      </a:r>
                      <a:r>
                        <a:rPr lang="ru-RU" sz="1600" baseline="0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Потребительские сегменты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Автовладельцы,</a:t>
                      </a:r>
                      <a:r>
                        <a:rPr lang="ru-RU" sz="1600" baseline="0" dirty="0">
                          <a:effectLst/>
                        </a:rPr>
                        <a:t> не имеющие условий для хранения шин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aseline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50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Ключевые ресурсы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Автоматизированные</a:t>
                      </a:r>
                      <a:r>
                        <a:rPr lang="ru-RU" sz="1600" baseline="0" dirty="0">
                          <a:effectLst/>
                        </a:rPr>
                        <a:t> системы хранения, приемки и выдачи 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Каналы сбыта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Реклама</a:t>
                      </a:r>
                      <a:r>
                        <a:rPr lang="ru-RU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в центрах </a:t>
                      </a:r>
                      <a:r>
                        <a:rPr lang="ru-RU" sz="1600" baseline="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шиномонтажа</a:t>
                      </a:r>
                      <a:r>
                        <a:rPr lang="ru-RU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03" marR="417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771800" y="5949280"/>
            <a:ext cx="295232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Затраты </a:t>
            </a:r>
          </a:p>
          <a:p>
            <a:pPr algn="ctr"/>
            <a:r>
              <a:rPr lang="ru-RU" dirty="0"/>
              <a:t>Доходы </a:t>
            </a:r>
          </a:p>
        </p:txBody>
      </p:sp>
    </p:spTree>
    <p:extLst>
      <p:ext uri="{BB962C8B-B14F-4D97-AF65-F5344CB8AC3E}">
        <p14:creationId xmlns:p14="http://schemas.microsoft.com/office/powerpoint/2010/main" val="425927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785794"/>
          <a:ext cx="8143932" cy="5003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86016"/>
                <a:gridCol w="3143272"/>
                <a:gridCol w="27146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 комплект из 4 шин 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 кв. м. </a:t>
                      </a:r>
                      <a:endParaRPr lang="ru-RU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Примечание </a:t>
                      </a:r>
                      <a:endParaRPr lang="ru-RU" sz="14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Складское помещение 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150 кв.м. 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Примерное</a:t>
                      </a:r>
                      <a:r>
                        <a:rPr lang="ru-RU" sz="1400" baseline="0" dirty="0" smtClean="0"/>
                        <a:t> значение 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~30 комплектов </a:t>
                      </a:r>
                    </a:p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Организация хранения в 3 уровня  </a:t>
                      </a:r>
                    </a:p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105 комплектов 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Стеллажи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 </a:t>
                      </a:r>
                      <a:r>
                        <a:rPr lang="ru-RU" sz="1400" dirty="0" err="1" smtClean="0"/>
                        <a:t>шт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х</a:t>
                      </a:r>
                      <a:r>
                        <a:rPr lang="ru-RU" sz="1400" dirty="0" smtClean="0"/>
                        <a:t> 50000 руб.</a:t>
                      </a:r>
                    </a:p>
                    <a:p>
                      <a:pPr algn="ctr"/>
                      <a:r>
                        <a:rPr lang="ru-RU" sz="1400" dirty="0" smtClean="0"/>
                        <a:t>250 000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Вместимость 24 шины </a:t>
                      </a:r>
                    </a:p>
                    <a:p>
                      <a:pPr algn="ctr"/>
                      <a:r>
                        <a:rPr lang="ru-RU" sz="1400" dirty="0" smtClean="0"/>
                        <a:t>(3 яруса по 8 шин)</a:t>
                      </a:r>
                    </a:p>
                    <a:p>
                      <a:pPr algn="ctr"/>
                      <a:r>
                        <a:rPr lang="ru-RU" sz="1400" dirty="0" smtClean="0"/>
                        <a:t>Требуется</a:t>
                      </a:r>
                      <a:r>
                        <a:rPr lang="ru-RU" sz="1400" baseline="0" dirty="0" smtClean="0"/>
                        <a:t> уточнение – размер помещения, возможность размещения большего количества стеллажей 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Система автоматизированного размещения шин</a:t>
                      </a:r>
                      <a:r>
                        <a:rPr lang="ru-RU" sz="1400" baseline="0" dirty="0" smtClean="0"/>
                        <a:t> и выдачи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Ориентировочная стоимость комплекта зарубежного производства,</a:t>
                      </a:r>
                      <a:r>
                        <a:rPr lang="ru-RU" sz="1400" baseline="0" dirty="0" smtClean="0"/>
                        <a:t> рассчитанного на 1 стеллаж </a:t>
                      </a:r>
                      <a:r>
                        <a:rPr lang="ru-RU" sz="1400" dirty="0" smtClean="0"/>
                        <a:t>  </a:t>
                      </a:r>
                    </a:p>
                    <a:p>
                      <a:pPr algn="ctr"/>
                      <a:r>
                        <a:rPr lang="ru-RU" sz="1400" dirty="0" smtClean="0"/>
                        <a:t>~ от1500 €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Требуется</a:t>
                      </a:r>
                      <a:r>
                        <a:rPr lang="ru-RU" sz="1400" baseline="0" dirty="0" smtClean="0"/>
                        <a:t> собственная разработка 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Стрелка вниз 2"/>
          <p:cNvSpPr/>
          <p:nvPr/>
        </p:nvSpPr>
        <p:spPr>
          <a:xfrm>
            <a:off x="4143372" y="1714488"/>
            <a:ext cx="642942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4143372" y="2214554"/>
            <a:ext cx="642942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143372" y="2643182"/>
            <a:ext cx="642942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932040" y="77550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Плановые показатели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785794"/>
          <a:ext cx="7929620" cy="4114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86082"/>
                <a:gridCol w="1178728"/>
                <a:gridCol w="1750230"/>
                <a:gridCol w="22145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Показатель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Значение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Стоимость хранения 1 комплекта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Примечание </a:t>
                      </a:r>
                      <a:endParaRPr lang="ru-RU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Средний срок хранения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мес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2000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Ориентировочная средняя стоимость для стандартного комплекта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Общее количество при полной</a:t>
                      </a:r>
                      <a:r>
                        <a:rPr lang="ru-RU" sz="1600" baseline="0" dirty="0" smtClean="0"/>
                        <a:t> загрузке помещения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105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Выручка за период хранения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210 000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Выручка за год с учетом сезонной  смены</a:t>
                      </a:r>
                      <a:r>
                        <a:rPr lang="ru-RU" sz="1600" baseline="0" dirty="0" smtClean="0"/>
                        <a:t> комплекта 2 раза в год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420 000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16015" y="6272"/>
            <a:ext cx="2935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Плановые экономические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 показатели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17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6564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Текущие результаты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9672" y="1340768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Изучение потребностей автовладельцев и запросов на услугу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2708" y="2071678"/>
            <a:ext cx="6960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Бизнес-идея на стадии проработки и уточнения расчетов</a:t>
            </a:r>
          </a:p>
          <a:p>
            <a:endParaRPr lang="ru-RU" dirty="0"/>
          </a:p>
          <a:p>
            <a:r>
              <a:rPr lang="ru-RU" dirty="0"/>
              <a:t>Положительный отклик по результатам опроса потенциальных клиентов 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1115616" y="1556792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088652" y="2143686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103459" y="2791758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560787" y="3354540"/>
            <a:ext cx="6960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Оформление алгоритма оказания услуг 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1071538" y="3438120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87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65642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Команда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5940" y="1340768"/>
            <a:ext cx="7548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Планируется расширение команды для проработки автоматизированных систем хранения комплектов шин – подключение студентов и выпускников факультетов </a:t>
            </a:r>
            <a:r>
              <a:rPr lang="ru-RU" dirty="0" err="1"/>
              <a:t>АТиНСТ</a:t>
            </a:r>
            <a:r>
              <a:rPr lang="ru-RU" dirty="0"/>
              <a:t>, </a:t>
            </a:r>
            <a:r>
              <a:rPr lang="ru-RU" dirty="0" err="1"/>
              <a:t>ИСЭиУ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819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39797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Планы развития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3568" y="1272918"/>
            <a:ext cx="75608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Для бизнес идеи – проработка и развитие систем автоматизированного хранения шин. </a:t>
            </a:r>
            <a:r>
              <a:rPr lang="ru-RU" dirty="0" smtClean="0"/>
              <a:t>Конструкторские разработки.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Расширение команды, поиск специалистов в области автоматизации, робототехники.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Проработка идеи безопасной утилизации шин после окончания срока использования.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Детализированные технико-экономические и финансовые расчеты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Для команды – проработка бизнес идеи для реализации в формате </a:t>
            </a:r>
            <a:r>
              <a:rPr lang="ru-RU" dirty="0" err="1"/>
              <a:t>стартап</a:t>
            </a:r>
            <a:r>
              <a:rPr lang="ru-RU" dirty="0"/>
              <a:t> как диплом  </a:t>
            </a:r>
          </a:p>
        </p:txBody>
      </p:sp>
    </p:spTree>
    <p:extLst>
      <p:ext uri="{BB962C8B-B14F-4D97-AF65-F5344CB8AC3E}">
        <p14:creationId xmlns:p14="http://schemas.microsoft.com/office/powerpoint/2010/main" val="2111659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37650"/>
            <a:ext cx="55597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Контакты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636912"/>
            <a:ext cx="45720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https://pt.2035.university/project/mobilnaa-nana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1412776"/>
            <a:ext cx="482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Контакты команды по ссылке на проект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932040" y="1844824"/>
            <a:ext cx="93610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55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336</TotalTime>
  <Words>616</Words>
  <Application>Microsoft Office PowerPoint</Application>
  <PresentationFormat>Экран (4:3)</PresentationFormat>
  <Paragraphs>170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Svetlana Teslova</dc:creator>
  <cp:lastModifiedBy>Svetlana Teslova</cp:lastModifiedBy>
  <cp:revision>48</cp:revision>
  <dcterms:created xsi:type="dcterms:W3CDTF">2023-11-14T12:00:47Z</dcterms:created>
  <dcterms:modified xsi:type="dcterms:W3CDTF">2023-12-04T12:46:20Z</dcterms:modified>
</cp:coreProperties>
</file>