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304" r:id="rId8"/>
    <p:sldId id="297" r:id="rId9"/>
    <p:sldId id="298" r:id="rId10"/>
    <p:sldId id="306" r:id="rId11"/>
    <p:sldId id="302" r:id="rId12"/>
    <p:sldId id="301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0" d="100"/>
          <a:sy n="40" d="100"/>
        </p:scale>
        <p:origin x="956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Ранжирование регуляторов реактивной мощности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Gilroy-Light"/>
              </a:rPr>
              <a:t>С</a:t>
            </a:r>
            <a:r>
              <a:rPr lang="ru-RU" sz="2400" dirty="0">
                <a:latin typeface="Gilroy-Light"/>
              </a:rPr>
              <a:t>сылка в информационной системе </a:t>
            </a:r>
            <a:r>
              <a:rPr lang="en-US" sz="2400" dirty="0">
                <a:latin typeface="Gilroy-Light"/>
              </a:rPr>
              <a:t>Projects</a:t>
            </a:r>
            <a:r>
              <a:rPr lang="ru-RU" sz="2400" dirty="0">
                <a:latin typeface="Gilroy-Light"/>
              </a:rPr>
              <a:t>:</a:t>
            </a:r>
          </a:p>
          <a:p>
            <a:endParaRPr lang="ru-RU" dirty="0">
              <a:latin typeface="Gilroy-Light"/>
            </a:endParaRPr>
          </a:p>
          <a:p>
            <a:endParaRPr lang="ru-RU" sz="2400" dirty="0">
              <a:latin typeface="Gilroy-Light"/>
            </a:endParaRPr>
          </a:p>
          <a:p>
            <a:endParaRPr lang="ru-RU" dirty="0">
              <a:latin typeface="Gilroy-Light"/>
            </a:endParaRPr>
          </a:p>
          <a:p>
            <a:endParaRPr lang="ru-RU" sz="2400" dirty="0">
              <a:latin typeface="Gilroy-Light"/>
            </a:endParaRPr>
          </a:p>
          <a:p>
            <a:r>
              <a:rPr lang="ru-RU" dirty="0">
                <a:solidFill>
                  <a:schemeClr val="bg1"/>
                </a:solidFill>
              </a:rPr>
              <a:t>Докладчик: Иванов Денис Сергеевич</a:t>
            </a:r>
            <a:endParaRPr lang="ru-RU" sz="7200" dirty="0">
              <a:solidFill>
                <a:schemeClr val="bg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633AE6-A086-4185-ACC5-01DFC776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12" y="7587037"/>
            <a:ext cx="1798465" cy="17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Ранжирование регуляторов реактивной мощности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b="0" i="0" dirty="0">
                <a:effectLst/>
                <a:latin typeface="Roboto" panose="02000000000000000000" pitchFamily="2" charset="0"/>
              </a:rPr>
              <a:t>Проект ранжирования регуляторов реактивной мощности является актуальным и востребованным в энергетической отрасли. Регулирование реактивной мощности является важной задачей для электроэнергетических систем, так как оно позволяет эффективно управлять нагрузками и обеспечивать стабильность работы </a:t>
            </a:r>
            <a:r>
              <a:rPr lang="ru-RU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системы.</a:t>
            </a: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000" b="0" i="0" dirty="0">
                <a:effectLst/>
                <a:latin typeface="Roboto" panose="02000000000000000000" pitchFamily="2" charset="0"/>
              </a:rPr>
              <a:t>Проект ранжирования регуляторов реактивной мощности направлен на оптимизацию и улучшение процесса регулирования реактивной мощности. Это поможет улучшить энергетическую эффективность и надежность работы электроэнергетической системы, сделать процесс более эффективным, управляемым и автоматизированным.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dirty="0"/>
              <a:t>Стартап-проект «Ранжирование регуляторов реактивной мощности» предлагает разработку специализированного программного решения, которое поможет определить оптимальное количество и расположение регуляторов реактивной мощности в электрической системе. Это позволит снизить потери энергии, повысить эффективность работы и снизить затраты на электроэнергию. Основная проблема, которую решает проект, заключается в отсутствии точного алгоритма для выбора и оптимального размещения регуляторов реактивной мощности.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000" dirty="0"/>
              <a:t>Существующие подходы основаны на эмпирических методах или требуют длительного и дорогостоящего моделирования</a:t>
            </a:r>
            <a:r>
              <a:rPr lang="ru-RU" sz="2000" dirty="0"/>
              <a:t>.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/>
              <a:t>Описание технической/технологической составляющей 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dirty="0"/>
              <a:t>Основные технические параметры продукта «Ранжирование регуляторов реактивной мощности» могут включать: </a:t>
            </a:r>
          </a:p>
          <a:p>
            <a:r>
              <a:rPr lang="ru-RU" sz="3000" dirty="0"/>
              <a:t>1. Возможность определения и ранжирования регуляторов реактивной мощности - продукт имеет возможность анализировать и оценивать различные регуляторы реактивной мощности и определять их ранговый порядок. </a:t>
            </a:r>
          </a:p>
          <a:p>
            <a:r>
              <a:rPr lang="ru-RU" sz="3000" dirty="0"/>
              <a:t>2. Поддержка различных типов регуляторов - продукт способен обрабатывать различные типы регуляторов реактивной мощности, такие как компенсационные устройства, конденсаторные батареи, статические компенсаторы реактивной мощности и другие. </a:t>
            </a:r>
          </a:p>
          <a:p>
            <a:r>
              <a:rPr lang="ru-RU" sz="3000" dirty="0"/>
              <a:t>3. Анализ и оптимизация работы - продукт предлагает анализ текущего режима работы регуляторов реактивной мощности и давать рекомендации по их оптимизации для достижения максимальной эффективности системы. </a:t>
            </a:r>
          </a:p>
          <a:p>
            <a:r>
              <a:rPr lang="ru-RU" sz="3000" dirty="0"/>
              <a:t>4. Интеграция с другими системами управления - продукт имеет возможность интеграции с другими системами управления электроэнергетическими сетями, такими как системы автоматизации и управления электроэнергией. </a:t>
            </a:r>
          </a:p>
          <a:p>
            <a:r>
              <a:rPr lang="ru-RU" sz="3000" dirty="0"/>
              <a:t>5. Безопасность - продукт должен обеспечивать соответствие требованиям безопасности и защиты системы управления реактивной мощностью.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dirty="0"/>
              <a:t>1. Производительные предприятия</a:t>
            </a:r>
            <a:r>
              <a:rPr lang="en-US" sz="3000" dirty="0"/>
              <a:t>;</a:t>
            </a:r>
            <a:endParaRPr lang="ru-RU" sz="3000" dirty="0"/>
          </a:p>
          <a:p>
            <a:r>
              <a:rPr lang="ru-RU" sz="3000" dirty="0"/>
              <a:t>2. Коммерческие организации</a:t>
            </a:r>
            <a:r>
              <a:rPr lang="en-US" sz="3000" dirty="0"/>
              <a:t>;</a:t>
            </a:r>
            <a:endParaRPr lang="ru-RU" sz="3000" dirty="0"/>
          </a:p>
          <a:p>
            <a:r>
              <a:rPr lang="ru-RU" sz="3000" dirty="0"/>
              <a:t>3. Производственные предприятия</a:t>
            </a:r>
            <a:r>
              <a:rPr lang="en-US" sz="3000" dirty="0"/>
              <a:t>;</a:t>
            </a:r>
            <a:endParaRPr lang="ru-RU" sz="3000" dirty="0"/>
          </a:p>
          <a:p>
            <a:r>
              <a:rPr lang="ru-RU" sz="3000" dirty="0"/>
              <a:t>4. Индивидуальные потребители.</a:t>
            </a:r>
          </a:p>
          <a:p>
            <a:r>
              <a:rPr lang="ru-RU" sz="3000" dirty="0"/>
              <a:t>Эти сегменты потребителей могут иметь разные требования и потребности в отношении регуляторов реактивной мощности, поэтому производители и поставщики должны учитывать эти различия и предлагать соответствующие решения для каждого сегмента.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B02DD97-0F3E-4F33-A066-5179125C66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Сравнение конкурентов со своим будущим продуктом по ключевым характеристикам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8A64E1-EE5A-439B-87F8-F1DD25ED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D32E1F-BA2E-46CF-9E68-31D7F9F9F5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dirty="0"/>
              <a:t>Наше ценностное предложение в области ранжирования регуляторов реактивной мощности заключается в следующих преимуществах: </a:t>
            </a:r>
          </a:p>
          <a:p>
            <a:r>
              <a:rPr lang="ru-RU" sz="3000" dirty="0"/>
              <a:t>1. Инновационность</a:t>
            </a:r>
            <a:r>
              <a:rPr lang="en-US" sz="3000" dirty="0"/>
              <a:t>;</a:t>
            </a:r>
            <a:endParaRPr lang="ru-RU" sz="3000" dirty="0"/>
          </a:p>
          <a:p>
            <a:r>
              <a:rPr lang="ru-RU" sz="3000" dirty="0"/>
              <a:t>2. Гибкость и </a:t>
            </a:r>
            <a:r>
              <a:rPr lang="ru-RU" sz="3000" dirty="0" err="1"/>
              <a:t>настраиваемость</a:t>
            </a:r>
            <a:r>
              <a:rPr lang="en-US" sz="3000" dirty="0"/>
              <a:t>;</a:t>
            </a:r>
            <a:endParaRPr lang="ru-RU" sz="3000" dirty="0"/>
          </a:p>
          <a:p>
            <a:r>
              <a:rPr lang="ru-RU" sz="3000" dirty="0"/>
              <a:t>3. Экономическая эффективность</a:t>
            </a:r>
            <a:r>
              <a:rPr lang="en-US" sz="3000" dirty="0"/>
              <a:t>;</a:t>
            </a:r>
            <a:r>
              <a:rPr lang="ru-RU" sz="3000" dirty="0"/>
              <a:t> </a:t>
            </a:r>
          </a:p>
          <a:p>
            <a:r>
              <a:rPr lang="ru-RU" sz="3000" dirty="0"/>
              <a:t>4. Удобство использования </a:t>
            </a:r>
            <a:r>
              <a:rPr lang="en-US" sz="3000" dirty="0"/>
              <a:t>.</a:t>
            </a:r>
            <a:endParaRPr lang="ru-RU" sz="3000" dirty="0"/>
          </a:p>
          <a:p>
            <a:r>
              <a:rPr lang="ru-RU" sz="3000" dirty="0"/>
              <a:t>Совокупность этих преимуществ делает наше ценностное предложение в области ранжирования регуляторов реактивной мощности привлекательным для клиентов, предоставляя им возможность эффективно управлять энергопотреблением, снизить затраты и повысить энергоэффективность своих 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946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 выполнения проекта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000" b="0" i="0" dirty="0">
                <a:effectLst/>
                <a:latin typeface="Roboto" panose="02000000000000000000" pitchFamily="2" charset="0"/>
              </a:rPr>
              <a:t>1. Анализ конфигурации энергосистем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endParaRPr lang="ru-RU" sz="3000" b="0" i="0" dirty="0">
              <a:effectLst/>
              <a:latin typeface="Roboto" panose="02000000000000000000" pitchFamily="2" charset="0"/>
            </a:endParaRPr>
          </a:p>
          <a:p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2. Определение требуемых критериев ранжирования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endParaRPr lang="ru-RU" sz="3000" b="0" i="0" dirty="0">
              <a:effectLst/>
              <a:latin typeface="Roboto" panose="02000000000000000000" pitchFamily="2" charset="0"/>
            </a:endParaRPr>
          </a:p>
          <a:p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3. Сбор данных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endParaRPr lang="ru-RU" sz="3000" b="0" i="0" dirty="0">
              <a:effectLst/>
              <a:latin typeface="Roboto" panose="02000000000000000000" pitchFamily="2" charset="0"/>
            </a:endParaRPr>
          </a:p>
          <a:p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4. Разработка методики ранжирования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endParaRPr lang="ru-RU" sz="30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000" b="0" i="0" dirty="0">
                <a:effectLst/>
                <a:latin typeface="Roboto" panose="02000000000000000000" pitchFamily="2" charset="0"/>
              </a:rPr>
              <a:t>5. Тестирование и валидация методики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br>
              <a:rPr lang="ru-RU" sz="3000" dirty="0"/>
            </a:br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6. Внедрение методики в практику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endParaRPr lang="ru-RU" sz="3000" b="0" i="0" dirty="0">
              <a:effectLst/>
              <a:latin typeface="Roboto" panose="02000000000000000000" pitchFamily="2" charset="0"/>
            </a:endParaRPr>
          </a:p>
          <a:p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7. Обучение персонала</a:t>
            </a:r>
            <a:r>
              <a:rPr lang="en-US" sz="3000" b="0" i="0" dirty="0">
                <a:effectLst/>
                <a:latin typeface="Roboto" panose="02000000000000000000" pitchFamily="2" charset="0"/>
              </a:rPr>
              <a:t>;</a:t>
            </a:r>
            <a:br>
              <a:rPr lang="ru-RU" sz="3000" dirty="0"/>
            </a:br>
            <a:br>
              <a:rPr lang="ru-RU" sz="3000" dirty="0"/>
            </a:br>
            <a:r>
              <a:rPr lang="ru-RU" sz="3000" b="0" i="0" dirty="0">
                <a:effectLst/>
                <a:latin typeface="Roboto" panose="02000000000000000000" pitchFamily="2" charset="0"/>
              </a:rPr>
              <a:t>8. Мониторинг и улучшение.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67450" y="11585475"/>
            <a:ext cx="767603" cy="303229"/>
          </a:xfrm>
        </p:spPr>
        <p:txBody>
          <a:bodyPr/>
          <a:lstStyle/>
          <a:p>
            <a:r>
              <a:rPr lang="ru-RU" dirty="0"/>
              <a:t>Наставник проекта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Кронгауз Дмитрий Эдуардович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37720" y="7642125"/>
            <a:ext cx="4134612" cy="2103120"/>
          </a:xfrm>
        </p:spPr>
        <p:txBody>
          <a:bodyPr/>
          <a:lstStyle/>
          <a:p>
            <a:r>
              <a:rPr lang="ru-RU" dirty="0"/>
              <a:t>Член команды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Брюханов Дмитрий Александрович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642125"/>
            <a:ext cx="4134612" cy="2103120"/>
          </a:xfrm>
        </p:spPr>
        <p:txBody>
          <a:bodyPr/>
          <a:lstStyle/>
          <a:p>
            <a:r>
              <a:rPr lang="ru-RU" dirty="0"/>
              <a:t>Лидер команды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Иванов Денис Сергеевич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642125"/>
            <a:ext cx="4134612" cy="2103120"/>
          </a:xfrm>
        </p:spPr>
        <p:txBody>
          <a:bodyPr/>
          <a:lstStyle/>
          <a:p>
            <a:r>
              <a:rPr lang="ru-RU" dirty="0"/>
              <a:t>Член команды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Краснов Дмитрий Сергеевич</a:t>
            </a:r>
          </a:p>
          <a:p>
            <a:endParaRPr lang="ru-RU" dirty="0"/>
          </a:p>
        </p:txBody>
      </p:sp>
      <p:pic>
        <p:nvPicPr>
          <p:cNvPr id="1026" name="Picture 2" descr="Дмитрий Кронгауз">
            <a:extLst>
              <a:ext uri="{FF2B5EF4-FFF2-40B4-BE49-F238E27FC236}">
                <a16:creationId xmlns:a16="http://schemas.microsoft.com/office/drawing/2014/main" id="{5EC0F6E4-719A-495A-86DA-B9D6C8F9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8" y="3943350"/>
            <a:ext cx="2147888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4CD3A00-509E-4E0F-B1F9-6306A93A1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720" y="3943350"/>
            <a:ext cx="1511459" cy="220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37F5FAC-74B0-449E-8043-A5D1EC62A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3227" y="3943351"/>
            <a:ext cx="1607902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2EAFA6-F1F4-451F-B7C1-234B5437C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7267" y="3949700"/>
            <a:ext cx="1772650" cy="214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3822</TotalTime>
  <Words>566</Words>
  <Application>Microsoft Office PowerPoint</Application>
  <PresentationFormat>Произвольный</PresentationFormat>
  <Paragraphs>57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Gilroy-ExtraBold</vt:lpstr>
      <vt:lpstr>Gilroy-Light</vt:lpstr>
      <vt:lpstr>Roboto</vt:lpstr>
      <vt:lpstr>ОБЛОЖКИ</vt:lpstr>
      <vt:lpstr>РАЗДЕЛИТЕЛИ</vt:lpstr>
      <vt:lpstr>Ранжирование регуляторов реактивной мощности</vt:lpstr>
      <vt:lpstr>Актуальность проекта</vt:lpstr>
      <vt:lpstr>Проблема</vt:lpstr>
      <vt:lpstr>Решение</vt:lpstr>
      <vt:lpstr>Рынок</vt:lpstr>
      <vt:lpstr>Анализ конкурентов</vt:lpstr>
      <vt:lpstr>План выполнения 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Denis Sergeevich</cp:lastModifiedBy>
  <cp:revision>228</cp:revision>
  <dcterms:created xsi:type="dcterms:W3CDTF">2021-03-01T12:07:13Z</dcterms:created>
  <dcterms:modified xsi:type="dcterms:W3CDTF">2023-11-01T15:45:13Z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