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56E8F-C6DE-49D1-B224-CC8736C47013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7A2FA-93B2-4A9E-9720-BA1FE84B5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993A6-C955-4BD9-83D2-F8B2E225BB62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075CF-057D-4E8E-8A86-A389B7848F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38637-483B-4794-9532-D915702DCB2F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1E157-44D7-4B46-B9A1-798F1FAC88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AE53E-FCF6-4FD0-9042-4DDB219092AB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A5BBC-E8E3-4A05-BEE2-7882ADE364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74190-C344-4A0B-BD5F-F38BDDDBAC5B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89B3F-06BA-4DBE-BB5A-E32DB9B75B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3FE1D-8A69-4DCC-9C5B-50574BE1C3A9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0D6B4-16E8-438A-8083-A65A3297B1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03BC5-1915-4651-AE35-A6C95BF1A669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B50B0-0BDD-4E27-9F1B-2D243EAC94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33641-7B5D-45C1-9FA3-EF15381FA46E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26B39-00E2-4EC7-B45A-F16A9B0C43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2DD35-9C7A-42EC-B881-4BB20BC54A08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0ADE5-58BD-4611-988D-AACDDBCD82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E424C-BBFA-40C7-B30E-43152A417D69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BD846-169C-43DE-AAD6-2CBEEA04EB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54A38-06AC-4AD5-B9D1-A399A232722C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91FFA-599F-415F-97D6-93EFA2BD1C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B2CD4F4-F718-423D-AB1C-2086CE32A1C9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CEDCA8-7F42-4570-BF5C-A1A4C5AA9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vslearn@mail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.me/svs_education" TargetMode="External"/><Relationship Id="rId4" Type="http://schemas.openxmlformats.org/officeDocument/2006/relationships/hyperlink" Target="https://vk.com/public21218977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3314" name="Заголовок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ru-RU" sz="5200" b="1" smtClean="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Наименование проекта </a:t>
            </a:r>
          </a:p>
        </p:txBody>
      </p:sp>
      <p:pic>
        <p:nvPicPr>
          <p:cNvPr id="13315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928688" y="2397125"/>
            <a:ext cx="10334625" cy="1411288"/>
          </a:xfrm>
          <a:prstGeom prst="rect">
            <a:avLst/>
          </a:prstGeom>
          <a:noFill/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bg1"/>
                </a:solidFill>
                <a:latin typeface="+mn-lt"/>
              </a:rPr>
              <a:t>Образовательная платформа </a:t>
            </a:r>
            <a:r>
              <a:rPr lang="ru-RU" sz="5400" dirty="0">
                <a:solidFill>
                  <a:schemeClr val="bg1"/>
                </a:solidFill>
                <a:latin typeface="+mn-lt"/>
              </a:rPr>
              <a:t>по </a:t>
            </a:r>
            <a:r>
              <a:rPr lang="ru-RU" sz="5400" dirty="0" smtClean="0">
                <a:solidFill>
                  <a:schemeClr val="bg1"/>
                </a:solidFill>
                <a:latin typeface="+mn-lt"/>
              </a:rPr>
              <a:t>краеведению </a:t>
            </a:r>
            <a:endParaRPr lang="ru-RU" sz="5400" dirty="0" smtClean="0">
              <a:solidFill>
                <a:schemeClr val="bg1"/>
              </a:solidFill>
              <a:latin typeface="+mn-lt"/>
            </a:endParaRPr>
          </a:p>
          <a:p>
            <a:pPr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bg1"/>
                </a:solidFill>
                <a:latin typeface="+mn-lt"/>
              </a:rPr>
              <a:t>(</a:t>
            </a:r>
            <a:r>
              <a:rPr lang="ru-RU" sz="5400" dirty="0">
                <a:solidFill>
                  <a:schemeClr val="bg1"/>
                </a:solidFill>
                <a:latin typeface="+mn-lt"/>
              </a:rPr>
              <a:t>на примере </a:t>
            </a:r>
            <a:r>
              <a:rPr lang="ru-RU" sz="5400" dirty="0" err="1">
                <a:solidFill>
                  <a:schemeClr val="bg1"/>
                </a:solidFill>
                <a:latin typeface="+mn-lt"/>
              </a:rPr>
              <a:t>Севастополеведения</a:t>
            </a:r>
            <a:r>
              <a:rPr lang="ru-RU" sz="5400" dirty="0">
                <a:solidFill>
                  <a:schemeClr val="bg1"/>
                </a:solidFill>
                <a:latin typeface="+mn-lt"/>
              </a:rPr>
              <a:t>)</a:t>
            </a:r>
            <a:endParaRPr lang="ru-RU" sz="5200" b="1" dirty="0">
              <a:solidFill>
                <a:schemeClr val="bg1"/>
              </a:solidFill>
              <a:latin typeface="+mn-lt"/>
              <a:ea typeface="Tahoma" panose="020B0604030504040204" pitchFamily="34" charset="0"/>
              <a:cs typeface="Gotham Pro" panose="02000503040000020004" pitchFamily="50" charset="0"/>
            </a:endParaRPr>
          </a:p>
        </p:txBody>
      </p:sp>
      <p:sp>
        <p:nvSpPr>
          <p:cNvPr id="13317" name="Подзаголовок 2"/>
          <p:cNvSpPr txBox="1">
            <a:spLocks/>
          </p:cNvSpPr>
          <p:nvPr/>
        </p:nvSpPr>
        <p:spPr bwMode="auto">
          <a:xfrm>
            <a:off x="947738" y="4283075"/>
            <a:ext cx="10333037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3700">
              <a:solidFill>
                <a:schemeClr val="bg1"/>
              </a:solidFill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13318" name="Прямоугольник 1"/>
          <p:cNvSpPr>
            <a:spLocks noChangeArrowheads="1"/>
          </p:cNvSpPr>
          <p:nvPr/>
        </p:nvSpPr>
        <p:spPr bwMode="auto">
          <a:xfrm>
            <a:off x="3709988" y="5816600"/>
            <a:ext cx="90662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chemeClr val="bg1"/>
                </a:solidFill>
                <a:latin typeface="Roboto"/>
              </a:rPr>
              <a:t>Проект предполагает разработку платформы, которая будет содержать образовательный контент, а также элементы технологии геймификации</a:t>
            </a:r>
          </a:p>
          <a:p>
            <a:pPr algn="ctr"/>
            <a:r>
              <a:rPr lang="ru-RU">
                <a:solidFill>
                  <a:schemeClr val="bg1"/>
                </a:solidFill>
                <a:latin typeface="Roboto"/>
              </a:rPr>
              <a:t>по разнообразным темам предмета "Севастополеведение"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4338" name="Заголовок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ru-RU" sz="5200" b="1" smtClean="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Наименование проекта </a:t>
            </a:r>
          </a:p>
        </p:txBody>
      </p:sp>
      <p:pic>
        <p:nvPicPr>
          <p:cNvPr id="14339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8113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Заголовок 1"/>
          <p:cNvSpPr txBox="1">
            <a:spLocks/>
          </p:cNvSpPr>
          <p:nvPr/>
        </p:nvSpPr>
        <p:spPr bwMode="auto">
          <a:xfrm>
            <a:off x="2197100" y="338138"/>
            <a:ext cx="107569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3100" b="1">
                <a:latin typeface="Gotham Pro"/>
                <a:ea typeface="Tahoma" pitchFamily="34" charset="0"/>
                <a:cs typeface="Gotham Pro"/>
              </a:rPr>
              <a:t>Что делает проект? </a:t>
            </a:r>
            <a:br>
              <a:rPr lang="ru-RU" sz="3100" b="1">
                <a:latin typeface="Gotham Pro"/>
                <a:ea typeface="Tahoma" pitchFamily="34" charset="0"/>
                <a:cs typeface="Gotham Pro"/>
              </a:rPr>
            </a:br>
            <a:endParaRPr lang="ru-RU" sz="3100" b="1"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14341" name="Объект 2"/>
          <p:cNvSpPr txBox="1">
            <a:spLocks/>
          </p:cNvSpPr>
          <p:nvPr/>
        </p:nvSpPr>
        <p:spPr bwMode="auto">
          <a:xfrm>
            <a:off x="287338" y="1358900"/>
            <a:ext cx="5046662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ru-RU" sz="240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Проект заключается в разработке платформы,</a:t>
            </a:r>
            <a:r>
              <a:rPr lang="ru-RU" sz="2400">
                <a:solidFill>
                  <a:srgbClr val="000000"/>
                </a:solidFill>
                <a:latin typeface="Roboto"/>
                <a:ea typeface="Tahoma" pitchFamily="34" charset="0"/>
              </a:rPr>
              <a:t> </a:t>
            </a:r>
            <a:r>
              <a:rPr lang="ru-RU" sz="240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которая будет содержать образовательный контент , а так же элементы технологии геймификации по разнообразным темам предмета "Севастополеведение" для детей младшего, среднего и старшего школьного возрастов, а также для педагогов, реализующих данный предмет в образовательном учреждении г. Севастополя.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ru-RU" sz="240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Проект находится на стадии доработки.</a:t>
            </a:r>
            <a:endParaRPr lang="ru-RU" sz="2000">
              <a:solidFill>
                <a:schemeClr val="bg1"/>
              </a:solidFill>
              <a:latin typeface="Gotham Pro"/>
              <a:ea typeface="Tahoma" pitchFamily="34" charset="0"/>
              <a:cs typeface="Gotham Pro"/>
            </a:endParaRPr>
          </a:p>
        </p:txBody>
      </p:sp>
      <p:pic>
        <p:nvPicPr>
          <p:cNvPr id="14342" name="Рисунок 1"/>
          <p:cNvPicPr>
            <a:picLocks noChangeAspect="1"/>
          </p:cNvPicPr>
          <p:nvPr/>
        </p:nvPicPr>
        <p:blipFill>
          <a:blip r:embed="rId3"/>
          <a:srcRect l="6514" t="8839" r="24384" b="17978"/>
          <a:stretch>
            <a:fillRect/>
          </a:stretch>
        </p:blipFill>
        <p:spPr bwMode="auto">
          <a:xfrm>
            <a:off x="5334000" y="1787525"/>
            <a:ext cx="6577013" cy="391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2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Заголовок 1"/>
          <p:cNvSpPr txBox="1">
            <a:spLocks/>
          </p:cNvSpPr>
          <p:nvPr/>
        </p:nvSpPr>
        <p:spPr bwMode="auto">
          <a:xfrm>
            <a:off x="2054225" y="49213"/>
            <a:ext cx="11114088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3100" b="1">
                <a:latin typeface="Gotham Pro"/>
                <a:ea typeface="Tahoma" pitchFamily="34" charset="0"/>
                <a:cs typeface="Gotham Pro"/>
              </a:rPr>
              <a:t>Проблема</a:t>
            </a:r>
            <a:br>
              <a:rPr lang="ru-RU" sz="3100" b="1">
                <a:latin typeface="Gotham Pro"/>
                <a:ea typeface="Tahoma" pitchFamily="34" charset="0"/>
                <a:cs typeface="Gotham Pro"/>
              </a:rPr>
            </a:br>
            <a:endParaRPr lang="ru-RU" sz="3100" b="1"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15364" name="Прямоугольник 1"/>
          <p:cNvSpPr>
            <a:spLocks noChangeArrowheads="1"/>
          </p:cNvSpPr>
          <p:nvPr/>
        </p:nvSpPr>
        <p:spPr bwMode="auto">
          <a:xfrm>
            <a:off x="2682875" y="908050"/>
            <a:ext cx="841533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chemeClr val="bg1"/>
                </a:solidFill>
                <a:latin typeface="Calibri" pitchFamily="34" charset="0"/>
              </a:rPr>
              <a:t>Проблема клиента, которую мы решаем.</a:t>
            </a:r>
          </a:p>
          <a:p>
            <a:endParaRPr lang="ru-RU" sz="32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4375" y="1501775"/>
            <a:ext cx="5635625" cy="51054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effectLst>
            <a:outerShdw blurRad="609600" dist="1054100" dir="1098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5366" name="Picture 2" descr="https://krymizdat.ru/image/cache/catalog/222/03206-720x720.jpg"/>
          <p:cNvPicPr>
            <a:picLocks noChangeAspect="1" noChangeArrowheads="1"/>
          </p:cNvPicPr>
          <p:nvPr/>
        </p:nvPicPr>
        <p:blipFill>
          <a:blip r:embed="rId5"/>
          <a:srcRect l="15306" r="15138"/>
          <a:stretch>
            <a:fillRect/>
          </a:stretch>
        </p:blipFill>
        <p:spPr bwMode="auto">
          <a:xfrm>
            <a:off x="955675" y="1714500"/>
            <a:ext cx="315277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TextBox 3"/>
          <p:cNvSpPr txBox="1">
            <a:spLocks noChangeArrowheads="1"/>
          </p:cNvSpPr>
          <p:nvPr/>
        </p:nvSpPr>
        <p:spPr bwMode="auto">
          <a:xfrm>
            <a:off x="895350" y="5892800"/>
            <a:ext cx="32734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chemeClr val="bg1"/>
                </a:solidFill>
                <a:latin typeface="Calibri" pitchFamily="34" charset="0"/>
              </a:rPr>
              <a:t>Единственный учебник по предмету.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6386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525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Объект 2"/>
          <p:cNvSpPr txBox="1">
            <a:spLocks/>
          </p:cNvSpPr>
          <p:nvPr/>
        </p:nvSpPr>
        <p:spPr bwMode="auto">
          <a:xfrm>
            <a:off x="4291013" y="2984500"/>
            <a:ext cx="8410575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endParaRPr lang="ru-RU" sz="2000" b="1">
              <a:solidFill>
                <a:schemeClr val="bg1"/>
              </a:solidFill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16388" name="Заголовок 1"/>
          <p:cNvSpPr txBox="1">
            <a:spLocks/>
          </p:cNvSpPr>
          <p:nvPr/>
        </p:nvSpPr>
        <p:spPr bwMode="auto">
          <a:xfrm>
            <a:off x="1524000" y="227013"/>
            <a:ext cx="11114088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3600" b="1">
                <a:latin typeface="Gotham Pro"/>
                <a:ea typeface="Tahoma" pitchFamily="34" charset="0"/>
                <a:cs typeface="Gotham Pro"/>
              </a:rPr>
              <a:t>Решение</a:t>
            </a:r>
            <a:r>
              <a:rPr lang="ru-RU" sz="36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/>
            </a:r>
            <a:br>
              <a:rPr lang="ru-RU" sz="36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</a:br>
            <a:endParaRPr lang="ru-RU" sz="3600" b="1">
              <a:solidFill>
                <a:schemeClr val="bg1"/>
              </a:solidFill>
              <a:latin typeface="Gotham Pro"/>
              <a:ea typeface="Tahoma" pitchFamily="34" charset="0"/>
              <a:cs typeface="Gotham Pro"/>
            </a:endParaRPr>
          </a:p>
        </p:txBody>
      </p:sp>
      <p:pic>
        <p:nvPicPr>
          <p:cNvPr id="16389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" y="1249363"/>
            <a:ext cx="4648200" cy="535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572125" y="1801813"/>
            <a:ext cx="6096000" cy="42465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chemeClr val="bg1"/>
                </a:solidFill>
                <a:latin typeface="Gotham Pro" panose="02000503040000020004" pitchFamily="50" charset="0"/>
                <a:ea typeface="Tahoma" panose="020B0604030504040204" pitchFamily="34" charset="0"/>
                <a:cs typeface="Gotham Pro" panose="02000503040000020004" pitchFamily="50" charset="0"/>
              </a:rPr>
              <a:t>Нахождение материала в одном месте (платформе)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bg1"/>
              </a:solidFill>
              <a:latin typeface="Gotham Pro" panose="02000503040000020004" pitchFamily="50" charset="0"/>
              <a:ea typeface="Tahoma" panose="020B0604030504040204" pitchFamily="34" charset="0"/>
              <a:cs typeface="Gotham Pro" panose="02000503040000020004" pitchFamily="50" charset="0"/>
            </a:endParaRPr>
          </a:p>
          <a:p>
            <a:pPr marL="342900" indent="-34290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chemeClr val="bg1"/>
                </a:solidFill>
                <a:latin typeface="Gotham Pro" panose="02000503040000020004" pitchFamily="50" charset="0"/>
                <a:ea typeface="Tahoma" panose="020B0604030504040204" pitchFamily="34" charset="0"/>
                <a:cs typeface="Gotham Pro" panose="02000503040000020004" pitchFamily="50" charset="0"/>
              </a:rPr>
              <a:t>Комплексность и системность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bg1"/>
              </a:solidFill>
              <a:latin typeface="Gotham Pro" panose="02000503040000020004" pitchFamily="50" charset="0"/>
              <a:ea typeface="Tahoma" panose="020B0604030504040204" pitchFamily="34" charset="0"/>
              <a:cs typeface="Gotham Pro" panose="02000503040000020004" pitchFamily="50" charset="0"/>
            </a:endParaRPr>
          </a:p>
          <a:p>
            <a:pPr marL="342900" indent="-34290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chemeClr val="bg1"/>
                </a:solidFill>
                <a:latin typeface="Gotham Pro" panose="02000503040000020004" pitchFamily="50" charset="0"/>
                <a:ea typeface="Tahoma" panose="020B0604030504040204" pitchFamily="34" charset="0"/>
                <a:cs typeface="Gotham Pro" panose="02000503040000020004" pitchFamily="50" charset="0"/>
              </a:rPr>
              <a:t>Наличие интерактивных разработок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bg1"/>
              </a:solidFill>
              <a:latin typeface="Gotham Pro" panose="02000503040000020004" pitchFamily="50" charset="0"/>
              <a:ea typeface="Tahoma" panose="020B0604030504040204" pitchFamily="34" charset="0"/>
              <a:cs typeface="Gotham Pro" panose="02000503040000020004" pitchFamily="50" charset="0"/>
            </a:endParaRPr>
          </a:p>
          <a:p>
            <a:pPr marL="342900" indent="-34290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chemeClr val="bg1"/>
                </a:solidFill>
                <a:latin typeface="Gotham Pro" panose="02000503040000020004" pitchFamily="50" charset="0"/>
                <a:ea typeface="Tahoma" panose="020B0604030504040204" pitchFamily="34" charset="0"/>
                <a:cs typeface="Gotham Pro" panose="02000503040000020004" pitchFamily="50" charset="0"/>
              </a:rPr>
              <a:t>Единая материальная и тренинговая база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bg1"/>
              </a:solidFill>
              <a:latin typeface="Gotham Pro" panose="02000503040000020004" pitchFamily="50" charset="0"/>
              <a:ea typeface="Tahoma" panose="020B0604030504040204" pitchFamily="34" charset="0"/>
              <a:cs typeface="Gotham Pro" panose="02000503040000020004" pitchFamily="50" charset="0"/>
            </a:endParaRPr>
          </a:p>
          <a:p>
            <a:pPr marL="342900" indent="-34290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chemeClr val="bg1"/>
                </a:solidFill>
                <a:latin typeface="Gotham Pro" panose="02000503040000020004" pitchFamily="50" charset="0"/>
                <a:ea typeface="Tahoma" panose="020B0604030504040204" pitchFamily="34" charset="0"/>
                <a:cs typeface="Gotham Pro" panose="02000503040000020004" pitchFamily="50" charset="0"/>
              </a:rPr>
              <a:t>Удобство использования (распределение материала по категориям: класс, тема, тип, учащимся/учителям)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bg1"/>
              </a:solidFill>
              <a:latin typeface="Gotham Pro" panose="02000503040000020004" pitchFamily="50" charset="0"/>
              <a:ea typeface="Tahoma" panose="020B0604030504040204" pitchFamily="34" charset="0"/>
              <a:cs typeface="Gotham Pro" panose="02000503040000020004" pitchFamily="50" charset="0"/>
            </a:endParaRPr>
          </a:p>
          <a:p>
            <a:pPr marL="342900" indent="-34290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chemeClr val="bg1"/>
                </a:solidFill>
                <a:latin typeface="Gotham Pro" panose="02000503040000020004" pitchFamily="50" charset="0"/>
                <a:ea typeface="Tahoma" panose="020B0604030504040204" pitchFamily="34" charset="0"/>
                <a:cs typeface="Gotham Pro" panose="02000503040000020004" pitchFamily="50" charset="0"/>
              </a:rPr>
              <a:t>Наше решение не требует финансовых затрат для пользователей</a:t>
            </a:r>
          </a:p>
        </p:txBody>
      </p:sp>
      <p:sp>
        <p:nvSpPr>
          <p:cNvPr id="16391" name="Прямоугольник 3"/>
          <p:cNvSpPr>
            <a:spLocks noChangeArrowheads="1"/>
          </p:cNvSpPr>
          <p:nvPr/>
        </p:nvSpPr>
        <p:spPr bwMode="auto">
          <a:xfrm>
            <a:off x="5181600" y="982663"/>
            <a:ext cx="72644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Преимущества нашего решения перед аналогами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7410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1910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Объект 2"/>
          <p:cNvSpPr txBox="1">
            <a:spLocks/>
          </p:cNvSpPr>
          <p:nvPr/>
        </p:nvSpPr>
        <p:spPr bwMode="auto">
          <a:xfrm>
            <a:off x="4291013" y="2984500"/>
            <a:ext cx="8410575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endParaRPr lang="ru-RU" sz="2000" b="1">
              <a:solidFill>
                <a:schemeClr val="bg1"/>
              </a:solidFill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17412" name="Заголовок 1"/>
          <p:cNvSpPr txBox="1">
            <a:spLocks/>
          </p:cNvSpPr>
          <p:nvPr/>
        </p:nvSpPr>
        <p:spPr bwMode="auto">
          <a:xfrm>
            <a:off x="1960563" y="-180975"/>
            <a:ext cx="119062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4000" b="1">
                <a:latin typeface="Gotham Pro"/>
                <a:ea typeface="Tahoma" pitchFamily="34" charset="0"/>
                <a:cs typeface="Gotham Pro"/>
              </a:rPr>
              <a:t>Бизнес-модель </a:t>
            </a:r>
            <a:br>
              <a:rPr lang="ru-RU" sz="4000" b="1">
                <a:latin typeface="Gotham Pro"/>
                <a:ea typeface="Tahoma" pitchFamily="34" charset="0"/>
                <a:cs typeface="Gotham Pro"/>
              </a:rPr>
            </a:br>
            <a:endParaRPr lang="ru-RU" sz="4000" b="1">
              <a:latin typeface="Gotham Pro"/>
              <a:ea typeface="Tahoma" pitchFamily="34" charset="0"/>
              <a:cs typeface="Gotham Pro"/>
            </a:endParaRPr>
          </a:p>
        </p:txBody>
      </p:sp>
      <p:pic>
        <p:nvPicPr>
          <p:cNvPr id="17413" name="Рисунок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5475" y="663575"/>
            <a:ext cx="11252200" cy="577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3"/>
          <p:cNvSpPr txBox="1">
            <a:spLocks noChangeArrowheads="1"/>
          </p:cNvSpPr>
          <p:nvPr/>
        </p:nvSpPr>
        <p:spPr bwMode="auto">
          <a:xfrm>
            <a:off x="6350000" y="4821238"/>
            <a:ext cx="5154613" cy="461962"/>
          </a:xfrm>
          <a:prstGeom prst="rect">
            <a:avLst/>
          </a:prstGeom>
          <a:solidFill>
            <a:srgbClr val="EFEFE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ru-RU" sz="1200">
                <a:latin typeface="Calibri" pitchFamily="34" charset="0"/>
              </a:rPr>
              <a:t>Включение платной годовой подписки на платформу – 1 000 рублей один раз в год или 550 рублей каждые полгода.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8434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50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Объект 2"/>
          <p:cNvSpPr txBox="1">
            <a:spLocks/>
          </p:cNvSpPr>
          <p:nvPr/>
        </p:nvSpPr>
        <p:spPr bwMode="auto">
          <a:xfrm>
            <a:off x="4291013" y="2984500"/>
            <a:ext cx="8410575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endParaRPr lang="ru-RU" sz="2000" b="1">
              <a:solidFill>
                <a:schemeClr val="bg1"/>
              </a:solidFill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18436" name="Заголовок 1"/>
          <p:cNvSpPr txBox="1">
            <a:spLocks/>
          </p:cNvSpPr>
          <p:nvPr/>
        </p:nvSpPr>
        <p:spPr bwMode="auto">
          <a:xfrm>
            <a:off x="1785938" y="204788"/>
            <a:ext cx="11904662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4000" b="1">
                <a:latin typeface="Gotham Pro"/>
                <a:ea typeface="Tahoma" pitchFamily="34" charset="0"/>
                <a:cs typeface="Gotham Pro"/>
              </a:rPr>
              <a:t>Рынок </a:t>
            </a:r>
            <a:br>
              <a:rPr lang="ru-RU" sz="4000" b="1">
                <a:latin typeface="Gotham Pro"/>
                <a:ea typeface="Tahoma" pitchFamily="34" charset="0"/>
                <a:cs typeface="Gotham Pro"/>
              </a:rPr>
            </a:br>
            <a:endParaRPr lang="ru-RU" sz="4000" b="1"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18437" name="TextBox 1"/>
          <p:cNvSpPr txBox="1">
            <a:spLocks noChangeArrowheads="1"/>
          </p:cNvSpPr>
          <p:nvPr/>
        </p:nvSpPr>
        <p:spPr bwMode="auto">
          <a:xfrm>
            <a:off x="285750" y="1160463"/>
            <a:ext cx="1171257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В Севастополе находится 184 общеобразовательных школы. К сожалению, Севастополеведение ведется не во всех.</a:t>
            </a:r>
          </a:p>
          <a:p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Тем не менее, предположим, что данный предмет есть в 120 школах города. Преподается он также не во всех классах, но будем считать, что в трех параллелях среднего звена и в двух параллелях младшего звена, в каждой из параллелей 3 класса. Средняя наполняемость одного класса – 25 человек. </a:t>
            </a:r>
          </a:p>
          <a:p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Если мы рассматриваем, что все пользователи будут покупать единоразовую годовую подписку за 1000 рублей, то ежегодная выручка составит 45 000 000 рублей. </a:t>
            </a:r>
          </a:p>
          <a:p>
            <a:endParaRPr lang="ru-RU" sz="24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438" name="TextBox 5"/>
          <p:cNvSpPr txBox="1">
            <a:spLocks noChangeArrowheads="1"/>
          </p:cNvSpPr>
          <p:nvPr/>
        </p:nvSpPr>
        <p:spPr bwMode="auto">
          <a:xfrm>
            <a:off x="1838325" y="4832350"/>
            <a:ext cx="860742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solidFill>
                  <a:schemeClr val="bg1"/>
                </a:solidFill>
                <a:latin typeface="Calibri" pitchFamily="34" charset="0"/>
              </a:rPr>
              <a:t>120 х 5 х 3 х 25 х 1 000 = 45 000 000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58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Объект 2"/>
          <p:cNvSpPr txBox="1">
            <a:spLocks/>
          </p:cNvSpPr>
          <p:nvPr/>
        </p:nvSpPr>
        <p:spPr bwMode="auto">
          <a:xfrm>
            <a:off x="4291013" y="2984500"/>
            <a:ext cx="8410575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endParaRPr lang="ru-RU" sz="2000" b="1">
              <a:solidFill>
                <a:schemeClr val="bg1"/>
              </a:solidFill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19460" name="Заголовок 1"/>
          <p:cNvSpPr txBox="1">
            <a:spLocks/>
          </p:cNvSpPr>
          <p:nvPr/>
        </p:nvSpPr>
        <p:spPr bwMode="auto">
          <a:xfrm>
            <a:off x="2076450" y="215900"/>
            <a:ext cx="110299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3100" b="1">
                <a:latin typeface="Gotham Pro"/>
                <a:ea typeface="Tahoma" pitchFamily="34" charset="0"/>
                <a:cs typeface="Gotham Pro"/>
              </a:rPr>
              <a:t>Конкуренты </a:t>
            </a:r>
            <a:br>
              <a:rPr lang="ru-RU" sz="3100" b="1">
                <a:latin typeface="Gotham Pro"/>
                <a:ea typeface="Tahoma" pitchFamily="34" charset="0"/>
                <a:cs typeface="Gotham Pro"/>
              </a:rPr>
            </a:br>
            <a:endParaRPr lang="ru-RU" sz="3100" b="1"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9088" y="3048000"/>
            <a:ext cx="612775" cy="612775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Gotham Pro" panose="02000503040000020004" pitchFamily="50" charset="0"/>
                <a:ea typeface="Tahoma" panose="020B0604030504040204" pitchFamily="34" charset="0"/>
                <a:cs typeface="Gotham Pro" panose="02000503040000020004" pitchFamily="50" charset="0"/>
              </a:rPr>
              <a:t>01</a:t>
            </a:r>
            <a:endParaRPr lang="ru-RU" b="1" dirty="0">
              <a:solidFill>
                <a:schemeClr val="bg1"/>
              </a:solidFill>
              <a:latin typeface="Gotham Pro" panose="02000503040000020004" pitchFamily="50" charset="0"/>
              <a:cs typeface="Gotham Pro" panose="02000503040000020004" pitchFamily="50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9088" y="3940175"/>
            <a:ext cx="612775" cy="611188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Gotham Pro" panose="02000503040000020004" pitchFamily="50" charset="0"/>
                <a:ea typeface="Tahoma" panose="020B0604030504040204" pitchFamily="34" charset="0"/>
                <a:cs typeface="Gotham Pro" panose="02000503040000020004" pitchFamily="50" charset="0"/>
              </a:rPr>
              <a:t>02</a:t>
            </a:r>
            <a:endParaRPr lang="ru-RU" b="1" dirty="0">
              <a:solidFill>
                <a:schemeClr val="bg1"/>
              </a:solidFill>
              <a:latin typeface="Gotham Pro" panose="02000503040000020004" pitchFamily="50" charset="0"/>
              <a:cs typeface="Gotham Pro" panose="02000503040000020004" pitchFamily="50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9088" y="4843463"/>
            <a:ext cx="612775" cy="611187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Gotham Pro" panose="02000503040000020004" pitchFamily="50" charset="0"/>
                <a:ea typeface="Tahoma" panose="020B0604030504040204" pitchFamily="34" charset="0"/>
                <a:cs typeface="Gotham Pro" panose="02000503040000020004" pitchFamily="50" charset="0"/>
              </a:rPr>
              <a:t>03</a:t>
            </a:r>
            <a:endParaRPr lang="ru-RU" b="1" dirty="0">
              <a:solidFill>
                <a:schemeClr val="bg1"/>
              </a:solidFill>
              <a:latin typeface="Gotham Pro" panose="02000503040000020004" pitchFamily="50" charset="0"/>
              <a:cs typeface="Gotham Pro" panose="02000503040000020004" pitchFamily="50" charset="0"/>
            </a:endParaRPr>
          </a:p>
        </p:txBody>
      </p:sp>
      <p:sp>
        <p:nvSpPr>
          <p:cNvPr id="19464" name="Заголовок 1"/>
          <p:cNvSpPr txBox="1">
            <a:spLocks/>
          </p:cNvSpPr>
          <p:nvPr/>
        </p:nvSpPr>
        <p:spPr bwMode="auto">
          <a:xfrm>
            <a:off x="1689100" y="2846388"/>
            <a:ext cx="2068513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2000" b="1">
                <a:solidFill>
                  <a:schemeClr val="bg1"/>
                </a:solidFill>
                <a:latin typeface="Calibri Light" pitchFamily="34" charset="0"/>
              </a:rPr>
              <a:t>Институт развития образования</a:t>
            </a:r>
            <a:endParaRPr lang="ru-RU" sz="2000" b="1">
              <a:solidFill>
                <a:schemeClr val="bg1"/>
              </a:solidFill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15" name="Прямоугольник 14">
            <a:extLst/>
          </p:cNvPr>
          <p:cNvSpPr/>
          <p:nvPr/>
        </p:nvSpPr>
        <p:spPr>
          <a:xfrm flipH="1">
            <a:off x="3771900" y="2816225"/>
            <a:ext cx="46038" cy="3875088"/>
          </a:xfrm>
          <a:prstGeom prst="rect">
            <a:avLst/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6" name="Прямоугольник 15">
            <a:extLst/>
          </p:cNvPr>
          <p:cNvSpPr/>
          <p:nvPr/>
        </p:nvSpPr>
        <p:spPr>
          <a:xfrm flipH="1">
            <a:off x="5792788" y="2816225"/>
            <a:ext cx="44450" cy="3875088"/>
          </a:xfrm>
          <a:prstGeom prst="rect">
            <a:avLst/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7" name="Прямоугольник 16">
            <a:extLst/>
          </p:cNvPr>
          <p:cNvSpPr/>
          <p:nvPr/>
        </p:nvSpPr>
        <p:spPr>
          <a:xfrm flipH="1">
            <a:off x="7662863" y="2816225"/>
            <a:ext cx="46037" cy="3875088"/>
          </a:xfrm>
          <a:prstGeom prst="rect">
            <a:avLst/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8" name="Прямоугольник 17">
            <a:extLst/>
          </p:cNvPr>
          <p:cNvSpPr/>
          <p:nvPr/>
        </p:nvSpPr>
        <p:spPr>
          <a:xfrm flipH="1">
            <a:off x="9590088" y="2816225"/>
            <a:ext cx="46037" cy="3875088"/>
          </a:xfrm>
          <a:prstGeom prst="rect">
            <a:avLst/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0" name="Прямоугольник 19">
            <a:extLst/>
          </p:cNvPr>
          <p:cNvSpPr/>
          <p:nvPr/>
        </p:nvSpPr>
        <p:spPr>
          <a:xfrm flipH="1">
            <a:off x="11563350" y="2816225"/>
            <a:ext cx="46038" cy="3875088"/>
          </a:xfrm>
          <a:prstGeom prst="rect">
            <a:avLst/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1" name="Прямоугольник 20">
            <a:extLst/>
          </p:cNvPr>
          <p:cNvSpPr/>
          <p:nvPr/>
        </p:nvSpPr>
        <p:spPr>
          <a:xfrm rot="5400000">
            <a:off x="6732588" y="-1227138"/>
            <a:ext cx="44450" cy="10112375"/>
          </a:xfrm>
          <a:prstGeom prst="rect">
            <a:avLst/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2" name="Прямоугольник 21">
            <a:extLst/>
          </p:cNvPr>
          <p:cNvSpPr/>
          <p:nvPr/>
        </p:nvSpPr>
        <p:spPr>
          <a:xfrm rot="5400000">
            <a:off x="6732588" y="-314325"/>
            <a:ext cx="44450" cy="10112375"/>
          </a:xfrm>
          <a:prstGeom prst="rect">
            <a:avLst/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3" name="Прямоугольник 22">
            <a:extLst/>
          </p:cNvPr>
          <p:cNvSpPr/>
          <p:nvPr/>
        </p:nvSpPr>
        <p:spPr>
          <a:xfrm rot="5400000">
            <a:off x="6731794" y="578644"/>
            <a:ext cx="46037" cy="10112375"/>
          </a:xfrm>
          <a:prstGeom prst="rect">
            <a:avLst/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9473" name="TextBox 23"/>
          <p:cNvSpPr txBox="1">
            <a:spLocks noChangeArrowheads="1"/>
          </p:cNvSpPr>
          <p:nvPr/>
        </p:nvSpPr>
        <p:spPr bwMode="auto">
          <a:xfrm>
            <a:off x="3859213" y="2146300"/>
            <a:ext cx="18954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Единая тематика сайта</a:t>
            </a:r>
            <a:endParaRPr lang="ru-RU" sz="1600">
              <a:solidFill>
                <a:schemeClr val="bg1"/>
              </a:solidFill>
              <a:latin typeface="Calibri" pitchFamily="34" charset="0"/>
              <a:ea typeface="Tahoma" pitchFamily="34" charset="0"/>
            </a:endParaRPr>
          </a:p>
        </p:txBody>
      </p:sp>
      <p:sp>
        <p:nvSpPr>
          <p:cNvPr id="19474" name="TextBox 24"/>
          <p:cNvSpPr txBox="1">
            <a:spLocks noChangeArrowheads="1"/>
          </p:cNvSpPr>
          <p:nvPr/>
        </p:nvSpPr>
        <p:spPr bwMode="auto">
          <a:xfrm>
            <a:off x="5640388" y="1792288"/>
            <a:ext cx="2224087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И теоретический, и практический материал по Севастополеведению</a:t>
            </a:r>
            <a:endParaRPr lang="ru-RU" sz="1600">
              <a:solidFill>
                <a:schemeClr val="bg1"/>
              </a:solidFill>
              <a:latin typeface="Calibri" pitchFamily="34" charset="0"/>
              <a:ea typeface="Tahoma" pitchFamily="34" charset="0"/>
            </a:endParaRPr>
          </a:p>
        </p:txBody>
      </p:sp>
      <p:sp>
        <p:nvSpPr>
          <p:cNvPr id="19475" name="TextBox 25"/>
          <p:cNvSpPr txBox="1">
            <a:spLocks noChangeArrowheads="1"/>
          </p:cNvSpPr>
          <p:nvPr/>
        </p:nvSpPr>
        <p:spPr bwMode="auto">
          <a:xfrm>
            <a:off x="7883525" y="2047875"/>
            <a:ext cx="15954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Материал для 1-11 классов</a:t>
            </a:r>
            <a:endParaRPr lang="ru-RU" sz="1600">
              <a:solidFill>
                <a:schemeClr val="bg1"/>
              </a:solidFill>
              <a:latin typeface="Calibri" pitchFamily="34" charset="0"/>
              <a:ea typeface="Tahoma" pitchFamily="34" charset="0"/>
            </a:endParaRPr>
          </a:p>
        </p:txBody>
      </p:sp>
      <p:sp>
        <p:nvSpPr>
          <p:cNvPr id="19476" name="TextBox 26"/>
          <p:cNvSpPr txBox="1">
            <a:spLocks noChangeArrowheads="1"/>
          </p:cNvSpPr>
          <p:nvPr/>
        </p:nvSpPr>
        <p:spPr bwMode="auto">
          <a:xfrm>
            <a:off x="9690100" y="2047875"/>
            <a:ext cx="1897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Стильный и понятный дизайн</a:t>
            </a:r>
            <a:endParaRPr lang="ru-RU" sz="1600">
              <a:solidFill>
                <a:schemeClr val="bg1"/>
              </a:solidFill>
              <a:latin typeface="Calibri" pitchFamily="34" charset="0"/>
              <a:ea typeface="Tahoma" pitchFamily="34" charset="0"/>
            </a:endParaRPr>
          </a:p>
        </p:txBody>
      </p:sp>
      <p:sp>
        <p:nvSpPr>
          <p:cNvPr id="19477" name="Заголовок 1"/>
          <p:cNvSpPr txBox="1">
            <a:spLocks/>
          </p:cNvSpPr>
          <p:nvPr/>
        </p:nvSpPr>
        <p:spPr bwMode="auto">
          <a:xfrm>
            <a:off x="1189038" y="4089400"/>
            <a:ext cx="2478087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2000" b="1">
                <a:solidFill>
                  <a:schemeClr val="bg1"/>
                </a:solidFill>
                <a:latin typeface="Calibri Light" pitchFamily="34" charset="0"/>
              </a:rPr>
              <a:t>Севастополеведение </a:t>
            </a:r>
            <a:endParaRPr lang="ru-RU" sz="2000" b="1">
              <a:solidFill>
                <a:schemeClr val="bg1"/>
              </a:solidFill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19478" name="Заголовок 1"/>
          <p:cNvSpPr txBox="1">
            <a:spLocks/>
          </p:cNvSpPr>
          <p:nvPr/>
        </p:nvSpPr>
        <p:spPr bwMode="auto">
          <a:xfrm>
            <a:off x="1598613" y="5010150"/>
            <a:ext cx="2068512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2000" b="1">
                <a:solidFill>
                  <a:schemeClr val="bg1"/>
                </a:solidFill>
                <a:latin typeface="Calibri Light" pitchFamily="34" charset="0"/>
              </a:rPr>
              <a:t>Фоксфорд</a:t>
            </a:r>
            <a:endParaRPr lang="ru-RU" sz="2000" b="1">
              <a:solidFill>
                <a:schemeClr val="bg1"/>
              </a:solidFill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32" name="Прямоугольник 31">
            <a:extLst/>
          </p:cNvPr>
          <p:cNvSpPr/>
          <p:nvPr/>
        </p:nvSpPr>
        <p:spPr>
          <a:xfrm>
            <a:off x="4516438" y="3965575"/>
            <a:ext cx="612775" cy="611188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Gotham Pro" panose="02000503040000020004" pitchFamily="50" charset="0"/>
              <a:cs typeface="Gotham Pro" panose="02000503040000020004" pitchFamily="50" charset="0"/>
            </a:endParaRPr>
          </a:p>
        </p:txBody>
      </p:sp>
      <p:sp>
        <p:nvSpPr>
          <p:cNvPr id="33" name="Прямоугольник 32">
            <a:extLst/>
          </p:cNvPr>
          <p:cNvSpPr/>
          <p:nvPr/>
        </p:nvSpPr>
        <p:spPr>
          <a:xfrm>
            <a:off x="6496050" y="3989388"/>
            <a:ext cx="611188" cy="612775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Gotham Pro" panose="02000503040000020004" pitchFamily="50" charset="0"/>
              <a:cs typeface="Gotham Pro" panose="02000503040000020004" pitchFamily="50" charset="0"/>
            </a:endParaRPr>
          </a:p>
        </p:txBody>
      </p:sp>
      <p:sp>
        <p:nvSpPr>
          <p:cNvPr id="35" name="Прямоугольник 34">
            <a:extLst/>
          </p:cNvPr>
          <p:cNvSpPr/>
          <p:nvPr/>
        </p:nvSpPr>
        <p:spPr>
          <a:xfrm>
            <a:off x="10333038" y="4900613"/>
            <a:ext cx="611187" cy="611187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Gotham Pro" panose="02000503040000020004" pitchFamily="50" charset="0"/>
              <a:cs typeface="Gotham Pro" panose="02000503040000020004" pitchFamily="50" charset="0"/>
            </a:endParaRPr>
          </a:p>
        </p:txBody>
      </p:sp>
      <p:sp>
        <p:nvSpPr>
          <p:cNvPr id="36" name="Прямоугольник 35">
            <a:extLst/>
          </p:cNvPr>
          <p:cNvSpPr/>
          <p:nvPr/>
        </p:nvSpPr>
        <p:spPr>
          <a:xfrm>
            <a:off x="8356600" y="3000375"/>
            <a:ext cx="612775" cy="612775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Gotham Pro" panose="02000503040000020004" pitchFamily="50" charset="0"/>
              <a:cs typeface="Gotham Pro" panose="02000503040000020004" pitchFamily="50" charset="0"/>
            </a:endParaRPr>
          </a:p>
        </p:txBody>
      </p:sp>
      <p:sp>
        <p:nvSpPr>
          <p:cNvPr id="19483" name="TextBox 1"/>
          <p:cNvSpPr txBox="1">
            <a:spLocks noChangeArrowheads="1"/>
          </p:cNvSpPr>
          <p:nvPr/>
        </p:nvSpPr>
        <p:spPr bwMode="auto">
          <a:xfrm>
            <a:off x="1189038" y="5711825"/>
            <a:ext cx="28067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chemeClr val="bg1"/>
                </a:solidFill>
                <a:latin typeface="Calibri" pitchFamily="34" charset="0"/>
              </a:rPr>
              <a:t>Образовательная платформа «Севастополеведение»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47663" y="5740400"/>
            <a:ext cx="611187" cy="612775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Gotham Pro" panose="02000503040000020004" pitchFamily="50" charset="0"/>
                <a:ea typeface="Tahoma" panose="020B0604030504040204" pitchFamily="34" charset="0"/>
                <a:cs typeface="Gotham Pro" panose="02000503040000020004" pitchFamily="50" charset="0"/>
              </a:rPr>
              <a:t>04</a:t>
            </a:r>
            <a:endParaRPr lang="ru-RU" b="1" dirty="0">
              <a:solidFill>
                <a:schemeClr val="bg1"/>
              </a:solidFill>
              <a:latin typeface="Gotham Pro" panose="02000503040000020004" pitchFamily="50" charset="0"/>
              <a:cs typeface="Gotham Pro" panose="02000503040000020004" pitchFamily="50" charset="0"/>
            </a:endParaRPr>
          </a:p>
        </p:txBody>
      </p:sp>
      <p:sp>
        <p:nvSpPr>
          <p:cNvPr id="31" name="Прямоугольник 30">
            <a:extLst/>
          </p:cNvPr>
          <p:cNvSpPr/>
          <p:nvPr/>
        </p:nvSpPr>
        <p:spPr>
          <a:xfrm>
            <a:off x="4498975" y="5856288"/>
            <a:ext cx="611188" cy="612775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Gotham Pro" panose="02000503040000020004" pitchFamily="50" charset="0"/>
              <a:cs typeface="Gotham Pro" panose="02000503040000020004" pitchFamily="50" charset="0"/>
            </a:endParaRPr>
          </a:p>
        </p:txBody>
      </p:sp>
      <p:sp>
        <p:nvSpPr>
          <p:cNvPr id="34" name="Прямоугольник 33">
            <a:extLst/>
          </p:cNvPr>
          <p:cNvSpPr/>
          <p:nvPr/>
        </p:nvSpPr>
        <p:spPr>
          <a:xfrm>
            <a:off x="6496050" y="5867400"/>
            <a:ext cx="611188" cy="612775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Gotham Pro" panose="02000503040000020004" pitchFamily="50" charset="0"/>
              <a:cs typeface="Gotham Pro" panose="02000503040000020004" pitchFamily="50" charset="0"/>
            </a:endParaRPr>
          </a:p>
        </p:txBody>
      </p:sp>
      <p:sp>
        <p:nvSpPr>
          <p:cNvPr id="37" name="Прямоугольник 36">
            <a:extLst/>
          </p:cNvPr>
          <p:cNvSpPr/>
          <p:nvPr/>
        </p:nvSpPr>
        <p:spPr>
          <a:xfrm>
            <a:off x="8361363" y="5856288"/>
            <a:ext cx="612775" cy="612775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Gotham Pro" panose="02000503040000020004" pitchFamily="50" charset="0"/>
              <a:cs typeface="Gotham Pro" panose="02000503040000020004" pitchFamily="50" charset="0"/>
            </a:endParaRPr>
          </a:p>
        </p:txBody>
      </p:sp>
      <p:sp>
        <p:nvSpPr>
          <p:cNvPr id="38" name="Прямоугольник 37">
            <a:extLst/>
          </p:cNvPr>
          <p:cNvSpPr/>
          <p:nvPr/>
        </p:nvSpPr>
        <p:spPr>
          <a:xfrm>
            <a:off x="10333038" y="5864225"/>
            <a:ext cx="611187" cy="612775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Gotham Pro" panose="02000503040000020004" pitchFamily="50" charset="0"/>
              <a:cs typeface="Gotham Pro" panose="02000503040000020004" pitchFamily="50" charset="0"/>
            </a:endParaRPr>
          </a:p>
        </p:txBody>
      </p:sp>
      <p:sp>
        <p:nvSpPr>
          <p:cNvPr id="39" name="Прямоугольник 38">
            <a:extLst/>
          </p:cNvPr>
          <p:cNvSpPr/>
          <p:nvPr/>
        </p:nvSpPr>
        <p:spPr>
          <a:xfrm>
            <a:off x="8375650" y="4856163"/>
            <a:ext cx="612775" cy="612775"/>
          </a:xfrm>
          <a:prstGeom prst="rect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Gotham Pro" panose="02000503040000020004" pitchFamily="50" charset="0"/>
              <a:cs typeface="Gotham Pro" panose="02000503040000020004" pitchFamily="50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2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-4763"/>
            <a:ext cx="12192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Объект 2"/>
          <p:cNvSpPr txBox="1">
            <a:spLocks/>
          </p:cNvSpPr>
          <p:nvPr/>
        </p:nvSpPr>
        <p:spPr bwMode="auto">
          <a:xfrm>
            <a:off x="4291013" y="2984500"/>
            <a:ext cx="8410575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endParaRPr lang="ru-RU" sz="2000" b="1">
              <a:solidFill>
                <a:schemeClr val="bg1"/>
              </a:solidFill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20484" name="Заголовок 1"/>
          <p:cNvSpPr txBox="1">
            <a:spLocks/>
          </p:cNvSpPr>
          <p:nvPr/>
        </p:nvSpPr>
        <p:spPr bwMode="auto">
          <a:xfrm>
            <a:off x="2090738" y="204788"/>
            <a:ext cx="11031537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3100" b="1">
                <a:latin typeface="Gotham Pro"/>
                <a:ea typeface="Tahoma" pitchFamily="34" charset="0"/>
                <a:cs typeface="Gotham Pro"/>
              </a:rPr>
              <a:t>Стратегия развития</a:t>
            </a:r>
          </a:p>
        </p:txBody>
      </p:sp>
      <p:sp>
        <p:nvSpPr>
          <p:cNvPr id="9" name="Овал 8"/>
          <p:cNvSpPr/>
          <p:nvPr/>
        </p:nvSpPr>
        <p:spPr>
          <a:xfrm>
            <a:off x="461963" y="2222500"/>
            <a:ext cx="1993900" cy="1525588"/>
          </a:xfrm>
          <a:prstGeom prst="ellipse">
            <a:avLst/>
          </a:prstGeom>
          <a:solidFill>
            <a:srgbClr val="FF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chemeClr val="bg1"/>
                </a:solidFill>
              </a:rPr>
              <a:t>Совершенствование платформы</a:t>
            </a:r>
          </a:p>
        </p:txBody>
      </p:sp>
      <p:sp>
        <p:nvSpPr>
          <p:cNvPr id="11" name="Овал 10"/>
          <p:cNvSpPr/>
          <p:nvPr/>
        </p:nvSpPr>
        <p:spPr>
          <a:xfrm>
            <a:off x="754063" y="4924425"/>
            <a:ext cx="1539875" cy="14509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chemeClr val="bg1"/>
                </a:solidFill>
              </a:rPr>
              <a:t>Внесение корректировок</a:t>
            </a:r>
          </a:p>
        </p:txBody>
      </p:sp>
      <p:sp>
        <p:nvSpPr>
          <p:cNvPr id="12" name="Овал 11"/>
          <p:cNvSpPr/>
          <p:nvPr/>
        </p:nvSpPr>
        <p:spPr>
          <a:xfrm>
            <a:off x="4487863" y="2187575"/>
            <a:ext cx="1604962" cy="1520825"/>
          </a:xfrm>
          <a:prstGeom prst="ellipse">
            <a:avLst/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1"/>
                </a:solidFill>
              </a:rPr>
              <a:t>Наработка основ для платформы</a:t>
            </a:r>
          </a:p>
        </p:txBody>
      </p:sp>
      <p:sp>
        <p:nvSpPr>
          <p:cNvPr id="13" name="Овал 12"/>
          <p:cNvSpPr/>
          <p:nvPr/>
        </p:nvSpPr>
        <p:spPr>
          <a:xfrm>
            <a:off x="4562475" y="4821238"/>
            <a:ext cx="1592263" cy="1444625"/>
          </a:xfrm>
          <a:prstGeom prst="ellipse">
            <a:avLst/>
          </a:prstGeom>
          <a:solidFill>
            <a:srgbClr val="FFA8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/>
                </a:solidFill>
              </a:rPr>
              <a:t>Тестирование платформы на фокусной группе</a:t>
            </a:r>
          </a:p>
        </p:txBody>
      </p:sp>
      <p:cxnSp>
        <p:nvCxnSpPr>
          <p:cNvPr id="14" name="Прямая со стрелкой 13">
            <a:extLst/>
          </p:cNvPr>
          <p:cNvCxnSpPr>
            <a:cxnSpLocks/>
          </p:cNvCxnSpPr>
          <p:nvPr/>
        </p:nvCxnSpPr>
        <p:spPr>
          <a:xfrm flipH="1">
            <a:off x="2314575" y="2947988"/>
            <a:ext cx="2173288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490" name="TextBox 14"/>
          <p:cNvSpPr txBox="1">
            <a:spLocks noChangeArrowheads="1"/>
          </p:cNvSpPr>
          <p:nvPr/>
        </p:nvSpPr>
        <p:spPr bwMode="auto">
          <a:xfrm rot="2018477">
            <a:off x="2765425" y="3833813"/>
            <a:ext cx="23447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>
                <a:solidFill>
                  <a:schemeClr val="bg1"/>
                </a:solidFill>
                <a:latin typeface="Calibri" pitchFamily="34" charset="0"/>
              </a:rPr>
              <a:t>Добавление всех необходимых заданий на платформу, проработка дизайна, тест-драйв</a:t>
            </a:r>
          </a:p>
        </p:txBody>
      </p:sp>
      <p:cxnSp>
        <p:nvCxnSpPr>
          <p:cNvPr id="16" name="Прямая со стрелкой 15">
            <a:extLst/>
          </p:cNvPr>
          <p:cNvCxnSpPr/>
          <p:nvPr/>
        </p:nvCxnSpPr>
        <p:spPr>
          <a:xfrm flipV="1">
            <a:off x="1538288" y="3784600"/>
            <a:ext cx="0" cy="110490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/>
          </p:cNvPr>
          <p:cNvCxnSpPr>
            <a:cxnSpLocks/>
          </p:cNvCxnSpPr>
          <p:nvPr/>
        </p:nvCxnSpPr>
        <p:spPr>
          <a:xfrm flipH="1">
            <a:off x="2314575" y="5543550"/>
            <a:ext cx="224790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493" name="TextBox 17"/>
          <p:cNvSpPr txBox="1">
            <a:spLocks noChangeArrowheads="1"/>
          </p:cNvSpPr>
          <p:nvPr/>
        </p:nvSpPr>
        <p:spPr bwMode="auto">
          <a:xfrm>
            <a:off x="2290763" y="5651500"/>
            <a:ext cx="2343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>
                <a:solidFill>
                  <a:schemeClr val="bg1"/>
                </a:solidFill>
                <a:latin typeface="Calibri" pitchFamily="34" charset="0"/>
              </a:rPr>
              <a:t>Сбор мнений со стороны посредством опроса фокус-группы</a:t>
            </a:r>
          </a:p>
        </p:txBody>
      </p:sp>
      <p:cxnSp>
        <p:nvCxnSpPr>
          <p:cNvPr id="20" name="Прямая со стрелкой 19">
            <a:extLst/>
          </p:cNvPr>
          <p:cNvCxnSpPr/>
          <p:nvPr/>
        </p:nvCxnSpPr>
        <p:spPr>
          <a:xfrm>
            <a:off x="2090738" y="3530600"/>
            <a:ext cx="2543175" cy="167481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495" name="TextBox 20"/>
          <p:cNvSpPr txBox="1">
            <a:spLocks noChangeArrowheads="1"/>
          </p:cNvSpPr>
          <p:nvPr/>
        </p:nvSpPr>
        <p:spPr bwMode="auto">
          <a:xfrm>
            <a:off x="2328863" y="2320925"/>
            <a:ext cx="23447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>
                <a:solidFill>
                  <a:schemeClr val="bg1"/>
                </a:solidFill>
                <a:latin typeface="Calibri" pitchFamily="34" charset="0"/>
              </a:rPr>
              <a:t>Создание паззлов, викторин, тестов и других интерактивных заданий, проработка теории</a:t>
            </a:r>
          </a:p>
        </p:txBody>
      </p:sp>
      <p:sp>
        <p:nvSpPr>
          <p:cNvPr id="20496" name="TextBox 21"/>
          <p:cNvSpPr txBox="1">
            <a:spLocks noChangeArrowheads="1"/>
          </p:cNvSpPr>
          <p:nvPr/>
        </p:nvSpPr>
        <p:spPr bwMode="auto">
          <a:xfrm>
            <a:off x="6867525" y="2014538"/>
            <a:ext cx="50927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-342900" algn="just">
              <a:buFontTx/>
              <a:buAutoNum type="arabicPeriod"/>
            </a:pPr>
            <a:r>
              <a:rPr lang="ru-RU" sz="200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Провести сбор данных об актуальности данной темы для аудитории</a:t>
            </a:r>
          </a:p>
          <a:p>
            <a:pPr indent="-342900" algn="just">
              <a:buFontTx/>
              <a:buAutoNum type="arabicPeriod"/>
            </a:pPr>
            <a:r>
              <a:rPr lang="ru-RU" sz="200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Создание презентаций, викторины, тестов, кроссвордов, проработка теории</a:t>
            </a:r>
          </a:p>
          <a:p>
            <a:pPr indent="-342900" algn="just">
              <a:buFontTx/>
              <a:buAutoNum type="arabicPeriod"/>
            </a:pPr>
            <a:r>
              <a:rPr lang="ru-RU" sz="200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Сборка платформы, добавление на нее материалов</a:t>
            </a:r>
          </a:p>
          <a:p>
            <a:pPr indent="-342900" algn="just">
              <a:buFontTx/>
              <a:buAutoNum type="arabicPeriod"/>
            </a:pPr>
            <a:r>
              <a:rPr lang="ru-RU" sz="200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Тест-драйв платформы на фокус-группе</a:t>
            </a:r>
          </a:p>
          <a:p>
            <a:pPr indent="-342900" algn="just">
              <a:buFontTx/>
              <a:buAutoNum type="arabicPeriod"/>
            </a:pPr>
            <a:r>
              <a:rPr lang="ru-RU" sz="200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Опрос фокус-группы, сбор мнений</a:t>
            </a:r>
          </a:p>
          <a:p>
            <a:pPr indent="-342900" algn="just">
              <a:buFontTx/>
              <a:buAutoNum type="arabicPeriod"/>
            </a:pPr>
            <a:r>
              <a:rPr lang="ru-RU" sz="200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Внесение корректировок с опорой на целевую аудиторию</a:t>
            </a:r>
          </a:p>
          <a:p>
            <a:pPr indent="-342900" algn="just">
              <a:buFontTx/>
              <a:buAutoNum type="arabicPeriod"/>
            </a:pPr>
            <a:r>
              <a:rPr lang="ru-RU" sz="200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Совершенствование платформы и пополнение банка заданий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6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Объект 2"/>
          <p:cNvSpPr txBox="1">
            <a:spLocks/>
          </p:cNvSpPr>
          <p:nvPr/>
        </p:nvSpPr>
        <p:spPr bwMode="auto">
          <a:xfrm>
            <a:off x="4291013" y="2984500"/>
            <a:ext cx="8410575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endParaRPr lang="ru-RU" sz="2000" b="1">
              <a:solidFill>
                <a:schemeClr val="bg1"/>
              </a:solidFill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21508" name="Заголовок 1"/>
          <p:cNvSpPr txBox="1">
            <a:spLocks/>
          </p:cNvSpPr>
          <p:nvPr/>
        </p:nvSpPr>
        <p:spPr bwMode="auto">
          <a:xfrm>
            <a:off x="4914900" y="233363"/>
            <a:ext cx="6199188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3100" b="1">
                <a:latin typeface="Gotham Pro"/>
                <a:ea typeface="Tahoma" pitchFamily="34" charset="0"/>
                <a:cs typeface="Gotham Pro"/>
              </a:rPr>
              <a:t>Экономика сейчас </a:t>
            </a:r>
          </a:p>
        </p:txBody>
      </p:sp>
      <p:sp>
        <p:nvSpPr>
          <p:cNvPr id="21509" name="TextBox 8"/>
          <p:cNvSpPr txBox="1">
            <a:spLocks noChangeArrowheads="1"/>
          </p:cNvSpPr>
          <p:nvPr/>
        </p:nvSpPr>
        <p:spPr bwMode="auto">
          <a:xfrm>
            <a:off x="473075" y="1108075"/>
            <a:ext cx="11245850" cy="2311400"/>
          </a:xfrm>
          <a:prstGeom prst="rect">
            <a:avLst/>
          </a:prstGeom>
          <a:noFill/>
          <a:ln w="38100">
            <a:solidFill>
              <a:srgbClr val="FF4800"/>
            </a:solidFill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240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Наш проект не предполагает каких-либо материальных издержек на стартовом этапе – базовыми необходимыми навыками обладают участники команды. Но по мере совершенствования и расширения нам необходим будет специалист по созданию сайтов, чтобы перенести наши наработки на более производительный сервер, на более позднем этапе – команда специалистов, создающих и развивающих контент.</a:t>
            </a:r>
          </a:p>
        </p:txBody>
      </p:sp>
      <p:pic>
        <p:nvPicPr>
          <p:cNvPr id="21510" name="Рисунок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4900" y="3716338"/>
            <a:ext cx="254000" cy="25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4900" y="4281488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6488" y="4868863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Рисунок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4900" y="5457825"/>
            <a:ext cx="25400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4900" y="6030913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5" name="TextBox 16"/>
          <p:cNvSpPr txBox="1">
            <a:spLocks noChangeArrowheads="1"/>
          </p:cNvSpPr>
          <p:nvPr/>
        </p:nvSpPr>
        <p:spPr bwMode="auto">
          <a:xfrm>
            <a:off x="1660525" y="3787775"/>
            <a:ext cx="7981950" cy="2301875"/>
          </a:xfrm>
          <a:prstGeom prst="rect">
            <a:avLst/>
          </a:prstGeom>
          <a:noFill/>
          <a:ln w="38100">
            <a:solidFill>
              <a:srgbClr val="FF4800"/>
            </a:solidFill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200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Что же касается дохода с нашего проекта, то мы планируем ввести систему подписки, которую можно будет оформить на год на 1000 рублей и на полгода за 550 рублей. Платформа предполагает создание тестов и заданий внутри сайта, где учитель сможет отслеживать успеваемость ученика. </a:t>
            </a:r>
          </a:p>
          <a:p>
            <a:pPr algn="just"/>
            <a:r>
              <a:rPr lang="ru-RU" sz="2000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Целевой аудиторией являются учащиеся школ, а вернее – их платежеспособные родители.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2530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Объект 2"/>
          <p:cNvSpPr txBox="1">
            <a:spLocks/>
          </p:cNvSpPr>
          <p:nvPr/>
        </p:nvSpPr>
        <p:spPr bwMode="auto">
          <a:xfrm>
            <a:off x="4291013" y="2984500"/>
            <a:ext cx="8410575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endParaRPr lang="ru-RU" sz="2000" b="1">
              <a:solidFill>
                <a:schemeClr val="bg1"/>
              </a:solidFill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22532" name="Заголовок 1"/>
          <p:cNvSpPr txBox="1">
            <a:spLocks/>
          </p:cNvSpPr>
          <p:nvPr/>
        </p:nvSpPr>
        <p:spPr bwMode="auto">
          <a:xfrm>
            <a:off x="2916238" y="193675"/>
            <a:ext cx="9275762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3100" b="1">
                <a:latin typeface="Gotham Pro"/>
                <a:ea typeface="Tahoma" pitchFamily="34" charset="0"/>
                <a:cs typeface="Gotham Pro"/>
              </a:rPr>
              <a:t>Команда</a:t>
            </a:r>
            <a:br>
              <a:rPr lang="ru-RU" sz="3100" b="1">
                <a:latin typeface="Gotham Pro"/>
                <a:ea typeface="Tahoma" pitchFamily="34" charset="0"/>
                <a:cs typeface="Gotham Pro"/>
              </a:rPr>
            </a:br>
            <a:endParaRPr lang="ru-RU" sz="3100" b="1"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22533" name="TextBox 8"/>
          <p:cNvSpPr txBox="1">
            <a:spLocks noChangeArrowheads="1"/>
          </p:cNvSpPr>
          <p:nvPr/>
        </p:nvSpPr>
        <p:spPr bwMode="auto">
          <a:xfrm>
            <a:off x="1158875" y="4035425"/>
            <a:ext cx="1011555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000" b="1">
                <a:solidFill>
                  <a:schemeClr val="bg1"/>
                </a:solidFill>
                <a:latin typeface="Gotham Pro"/>
                <a:ea typeface="Gotham Pro"/>
                <a:cs typeface="Gotham Pro"/>
              </a:rPr>
              <a:t>Кияшко Валерия Вячеславовна</a:t>
            </a:r>
            <a:r>
              <a:rPr lang="ru-RU" sz="20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 – Участник (информационно-цифровое направление)</a:t>
            </a:r>
          </a:p>
        </p:txBody>
      </p:sp>
      <p:grpSp>
        <p:nvGrpSpPr>
          <p:cNvPr id="22534" name="Group 4"/>
          <p:cNvGrpSpPr>
            <a:grpSpLocks noChangeAspect="1"/>
          </p:cNvGrpSpPr>
          <p:nvPr/>
        </p:nvGrpSpPr>
        <p:grpSpPr bwMode="auto">
          <a:xfrm>
            <a:off x="615950" y="2195513"/>
            <a:ext cx="533400" cy="528637"/>
            <a:chOff x="276" y="1079"/>
            <a:chExt cx="379" cy="578"/>
          </a:xfrm>
        </p:grpSpPr>
        <p:sp>
          <p:nvSpPr>
            <p:cNvPr id="22558" name="AutoShape 3"/>
            <p:cNvSpPr>
              <a:spLocks noChangeAspect="1" noChangeArrowheads="1" noTextEdit="1"/>
            </p:cNvSpPr>
            <p:nvPr/>
          </p:nvSpPr>
          <p:spPr bwMode="auto">
            <a:xfrm>
              <a:off x="276" y="1079"/>
              <a:ext cx="379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9" name="Freeform 5"/>
            <p:cNvSpPr>
              <a:spLocks/>
            </p:cNvSpPr>
            <p:nvPr/>
          </p:nvSpPr>
          <p:spPr bwMode="auto">
            <a:xfrm>
              <a:off x="371" y="1555"/>
              <a:ext cx="190" cy="102"/>
            </a:xfrm>
            <a:custGeom>
              <a:avLst/>
              <a:gdLst>
                <a:gd name="T0" fmla="*/ 166 w 630"/>
                <a:gd name="T1" fmla="*/ 0 h 337"/>
                <a:gd name="T2" fmla="*/ 24 w 630"/>
                <a:gd name="T3" fmla="*/ 0 h 337"/>
                <a:gd name="T4" fmla="*/ 0 w 630"/>
                <a:gd name="T5" fmla="*/ 24 h 337"/>
                <a:gd name="T6" fmla="*/ 0 w 630"/>
                <a:gd name="T7" fmla="*/ 28 h 337"/>
                <a:gd name="T8" fmla="*/ 24 w 630"/>
                <a:gd name="T9" fmla="*/ 52 h 337"/>
                <a:gd name="T10" fmla="*/ 47 w 630"/>
                <a:gd name="T11" fmla="*/ 52 h 337"/>
                <a:gd name="T12" fmla="*/ 47 w 630"/>
                <a:gd name="T13" fmla="*/ 58 h 337"/>
                <a:gd name="T14" fmla="*/ 92 w 630"/>
                <a:gd name="T15" fmla="*/ 102 h 337"/>
                <a:gd name="T16" fmla="*/ 98 w 630"/>
                <a:gd name="T17" fmla="*/ 102 h 337"/>
                <a:gd name="T18" fmla="*/ 143 w 630"/>
                <a:gd name="T19" fmla="*/ 58 h 337"/>
                <a:gd name="T20" fmla="*/ 143 w 630"/>
                <a:gd name="T21" fmla="*/ 52 h 337"/>
                <a:gd name="T22" fmla="*/ 166 w 630"/>
                <a:gd name="T23" fmla="*/ 52 h 337"/>
                <a:gd name="T24" fmla="*/ 190 w 630"/>
                <a:gd name="T25" fmla="*/ 28 h 337"/>
                <a:gd name="T26" fmla="*/ 190 w 630"/>
                <a:gd name="T27" fmla="*/ 24 h 337"/>
                <a:gd name="T28" fmla="*/ 166 w 630"/>
                <a:gd name="T29" fmla="*/ 0 h 33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30"/>
                <a:gd name="T46" fmla="*/ 0 h 337"/>
                <a:gd name="T47" fmla="*/ 630 w 630"/>
                <a:gd name="T48" fmla="*/ 337 h 33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30" h="337">
                  <a:moveTo>
                    <a:pt x="550" y="0"/>
                  </a:moveTo>
                  <a:lnTo>
                    <a:pt x="79" y="0"/>
                  </a:lnTo>
                  <a:cubicBezTo>
                    <a:pt x="35" y="0"/>
                    <a:pt x="0" y="36"/>
                    <a:pt x="0" y="80"/>
                  </a:cubicBezTo>
                  <a:lnTo>
                    <a:pt x="0" y="91"/>
                  </a:lnTo>
                  <a:cubicBezTo>
                    <a:pt x="0" y="135"/>
                    <a:pt x="35" y="171"/>
                    <a:pt x="79" y="171"/>
                  </a:cubicBezTo>
                  <a:lnTo>
                    <a:pt x="157" y="171"/>
                  </a:lnTo>
                  <a:lnTo>
                    <a:pt x="157" y="190"/>
                  </a:lnTo>
                  <a:cubicBezTo>
                    <a:pt x="157" y="271"/>
                    <a:pt x="223" y="337"/>
                    <a:pt x="304" y="337"/>
                  </a:cubicBezTo>
                  <a:lnTo>
                    <a:pt x="326" y="337"/>
                  </a:lnTo>
                  <a:cubicBezTo>
                    <a:pt x="407" y="337"/>
                    <a:pt x="473" y="271"/>
                    <a:pt x="473" y="190"/>
                  </a:cubicBezTo>
                  <a:lnTo>
                    <a:pt x="473" y="171"/>
                  </a:lnTo>
                  <a:lnTo>
                    <a:pt x="550" y="171"/>
                  </a:lnTo>
                  <a:cubicBezTo>
                    <a:pt x="594" y="171"/>
                    <a:pt x="630" y="135"/>
                    <a:pt x="630" y="91"/>
                  </a:cubicBezTo>
                  <a:lnTo>
                    <a:pt x="630" y="80"/>
                  </a:lnTo>
                  <a:cubicBezTo>
                    <a:pt x="630" y="36"/>
                    <a:pt x="594" y="0"/>
                    <a:pt x="550" y="0"/>
                  </a:cubicBezTo>
                  <a:close/>
                </a:path>
              </a:pathLst>
            </a:custGeom>
            <a:solidFill>
              <a:srgbClr val="FF4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0" name="Freeform 6"/>
            <p:cNvSpPr>
              <a:spLocks noEditPoints="1"/>
            </p:cNvSpPr>
            <p:nvPr/>
          </p:nvSpPr>
          <p:spPr bwMode="auto">
            <a:xfrm>
              <a:off x="270" y="1067"/>
              <a:ext cx="385" cy="448"/>
            </a:xfrm>
            <a:custGeom>
              <a:avLst/>
              <a:gdLst>
                <a:gd name="T0" fmla="*/ 173 w 1277"/>
                <a:gd name="T1" fmla="*/ 13 h 1482"/>
                <a:gd name="T2" fmla="*/ 7 w 1277"/>
                <a:gd name="T3" fmla="*/ 179 h 1482"/>
                <a:gd name="T4" fmla="*/ 59 w 1277"/>
                <a:gd name="T5" fmla="*/ 334 h 1482"/>
                <a:gd name="T6" fmla="*/ 93 w 1277"/>
                <a:gd name="T7" fmla="*/ 419 h 1482"/>
                <a:gd name="T8" fmla="*/ 93 w 1277"/>
                <a:gd name="T9" fmla="*/ 419 h 1482"/>
                <a:gd name="T10" fmla="*/ 122 w 1277"/>
                <a:gd name="T11" fmla="*/ 448 h 1482"/>
                <a:gd name="T12" fmla="*/ 268 w 1277"/>
                <a:gd name="T13" fmla="*/ 448 h 1482"/>
                <a:gd name="T14" fmla="*/ 297 w 1277"/>
                <a:gd name="T15" fmla="*/ 419 h 1482"/>
                <a:gd name="T16" fmla="*/ 331 w 1277"/>
                <a:gd name="T17" fmla="*/ 335 h 1482"/>
                <a:gd name="T18" fmla="*/ 385 w 1277"/>
                <a:gd name="T19" fmla="*/ 202 h 1482"/>
                <a:gd name="T20" fmla="*/ 173 w 1277"/>
                <a:gd name="T21" fmla="*/ 13 h 1482"/>
                <a:gd name="T22" fmla="*/ 177 w 1277"/>
                <a:gd name="T23" fmla="*/ 375 h 1482"/>
                <a:gd name="T24" fmla="*/ 158 w 1277"/>
                <a:gd name="T25" fmla="*/ 393 h 1482"/>
                <a:gd name="T26" fmla="*/ 140 w 1277"/>
                <a:gd name="T27" fmla="*/ 375 h 1482"/>
                <a:gd name="T28" fmla="*/ 140 w 1277"/>
                <a:gd name="T29" fmla="*/ 295 h 1482"/>
                <a:gd name="T30" fmla="*/ 94 w 1277"/>
                <a:gd name="T31" fmla="*/ 249 h 1482"/>
                <a:gd name="T32" fmla="*/ 76 w 1277"/>
                <a:gd name="T33" fmla="*/ 230 h 1482"/>
                <a:gd name="T34" fmla="*/ 94 w 1277"/>
                <a:gd name="T35" fmla="*/ 212 h 1482"/>
                <a:gd name="T36" fmla="*/ 177 w 1277"/>
                <a:gd name="T37" fmla="*/ 295 h 1482"/>
                <a:gd name="T38" fmla="*/ 177 w 1277"/>
                <a:gd name="T39" fmla="*/ 375 h 1482"/>
                <a:gd name="T40" fmla="*/ 296 w 1277"/>
                <a:gd name="T41" fmla="*/ 249 h 1482"/>
                <a:gd name="T42" fmla="*/ 251 w 1277"/>
                <a:gd name="T43" fmla="*/ 295 h 1482"/>
                <a:gd name="T44" fmla="*/ 251 w 1277"/>
                <a:gd name="T45" fmla="*/ 375 h 1482"/>
                <a:gd name="T46" fmla="*/ 232 w 1277"/>
                <a:gd name="T47" fmla="*/ 393 h 1482"/>
                <a:gd name="T48" fmla="*/ 214 w 1277"/>
                <a:gd name="T49" fmla="*/ 375 h 1482"/>
                <a:gd name="T50" fmla="*/ 214 w 1277"/>
                <a:gd name="T51" fmla="*/ 295 h 1482"/>
                <a:gd name="T52" fmla="*/ 296 w 1277"/>
                <a:gd name="T53" fmla="*/ 212 h 1482"/>
                <a:gd name="T54" fmla="*/ 315 w 1277"/>
                <a:gd name="T55" fmla="*/ 230 h 1482"/>
                <a:gd name="T56" fmla="*/ 296 w 1277"/>
                <a:gd name="T57" fmla="*/ 249 h 148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77"/>
                <a:gd name="T88" fmla="*/ 0 h 1482"/>
                <a:gd name="T89" fmla="*/ 1277 w 1277"/>
                <a:gd name="T90" fmla="*/ 1482 h 148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77" h="1482">
                  <a:moveTo>
                    <a:pt x="575" y="43"/>
                  </a:moveTo>
                  <a:cubicBezTo>
                    <a:pt x="310" y="73"/>
                    <a:pt x="55" y="327"/>
                    <a:pt x="24" y="591"/>
                  </a:cubicBezTo>
                  <a:cubicBezTo>
                    <a:pt x="0" y="791"/>
                    <a:pt x="70" y="975"/>
                    <a:pt x="196" y="1105"/>
                  </a:cubicBezTo>
                  <a:cubicBezTo>
                    <a:pt x="269" y="1180"/>
                    <a:pt x="309" y="1280"/>
                    <a:pt x="309" y="1385"/>
                  </a:cubicBezTo>
                  <a:cubicBezTo>
                    <a:pt x="309" y="1438"/>
                    <a:pt x="353" y="1482"/>
                    <a:pt x="406" y="1482"/>
                  </a:cubicBezTo>
                  <a:lnTo>
                    <a:pt x="890" y="1482"/>
                  </a:lnTo>
                  <a:cubicBezTo>
                    <a:pt x="943" y="1482"/>
                    <a:pt x="986" y="1438"/>
                    <a:pt x="986" y="1385"/>
                  </a:cubicBezTo>
                  <a:cubicBezTo>
                    <a:pt x="986" y="1282"/>
                    <a:pt x="1025" y="1181"/>
                    <a:pt x="1097" y="1107"/>
                  </a:cubicBezTo>
                  <a:cubicBezTo>
                    <a:pt x="1208" y="994"/>
                    <a:pt x="1277" y="839"/>
                    <a:pt x="1277" y="668"/>
                  </a:cubicBezTo>
                  <a:cubicBezTo>
                    <a:pt x="1277" y="296"/>
                    <a:pt x="955" y="0"/>
                    <a:pt x="575" y="43"/>
                  </a:cubicBezTo>
                  <a:close/>
                  <a:moveTo>
                    <a:pt x="587" y="1240"/>
                  </a:moveTo>
                  <a:cubicBezTo>
                    <a:pt x="587" y="1273"/>
                    <a:pt x="559" y="1301"/>
                    <a:pt x="525" y="1301"/>
                  </a:cubicBezTo>
                  <a:cubicBezTo>
                    <a:pt x="492" y="1301"/>
                    <a:pt x="464" y="1273"/>
                    <a:pt x="464" y="1240"/>
                  </a:cubicBezTo>
                  <a:lnTo>
                    <a:pt x="464" y="975"/>
                  </a:lnTo>
                  <a:cubicBezTo>
                    <a:pt x="464" y="891"/>
                    <a:pt x="396" y="823"/>
                    <a:pt x="313" y="823"/>
                  </a:cubicBezTo>
                  <a:cubicBezTo>
                    <a:pt x="279" y="823"/>
                    <a:pt x="252" y="796"/>
                    <a:pt x="252" y="762"/>
                  </a:cubicBezTo>
                  <a:cubicBezTo>
                    <a:pt x="252" y="728"/>
                    <a:pt x="279" y="701"/>
                    <a:pt x="313" y="701"/>
                  </a:cubicBezTo>
                  <a:cubicBezTo>
                    <a:pt x="464" y="701"/>
                    <a:pt x="587" y="824"/>
                    <a:pt x="587" y="975"/>
                  </a:cubicBezTo>
                  <a:lnTo>
                    <a:pt x="587" y="1240"/>
                  </a:lnTo>
                  <a:close/>
                  <a:moveTo>
                    <a:pt x="983" y="823"/>
                  </a:moveTo>
                  <a:cubicBezTo>
                    <a:pt x="899" y="823"/>
                    <a:pt x="832" y="891"/>
                    <a:pt x="832" y="975"/>
                  </a:cubicBezTo>
                  <a:lnTo>
                    <a:pt x="832" y="1240"/>
                  </a:lnTo>
                  <a:cubicBezTo>
                    <a:pt x="832" y="1273"/>
                    <a:pt x="804" y="1301"/>
                    <a:pt x="770" y="1301"/>
                  </a:cubicBezTo>
                  <a:cubicBezTo>
                    <a:pt x="737" y="1301"/>
                    <a:pt x="709" y="1273"/>
                    <a:pt x="709" y="1240"/>
                  </a:cubicBezTo>
                  <a:lnTo>
                    <a:pt x="709" y="975"/>
                  </a:lnTo>
                  <a:cubicBezTo>
                    <a:pt x="709" y="824"/>
                    <a:pt x="832" y="701"/>
                    <a:pt x="983" y="701"/>
                  </a:cubicBezTo>
                  <a:cubicBezTo>
                    <a:pt x="1016" y="701"/>
                    <a:pt x="1044" y="728"/>
                    <a:pt x="1044" y="762"/>
                  </a:cubicBezTo>
                  <a:cubicBezTo>
                    <a:pt x="1044" y="796"/>
                    <a:pt x="1016" y="823"/>
                    <a:pt x="983" y="823"/>
                  </a:cubicBezTo>
                  <a:close/>
                </a:path>
              </a:pathLst>
            </a:custGeom>
            <a:solidFill>
              <a:srgbClr val="FF4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535" name="Group 9"/>
          <p:cNvGrpSpPr>
            <a:grpSpLocks noChangeAspect="1"/>
          </p:cNvGrpSpPr>
          <p:nvPr/>
        </p:nvGrpSpPr>
        <p:grpSpPr bwMode="auto">
          <a:xfrm>
            <a:off x="538163" y="4733925"/>
            <a:ext cx="660400" cy="495300"/>
            <a:chOff x="176" y="1984"/>
            <a:chExt cx="536" cy="402"/>
          </a:xfrm>
        </p:grpSpPr>
        <p:sp>
          <p:nvSpPr>
            <p:cNvPr id="22556" name="AutoShape 8"/>
            <p:cNvSpPr>
              <a:spLocks noChangeAspect="1" noChangeArrowheads="1" noTextEdit="1"/>
            </p:cNvSpPr>
            <p:nvPr/>
          </p:nvSpPr>
          <p:spPr bwMode="auto">
            <a:xfrm>
              <a:off x="176" y="1984"/>
              <a:ext cx="536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7" name="Freeform 10"/>
            <p:cNvSpPr>
              <a:spLocks noEditPoints="1"/>
            </p:cNvSpPr>
            <p:nvPr/>
          </p:nvSpPr>
          <p:spPr bwMode="auto">
            <a:xfrm>
              <a:off x="176" y="1984"/>
              <a:ext cx="536" cy="402"/>
            </a:xfrm>
            <a:custGeom>
              <a:avLst/>
              <a:gdLst>
                <a:gd name="T0" fmla="*/ 503 w 1568"/>
                <a:gd name="T1" fmla="*/ 0 h 1176"/>
                <a:gd name="T2" fmla="*/ 34 w 1568"/>
                <a:gd name="T3" fmla="*/ 0 h 1176"/>
                <a:gd name="T4" fmla="*/ 0 w 1568"/>
                <a:gd name="T5" fmla="*/ 33 h 1176"/>
                <a:gd name="T6" fmla="*/ 0 w 1568"/>
                <a:gd name="T7" fmla="*/ 369 h 1176"/>
                <a:gd name="T8" fmla="*/ 34 w 1568"/>
                <a:gd name="T9" fmla="*/ 402 h 1176"/>
                <a:gd name="T10" fmla="*/ 503 w 1568"/>
                <a:gd name="T11" fmla="*/ 402 h 1176"/>
                <a:gd name="T12" fmla="*/ 536 w 1568"/>
                <a:gd name="T13" fmla="*/ 369 h 1176"/>
                <a:gd name="T14" fmla="*/ 536 w 1568"/>
                <a:gd name="T15" fmla="*/ 33 h 1176"/>
                <a:gd name="T16" fmla="*/ 503 w 1568"/>
                <a:gd name="T17" fmla="*/ 0 h 1176"/>
                <a:gd name="T18" fmla="*/ 109 w 1568"/>
                <a:gd name="T19" fmla="*/ 314 h 1176"/>
                <a:gd name="T20" fmla="*/ 67 w 1568"/>
                <a:gd name="T21" fmla="*/ 272 h 1176"/>
                <a:gd name="T22" fmla="*/ 109 w 1568"/>
                <a:gd name="T23" fmla="*/ 230 h 1176"/>
                <a:gd name="T24" fmla="*/ 151 w 1568"/>
                <a:gd name="T25" fmla="*/ 272 h 1176"/>
                <a:gd name="T26" fmla="*/ 109 w 1568"/>
                <a:gd name="T27" fmla="*/ 314 h 1176"/>
                <a:gd name="T28" fmla="*/ 109 w 1568"/>
                <a:gd name="T29" fmla="*/ 180 h 1176"/>
                <a:gd name="T30" fmla="*/ 67 w 1568"/>
                <a:gd name="T31" fmla="*/ 138 h 1176"/>
                <a:gd name="T32" fmla="*/ 109 w 1568"/>
                <a:gd name="T33" fmla="*/ 96 h 1176"/>
                <a:gd name="T34" fmla="*/ 151 w 1568"/>
                <a:gd name="T35" fmla="*/ 138 h 1176"/>
                <a:gd name="T36" fmla="*/ 109 w 1568"/>
                <a:gd name="T37" fmla="*/ 180 h 1176"/>
                <a:gd name="T38" fmla="*/ 377 w 1568"/>
                <a:gd name="T39" fmla="*/ 310 h 1176"/>
                <a:gd name="T40" fmla="*/ 243 w 1568"/>
                <a:gd name="T41" fmla="*/ 310 h 1176"/>
                <a:gd name="T42" fmla="*/ 222 w 1568"/>
                <a:gd name="T43" fmla="*/ 289 h 1176"/>
                <a:gd name="T44" fmla="*/ 243 w 1568"/>
                <a:gd name="T45" fmla="*/ 268 h 1176"/>
                <a:gd name="T46" fmla="*/ 377 w 1568"/>
                <a:gd name="T47" fmla="*/ 268 h 1176"/>
                <a:gd name="T48" fmla="*/ 398 w 1568"/>
                <a:gd name="T49" fmla="*/ 289 h 1176"/>
                <a:gd name="T50" fmla="*/ 377 w 1568"/>
                <a:gd name="T51" fmla="*/ 310 h 1176"/>
                <a:gd name="T52" fmla="*/ 444 w 1568"/>
                <a:gd name="T53" fmla="*/ 226 h 1176"/>
                <a:gd name="T54" fmla="*/ 243 w 1568"/>
                <a:gd name="T55" fmla="*/ 226 h 1176"/>
                <a:gd name="T56" fmla="*/ 222 w 1568"/>
                <a:gd name="T57" fmla="*/ 205 h 1176"/>
                <a:gd name="T58" fmla="*/ 243 w 1568"/>
                <a:gd name="T59" fmla="*/ 184 h 1176"/>
                <a:gd name="T60" fmla="*/ 444 w 1568"/>
                <a:gd name="T61" fmla="*/ 184 h 1176"/>
                <a:gd name="T62" fmla="*/ 465 w 1568"/>
                <a:gd name="T63" fmla="*/ 205 h 1176"/>
                <a:gd name="T64" fmla="*/ 444 w 1568"/>
                <a:gd name="T65" fmla="*/ 226 h 1176"/>
                <a:gd name="T66" fmla="*/ 444 w 1568"/>
                <a:gd name="T67" fmla="*/ 143 h 1176"/>
                <a:gd name="T68" fmla="*/ 243 w 1568"/>
                <a:gd name="T69" fmla="*/ 143 h 1176"/>
                <a:gd name="T70" fmla="*/ 222 w 1568"/>
                <a:gd name="T71" fmla="*/ 121 h 1176"/>
                <a:gd name="T72" fmla="*/ 243 w 1568"/>
                <a:gd name="T73" fmla="*/ 101 h 1176"/>
                <a:gd name="T74" fmla="*/ 444 w 1568"/>
                <a:gd name="T75" fmla="*/ 101 h 1176"/>
                <a:gd name="T76" fmla="*/ 465 w 1568"/>
                <a:gd name="T77" fmla="*/ 121 h 1176"/>
                <a:gd name="T78" fmla="*/ 444 w 1568"/>
                <a:gd name="T79" fmla="*/ 143 h 117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568"/>
                <a:gd name="T121" fmla="*/ 0 h 1176"/>
                <a:gd name="T122" fmla="*/ 1568 w 1568"/>
                <a:gd name="T123" fmla="*/ 1176 h 117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568" h="1176">
                  <a:moveTo>
                    <a:pt x="1470" y="0"/>
                  </a:moveTo>
                  <a:lnTo>
                    <a:pt x="98" y="0"/>
                  </a:lnTo>
                  <a:cubicBezTo>
                    <a:pt x="44" y="0"/>
                    <a:pt x="0" y="44"/>
                    <a:pt x="0" y="98"/>
                  </a:cubicBezTo>
                  <a:lnTo>
                    <a:pt x="0" y="1078"/>
                  </a:lnTo>
                  <a:cubicBezTo>
                    <a:pt x="0" y="1132"/>
                    <a:pt x="44" y="1176"/>
                    <a:pt x="98" y="1176"/>
                  </a:cubicBezTo>
                  <a:lnTo>
                    <a:pt x="1470" y="1176"/>
                  </a:lnTo>
                  <a:cubicBezTo>
                    <a:pt x="1524" y="1176"/>
                    <a:pt x="1568" y="1132"/>
                    <a:pt x="1568" y="1078"/>
                  </a:cubicBezTo>
                  <a:lnTo>
                    <a:pt x="1568" y="98"/>
                  </a:lnTo>
                  <a:cubicBezTo>
                    <a:pt x="1568" y="44"/>
                    <a:pt x="1524" y="0"/>
                    <a:pt x="1470" y="0"/>
                  </a:cubicBezTo>
                  <a:close/>
                  <a:moveTo>
                    <a:pt x="319" y="919"/>
                  </a:moveTo>
                  <a:cubicBezTo>
                    <a:pt x="251" y="919"/>
                    <a:pt x="196" y="864"/>
                    <a:pt x="196" y="796"/>
                  </a:cubicBezTo>
                  <a:cubicBezTo>
                    <a:pt x="196" y="729"/>
                    <a:pt x="251" y="674"/>
                    <a:pt x="319" y="674"/>
                  </a:cubicBezTo>
                  <a:cubicBezTo>
                    <a:pt x="386" y="674"/>
                    <a:pt x="441" y="729"/>
                    <a:pt x="441" y="796"/>
                  </a:cubicBezTo>
                  <a:cubicBezTo>
                    <a:pt x="441" y="864"/>
                    <a:pt x="386" y="919"/>
                    <a:pt x="319" y="919"/>
                  </a:cubicBezTo>
                  <a:close/>
                  <a:moveTo>
                    <a:pt x="319" y="527"/>
                  </a:moveTo>
                  <a:cubicBezTo>
                    <a:pt x="251" y="527"/>
                    <a:pt x="196" y="472"/>
                    <a:pt x="196" y="404"/>
                  </a:cubicBezTo>
                  <a:cubicBezTo>
                    <a:pt x="196" y="337"/>
                    <a:pt x="251" y="282"/>
                    <a:pt x="319" y="282"/>
                  </a:cubicBezTo>
                  <a:cubicBezTo>
                    <a:pt x="386" y="282"/>
                    <a:pt x="441" y="337"/>
                    <a:pt x="441" y="404"/>
                  </a:cubicBezTo>
                  <a:cubicBezTo>
                    <a:pt x="441" y="472"/>
                    <a:pt x="386" y="527"/>
                    <a:pt x="319" y="527"/>
                  </a:cubicBezTo>
                  <a:close/>
                  <a:moveTo>
                    <a:pt x="1103" y="907"/>
                  </a:moveTo>
                  <a:lnTo>
                    <a:pt x="711" y="907"/>
                  </a:lnTo>
                  <a:cubicBezTo>
                    <a:pt x="677" y="907"/>
                    <a:pt x="649" y="879"/>
                    <a:pt x="649" y="845"/>
                  </a:cubicBezTo>
                  <a:cubicBezTo>
                    <a:pt x="649" y="811"/>
                    <a:pt x="677" y="784"/>
                    <a:pt x="711" y="784"/>
                  </a:cubicBezTo>
                  <a:lnTo>
                    <a:pt x="1103" y="784"/>
                  </a:lnTo>
                  <a:cubicBezTo>
                    <a:pt x="1136" y="784"/>
                    <a:pt x="1164" y="811"/>
                    <a:pt x="1164" y="845"/>
                  </a:cubicBezTo>
                  <a:cubicBezTo>
                    <a:pt x="1164" y="879"/>
                    <a:pt x="1136" y="907"/>
                    <a:pt x="1103" y="907"/>
                  </a:cubicBezTo>
                  <a:close/>
                  <a:moveTo>
                    <a:pt x="1299" y="662"/>
                  </a:moveTo>
                  <a:lnTo>
                    <a:pt x="711" y="662"/>
                  </a:lnTo>
                  <a:cubicBezTo>
                    <a:pt x="677" y="662"/>
                    <a:pt x="649" y="634"/>
                    <a:pt x="649" y="600"/>
                  </a:cubicBezTo>
                  <a:cubicBezTo>
                    <a:pt x="649" y="566"/>
                    <a:pt x="677" y="539"/>
                    <a:pt x="711" y="539"/>
                  </a:cubicBezTo>
                  <a:lnTo>
                    <a:pt x="1299" y="539"/>
                  </a:lnTo>
                  <a:cubicBezTo>
                    <a:pt x="1332" y="539"/>
                    <a:pt x="1360" y="566"/>
                    <a:pt x="1360" y="600"/>
                  </a:cubicBezTo>
                  <a:cubicBezTo>
                    <a:pt x="1360" y="634"/>
                    <a:pt x="1332" y="662"/>
                    <a:pt x="1299" y="662"/>
                  </a:cubicBezTo>
                  <a:close/>
                  <a:moveTo>
                    <a:pt x="1299" y="417"/>
                  </a:moveTo>
                  <a:lnTo>
                    <a:pt x="711" y="417"/>
                  </a:lnTo>
                  <a:cubicBezTo>
                    <a:pt x="677" y="417"/>
                    <a:pt x="649" y="389"/>
                    <a:pt x="649" y="355"/>
                  </a:cubicBezTo>
                  <a:cubicBezTo>
                    <a:pt x="649" y="321"/>
                    <a:pt x="677" y="294"/>
                    <a:pt x="711" y="294"/>
                  </a:cubicBezTo>
                  <a:lnTo>
                    <a:pt x="1299" y="294"/>
                  </a:lnTo>
                  <a:cubicBezTo>
                    <a:pt x="1332" y="294"/>
                    <a:pt x="1360" y="321"/>
                    <a:pt x="1360" y="355"/>
                  </a:cubicBezTo>
                  <a:cubicBezTo>
                    <a:pt x="1360" y="389"/>
                    <a:pt x="1332" y="417"/>
                    <a:pt x="1299" y="417"/>
                  </a:cubicBezTo>
                  <a:close/>
                </a:path>
              </a:pathLst>
            </a:custGeom>
            <a:solidFill>
              <a:srgbClr val="FF4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536" name="Group 13"/>
          <p:cNvGrpSpPr>
            <a:grpSpLocks noChangeAspect="1"/>
          </p:cNvGrpSpPr>
          <p:nvPr/>
        </p:nvGrpSpPr>
        <p:grpSpPr bwMode="auto">
          <a:xfrm>
            <a:off x="538163" y="3465513"/>
            <a:ext cx="696912" cy="498475"/>
            <a:chOff x="149" y="2695"/>
            <a:chExt cx="563" cy="402"/>
          </a:xfrm>
        </p:grpSpPr>
        <p:sp>
          <p:nvSpPr>
            <p:cNvPr id="22553" name="AutoShape 12"/>
            <p:cNvSpPr>
              <a:spLocks noChangeAspect="1" noChangeArrowheads="1" noTextEdit="1"/>
            </p:cNvSpPr>
            <p:nvPr/>
          </p:nvSpPr>
          <p:spPr bwMode="auto">
            <a:xfrm>
              <a:off x="149" y="2695"/>
              <a:ext cx="563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4" name="Freeform 14"/>
            <p:cNvSpPr>
              <a:spLocks noEditPoints="1"/>
            </p:cNvSpPr>
            <p:nvPr/>
          </p:nvSpPr>
          <p:spPr bwMode="auto">
            <a:xfrm>
              <a:off x="149" y="2695"/>
              <a:ext cx="563" cy="402"/>
            </a:xfrm>
            <a:custGeom>
              <a:avLst/>
              <a:gdLst>
                <a:gd name="T0" fmla="*/ 546 w 2205"/>
                <a:gd name="T1" fmla="*/ 316 h 1568"/>
                <a:gd name="T2" fmla="*/ 547 w 2205"/>
                <a:gd name="T3" fmla="*/ 316 h 1568"/>
                <a:gd name="T4" fmla="*/ 519 w 2205"/>
                <a:gd name="T5" fmla="*/ 306 h 1568"/>
                <a:gd name="T6" fmla="*/ 519 w 2205"/>
                <a:gd name="T7" fmla="*/ 25 h 1568"/>
                <a:gd name="T8" fmla="*/ 494 w 2205"/>
                <a:gd name="T9" fmla="*/ 0 h 1568"/>
                <a:gd name="T10" fmla="*/ 69 w 2205"/>
                <a:gd name="T11" fmla="*/ 0 h 1568"/>
                <a:gd name="T12" fmla="*/ 44 w 2205"/>
                <a:gd name="T13" fmla="*/ 25 h 1568"/>
                <a:gd name="T14" fmla="*/ 44 w 2205"/>
                <a:gd name="T15" fmla="*/ 306 h 1568"/>
                <a:gd name="T16" fmla="*/ 16 w 2205"/>
                <a:gd name="T17" fmla="*/ 316 h 1568"/>
                <a:gd name="T18" fmla="*/ 17 w 2205"/>
                <a:gd name="T19" fmla="*/ 316 h 1568"/>
                <a:gd name="T20" fmla="*/ 0 w 2205"/>
                <a:gd name="T21" fmla="*/ 339 h 1568"/>
                <a:gd name="T22" fmla="*/ 0 w 2205"/>
                <a:gd name="T23" fmla="*/ 377 h 1568"/>
                <a:gd name="T24" fmla="*/ 25 w 2205"/>
                <a:gd name="T25" fmla="*/ 402 h 1568"/>
                <a:gd name="T26" fmla="*/ 538 w 2205"/>
                <a:gd name="T27" fmla="*/ 402 h 1568"/>
                <a:gd name="T28" fmla="*/ 563 w 2205"/>
                <a:gd name="T29" fmla="*/ 377 h 1568"/>
                <a:gd name="T30" fmla="*/ 563 w 2205"/>
                <a:gd name="T31" fmla="*/ 339 h 1568"/>
                <a:gd name="T32" fmla="*/ 546 w 2205"/>
                <a:gd name="T33" fmla="*/ 316 h 1568"/>
                <a:gd name="T34" fmla="*/ 313 w 2205"/>
                <a:gd name="T35" fmla="*/ 364 h 1568"/>
                <a:gd name="T36" fmla="*/ 250 w 2205"/>
                <a:gd name="T37" fmla="*/ 364 h 1568"/>
                <a:gd name="T38" fmla="*/ 232 w 2205"/>
                <a:gd name="T39" fmla="*/ 345 h 1568"/>
                <a:gd name="T40" fmla="*/ 250 w 2205"/>
                <a:gd name="T41" fmla="*/ 326 h 1568"/>
                <a:gd name="T42" fmla="*/ 313 w 2205"/>
                <a:gd name="T43" fmla="*/ 326 h 1568"/>
                <a:gd name="T44" fmla="*/ 332 w 2205"/>
                <a:gd name="T45" fmla="*/ 345 h 1568"/>
                <a:gd name="T46" fmla="*/ 313 w 2205"/>
                <a:gd name="T47" fmla="*/ 364 h 1568"/>
                <a:gd name="T48" fmla="*/ 469 w 2205"/>
                <a:gd name="T49" fmla="*/ 289 h 1568"/>
                <a:gd name="T50" fmla="*/ 94 w 2205"/>
                <a:gd name="T51" fmla="*/ 289 h 1568"/>
                <a:gd name="T52" fmla="*/ 94 w 2205"/>
                <a:gd name="T53" fmla="*/ 50 h 1568"/>
                <a:gd name="T54" fmla="*/ 469 w 2205"/>
                <a:gd name="T55" fmla="*/ 50 h 1568"/>
                <a:gd name="T56" fmla="*/ 469 w 2205"/>
                <a:gd name="T57" fmla="*/ 289 h 15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205"/>
                <a:gd name="T88" fmla="*/ 0 h 1568"/>
                <a:gd name="T89" fmla="*/ 2205 w 2205"/>
                <a:gd name="T90" fmla="*/ 1568 h 156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205" h="1568">
                  <a:moveTo>
                    <a:pt x="2140" y="1231"/>
                  </a:moveTo>
                  <a:lnTo>
                    <a:pt x="2141" y="1231"/>
                  </a:lnTo>
                  <a:lnTo>
                    <a:pt x="2034" y="1194"/>
                  </a:lnTo>
                  <a:lnTo>
                    <a:pt x="2034" y="98"/>
                  </a:lnTo>
                  <a:cubicBezTo>
                    <a:pt x="2034" y="44"/>
                    <a:pt x="1990" y="0"/>
                    <a:pt x="1936" y="0"/>
                  </a:cubicBezTo>
                  <a:lnTo>
                    <a:pt x="270" y="0"/>
                  </a:lnTo>
                  <a:cubicBezTo>
                    <a:pt x="215" y="0"/>
                    <a:pt x="172" y="44"/>
                    <a:pt x="172" y="98"/>
                  </a:cubicBezTo>
                  <a:lnTo>
                    <a:pt x="172" y="1194"/>
                  </a:lnTo>
                  <a:lnTo>
                    <a:pt x="64" y="1231"/>
                  </a:lnTo>
                  <a:lnTo>
                    <a:pt x="65" y="1231"/>
                  </a:lnTo>
                  <a:cubicBezTo>
                    <a:pt x="27" y="1245"/>
                    <a:pt x="0" y="1281"/>
                    <a:pt x="0" y="1323"/>
                  </a:cubicBezTo>
                  <a:lnTo>
                    <a:pt x="0" y="1470"/>
                  </a:lnTo>
                  <a:cubicBezTo>
                    <a:pt x="0" y="1524"/>
                    <a:pt x="44" y="1568"/>
                    <a:pt x="98" y="1568"/>
                  </a:cubicBezTo>
                  <a:lnTo>
                    <a:pt x="2107" y="1568"/>
                  </a:lnTo>
                  <a:cubicBezTo>
                    <a:pt x="2161" y="1568"/>
                    <a:pt x="2205" y="1524"/>
                    <a:pt x="2205" y="1470"/>
                  </a:cubicBezTo>
                  <a:lnTo>
                    <a:pt x="2205" y="1323"/>
                  </a:lnTo>
                  <a:cubicBezTo>
                    <a:pt x="2205" y="1281"/>
                    <a:pt x="2178" y="1245"/>
                    <a:pt x="2140" y="1231"/>
                  </a:cubicBezTo>
                  <a:close/>
                  <a:moveTo>
                    <a:pt x="1225" y="1418"/>
                  </a:moveTo>
                  <a:lnTo>
                    <a:pt x="980" y="1418"/>
                  </a:lnTo>
                  <a:cubicBezTo>
                    <a:pt x="940" y="1418"/>
                    <a:pt x="907" y="1385"/>
                    <a:pt x="907" y="1345"/>
                  </a:cubicBezTo>
                  <a:cubicBezTo>
                    <a:pt x="907" y="1304"/>
                    <a:pt x="940" y="1271"/>
                    <a:pt x="980" y="1271"/>
                  </a:cubicBezTo>
                  <a:lnTo>
                    <a:pt x="1225" y="1271"/>
                  </a:lnTo>
                  <a:cubicBezTo>
                    <a:pt x="1266" y="1271"/>
                    <a:pt x="1299" y="1304"/>
                    <a:pt x="1299" y="1345"/>
                  </a:cubicBezTo>
                  <a:cubicBezTo>
                    <a:pt x="1299" y="1385"/>
                    <a:pt x="1266" y="1418"/>
                    <a:pt x="1225" y="1418"/>
                  </a:cubicBezTo>
                  <a:close/>
                  <a:moveTo>
                    <a:pt x="1838" y="1127"/>
                  </a:moveTo>
                  <a:lnTo>
                    <a:pt x="368" y="1127"/>
                  </a:lnTo>
                  <a:lnTo>
                    <a:pt x="368" y="196"/>
                  </a:lnTo>
                  <a:lnTo>
                    <a:pt x="1838" y="196"/>
                  </a:lnTo>
                  <a:lnTo>
                    <a:pt x="1838" y="1127"/>
                  </a:lnTo>
                  <a:close/>
                </a:path>
              </a:pathLst>
            </a:custGeom>
            <a:solidFill>
              <a:srgbClr val="FF4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5" name="Freeform 15"/>
            <p:cNvSpPr>
              <a:spLocks/>
            </p:cNvSpPr>
            <p:nvPr/>
          </p:nvSpPr>
          <p:spPr bwMode="auto">
            <a:xfrm>
              <a:off x="312" y="2723"/>
              <a:ext cx="176" cy="176"/>
            </a:xfrm>
            <a:custGeom>
              <a:avLst/>
              <a:gdLst>
                <a:gd name="T0" fmla="*/ 157 w 689"/>
                <a:gd name="T1" fmla="*/ 3 h 687"/>
                <a:gd name="T2" fmla="*/ 44 w 689"/>
                <a:gd name="T3" fmla="*/ 40 h 687"/>
                <a:gd name="T4" fmla="*/ 41 w 689"/>
                <a:gd name="T5" fmla="*/ 63 h 687"/>
                <a:gd name="T6" fmla="*/ 69 w 689"/>
                <a:gd name="T7" fmla="*/ 79 h 687"/>
                <a:gd name="T8" fmla="*/ 5 w 689"/>
                <a:gd name="T9" fmla="*/ 144 h 687"/>
                <a:gd name="T10" fmla="*/ 5 w 689"/>
                <a:gd name="T11" fmla="*/ 161 h 687"/>
                <a:gd name="T12" fmla="*/ 14 w 689"/>
                <a:gd name="T13" fmla="*/ 171 h 687"/>
                <a:gd name="T14" fmla="*/ 32 w 689"/>
                <a:gd name="T15" fmla="*/ 171 h 687"/>
                <a:gd name="T16" fmla="*/ 97 w 689"/>
                <a:gd name="T17" fmla="*/ 106 h 687"/>
                <a:gd name="T18" fmla="*/ 113 w 689"/>
                <a:gd name="T19" fmla="*/ 134 h 687"/>
                <a:gd name="T20" fmla="*/ 136 w 689"/>
                <a:gd name="T21" fmla="*/ 132 h 687"/>
                <a:gd name="T22" fmla="*/ 173 w 689"/>
                <a:gd name="T23" fmla="*/ 19 h 687"/>
                <a:gd name="T24" fmla="*/ 157 w 689"/>
                <a:gd name="T25" fmla="*/ 3 h 6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89"/>
                <a:gd name="T40" fmla="*/ 0 h 687"/>
                <a:gd name="T41" fmla="*/ 689 w 689"/>
                <a:gd name="T42" fmla="*/ 687 h 6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89" h="687">
                  <a:moveTo>
                    <a:pt x="615" y="12"/>
                  </a:moveTo>
                  <a:lnTo>
                    <a:pt x="172" y="156"/>
                  </a:lnTo>
                  <a:cubicBezTo>
                    <a:pt x="132" y="169"/>
                    <a:pt x="126" y="223"/>
                    <a:pt x="162" y="245"/>
                  </a:cubicBezTo>
                  <a:lnTo>
                    <a:pt x="271" y="309"/>
                  </a:lnTo>
                  <a:lnTo>
                    <a:pt x="19" y="561"/>
                  </a:lnTo>
                  <a:cubicBezTo>
                    <a:pt x="0" y="580"/>
                    <a:pt x="0" y="611"/>
                    <a:pt x="19" y="630"/>
                  </a:cubicBezTo>
                  <a:lnTo>
                    <a:pt x="56" y="668"/>
                  </a:lnTo>
                  <a:cubicBezTo>
                    <a:pt x="75" y="687"/>
                    <a:pt x="106" y="687"/>
                    <a:pt x="125" y="668"/>
                  </a:cubicBezTo>
                  <a:lnTo>
                    <a:pt x="380" y="414"/>
                  </a:lnTo>
                  <a:lnTo>
                    <a:pt x="442" y="523"/>
                  </a:lnTo>
                  <a:cubicBezTo>
                    <a:pt x="464" y="559"/>
                    <a:pt x="518" y="554"/>
                    <a:pt x="531" y="514"/>
                  </a:cubicBezTo>
                  <a:lnTo>
                    <a:pt x="677" y="74"/>
                  </a:lnTo>
                  <a:cubicBezTo>
                    <a:pt x="689" y="36"/>
                    <a:pt x="653" y="0"/>
                    <a:pt x="615" y="12"/>
                  </a:cubicBezTo>
                  <a:close/>
                </a:path>
              </a:pathLst>
            </a:custGeom>
            <a:solidFill>
              <a:srgbClr val="FF4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537" name="Group 18"/>
          <p:cNvGrpSpPr>
            <a:grpSpLocks noChangeAspect="1"/>
          </p:cNvGrpSpPr>
          <p:nvPr/>
        </p:nvGrpSpPr>
        <p:grpSpPr bwMode="auto">
          <a:xfrm>
            <a:off x="612775" y="4117975"/>
            <a:ext cx="511175" cy="511175"/>
            <a:chOff x="176" y="3379"/>
            <a:chExt cx="509" cy="510"/>
          </a:xfrm>
        </p:grpSpPr>
        <p:sp>
          <p:nvSpPr>
            <p:cNvPr id="22550" name="AutoShape 17"/>
            <p:cNvSpPr>
              <a:spLocks noChangeAspect="1" noChangeArrowheads="1" noTextEdit="1"/>
            </p:cNvSpPr>
            <p:nvPr/>
          </p:nvSpPr>
          <p:spPr bwMode="auto">
            <a:xfrm>
              <a:off x="176" y="3379"/>
              <a:ext cx="509" cy="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1" name="Freeform 19"/>
            <p:cNvSpPr>
              <a:spLocks noEditPoints="1"/>
            </p:cNvSpPr>
            <p:nvPr/>
          </p:nvSpPr>
          <p:spPr bwMode="auto">
            <a:xfrm>
              <a:off x="204" y="3377"/>
              <a:ext cx="483" cy="484"/>
            </a:xfrm>
            <a:custGeom>
              <a:avLst/>
              <a:gdLst>
                <a:gd name="T0" fmla="*/ 457 w 1617"/>
                <a:gd name="T1" fmla="*/ 2 h 1618"/>
                <a:gd name="T2" fmla="*/ 393 w 1617"/>
                <a:gd name="T3" fmla="*/ 13 h 1618"/>
                <a:gd name="T4" fmla="*/ 234 w 1617"/>
                <a:gd name="T5" fmla="*/ 95 h 1618"/>
                <a:gd name="T6" fmla="*/ 163 w 1617"/>
                <a:gd name="T7" fmla="*/ 173 h 1618"/>
                <a:gd name="T8" fmla="*/ 67 w 1617"/>
                <a:gd name="T9" fmla="*/ 167 h 1618"/>
                <a:gd name="T10" fmla="*/ 53 w 1617"/>
                <a:gd name="T11" fmla="*/ 173 h 1618"/>
                <a:gd name="T12" fmla="*/ 5 w 1617"/>
                <a:gd name="T13" fmla="*/ 246 h 1618"/>
                <a:gd name="T14" fmla="*/ 11 w 1617"/>
                <a:gd name="T15" fmla="*/ 268 h 1618"/>
                <a:gd name="T16" fmla="*/ 80 w 1617"/>
                <a:gd name="T17" fmla="*/ 299 h 1618"/>
                <a:gd name="T18" fmla="*/ 185 w 1617"/>
                <a:gd name="T19" fmla="*/ 404 h 1618"/>
                <a:gd name="T20" fmla="*/ 216 w 1617"/>
                <a:gd name="T21" fmla="*/ 473 h 1618"/>
                <a:gd name="T22" fmla="*/ 237 w 1617"/>
                <a:gd name="T23" fmla="*/ 479 h 1618"/>
                <a:gd name="T24" fmla="*/ 311 w 1617"/>
                <a:gd name="T25" fmla="*/ 430 h 1618"/>
                <a:gd name="T26" fmla="*/ 318 w 1617"/>
                <a:gd name="T27" fmla="*/ 417 h 1618"/>
                <a:gd name="T28" fmla="*/ 311 w 1617"/>
                <a:gd name="T29" fmla="*/ 320 h 1618"/>
                <a:gd name="T30" fmla="*/ 389 w 1617"/>
                <a:gd name="T31" fmla="*/ 249 h 1618"/>
                <a:gd name="T32" fmla="*/ 470 w 1617"/>
                <a:gd name="T33" fmla="*/ 90 h 1618"/>
                <a:gd name="T34" fmla="*/ 481 w 1617"/>
                <a:gd name="T35" fmla="*/ 27 h 1618"/>
                <a:gd name="T36" fmla="*/ 457 w 1617"/>
                <a:gd name="T37" fmla="*/ 2 h 1618"/>
                <a:gd name="T38" fmla="*/ 340 w 1617"/>
                <a:gd name="T39" fmla="*/ 206 h 1618"/>
                <a:gd name="T40" fmla="*/ 278 w 1617"/>
                <a:gd name="T41" fmla="*/ 206 h 1618"/>
                <a:gd name="T42" fmla="*/ 278 w 1617"/>
                <a:gd name="T43" fmla="*/ 143 h 1618"/>
                <a:gd name="T44" fmla="*/ 340 w 1617"/>
                <a:gd name="T45" fmla="*/ 143 h 1618"/>
                <a:gd name="T46" fmla="*/ 340 w 1617"/>
                <a:gd name="T47" fmla="*/ 206 h 161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7"/>
                <a:gd name="T73" fmla="*/ 0 h 1618"/>
                <a:gd name="T74" fmla="*/ 1617 w 1617"/>
                <a:gd name="T75" fmla="*/ 1618 h 161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7" h="1618">
                  <a:moveTo>
                    <a:pt x="1529" y="8"/>
                  </a:moveTo>
                  <a:lnTo>
                    <a:pt x="1317" y="42"/>
                  </a:lnTo>
                  <a:cubicBezTo>
                    <a:pt x="1105" y="72"/>
                    <a:pt x="919" y="167"/>
                    <a:pt x="784" y="316"/>
                  </a:cubicBezTo>
                  <a:lnTo>
                    <a:pt x="547" y="577"/>
                  </a:lnTo>
                  <a:lnTo>
                    <a:pt x="223" y="558"/>
                  </a:lnTo>
                  <a:cubicBezTo>
                    <a:pt x="206" y="557"/>
                    <a:pt x="189" y="565"/>
                    <a:pt x="179" y="580"/>
                  </a:cubicBezTo>
                  <a:lnTo>
                    <a:pt x="16" y="823"/>
                  </a:lnTo>
                  <a:cubicBezTo>
                    <a:pt x="0" y="848"/>
                    <a:pt x="9" y="882"/>
                    <a:pt x="37" y="895"/>
                  </a:cubicBezTo>
                  <a:lnTo>
                    <a:pt x="267" y="999"/>
                  </a:lnTo>
                  <a:lnTo>
                    <a:pt x="618" y="1351"/>
                  </a:lnTo>
                  <a:lnTo>
                    <a:pt x="723" y="1581"/>
                  </a:lnTo>
                  <a:cubicBezTo>
                    <a:pt x="735" y="1608"/>
                    <a:pt x="769" y="1618"/>
                    <a:pt x="794" y="1601"/>
                  </a:cubicBezTo>
                  <a:lnTo>
                    <a:pt x="1041" y="1438"/>
                  </a:lnTo>
                  <a:cubicBezTo>
                    <a:pt x="1056" y="1428"/>
                    <a:pt x="1064" y="1411"/>
                    <a:pt x="1063" y="1393"/>
                  </a:cubicBezTo>
                  <a:lnTo>
                    <a:pt x="1042" y="1070"/>
                  </a:lnTo>
                  <a:lnTo>
                    <a:pt x="1301" y="833"/>
                  </a:lnTo>
                  <a:cubicBezTo>
                    <a:pt x="1450" y="698"/>
                    <a:pt x="1546" y="512"/>
                    <a:pt x="1575" y="301"/>
                  </a:cubicBezTo>
                  <a:lnTo>
                    <a:pt x="1609" y="89"/>
                  </a:lnTo>
                  <a:cubicBezTo>
                    <a:pt x="1617" y="41"/>
                    <a:pt x="1576" y="0"/>
                    <a:pt x="1529" y="8"/>
                  </a:cubicBezTo>
                  <a:close/>
                  <a:moveTo>
                    <a:pt x="1138" y="687"/>
                  </a:moveTo>
                  <a:cubicBezTo>
                    <a:pt x="1081" y="745"/>
                    <a:pt x="988" y="745"/>
                    <a:pt x="930" y="687"/>
                  </a:cubicBezTo>
                  <a:cubicBezTo>
                    <a:pt x="873" y="630"/>
                    <a:pt x="873" y="537"/>
                    <a:pt x="930" y="479"/>
                  </a:cubicBezTo>
                  <a:cubicBezTo>
                    <a:pt x="988" y="422"/>
                    <a:pt x="1081" y="422"/>
                    <a:pt x="1138" y="479"/>
                  </a:cubicBezTo>
                  <a:cubicBezTo>
                    <a:pt x="1195" y="537"/>
                    <a:pt x="1195" y="630"/>
                    <a:pt x="1138" y="687"/>
                  </a:cubicBezTo>
                  <a:close/>
                </a:path>
              </a:pathLst>
            </a:custGeom>
            <a:solidFill>
              <a:srgbClr val="FF4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2" name="Freeform 20"/>
            <p:cNvSpPr>
              <a:spLocks/>
            </p:cNvSpPr>
            <p:nvPr/>
          </p:nvSpPr>
          <p:spPr bwMode="auto">
            <a:xfrm>
              <a:off x="176" y="3711"/>
              <a:ext cx="178" cy="178"/>
            </a:xfrm>
            <a:custGeom>
              <a:avLst/>
              <a:gdLst>
                <a:gd name="T0" fmla="*/ 176 w 595"/>
                <a:gd name="T1" fmla="*/ 84 h 594"/>
                <a:gd name="T2" fmla="*/ 95 w 595"/>
                <a:gd name="T3" fmla="*/ 2 h 594"/>
                <a:gd name="T4" fmla="*/ 86 w 595"/>
                <a:gd name="T5" fmla="*/ 2 h 594"/>
                <a:gd name="T6" fmla="*/ 74 w 595"/>
                <a:gd name="T7" fmla="*/ 15 h 594"/>
                <a:gd name="T8" fmla="*/ 0 w 595"/>
                <a:gd name="T9" fmla="*/ 178 h 594"/>
                <a:gd name="T10" fmla="*/ 163 w 595"/>
                <a:gd name="T11" fmla="*/ 104 h 594"/>
                <a:gd name="T12" fmla="*/ 176 w 595"/>
                <a:gd name="T13" fmla="*/ 92 h 594"/>
                <a:gd name="T14" fmla="*/ 176 w 595"/>
                <a:gd name="T15" fmla="*/ 84 h 5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95"/>
                <a:gd name="T25" fmla="*/ 0 h 594"/>
                <a:gd name="T26" fmla="*/ 595 w 595"/>
                <a:gd name="T27" fmla="*/ 594 h 59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95" h="594">
                  <a:moveTo>
                    <a:pt x="587" y="279"/>
                  </a:moveTo>
                  <a:lnTo>
                    <a:pt x="316" y="7"/>
                  </a:lnTo>
                  <a:cubicBezTo>
                    <a:pt x="308" y="0"/>
                    <a:pt x="296" y="0"/>
                    <a:pt x="289" y="7"/>
                  </a:cubicBezTo>
                  <a:cubicBezTo>
                    <a:pt x="274" y="21"/>
                    <a:pt x="254" y="41"/>
                    <a:pt x="246" y="49"/>
                  </a:cubicBezTo>
                  <a:cubicBezTo>
                    <a:pt x="7" y="288"/>
                    <a:pt x="0" y="594"/>
                    <a:pt x="0" y="594"/>
                  </a:cubicBezTo>
                  <a:cubicBezTo>
                    <a:pt x="0" y="594"/>
                    <a:pt x="306" y="588"/>
                    <a:pt x="546" y="348"/>
                  </a:cubicBezTo>
                  <a:cubicBezTo>
                    <a:pt x="553" y="341"/>
                    <a:pt x="573" y="320"/>
                    <a:pt x="587" y="306"/>
                  </a:cubicBezTo>
                  <a:cubicBezTo>
                    <a:pt x="595" y="298"/>
                    <a:pt x="595" y="286"/>
                    <a:pt x="587" y="279"/>
                  </a:cubicBezTo>
                  <a:close/>
                </a:path>
              </a:pathLst>
            </a:custGeom>
            <a:solidFill>
              <a:srgbClr val="FF4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538" name="TextBox 26"/>
          <p:cNvSpPr txBox="1">
            <a:spLocks noChangeArrowheads="1"/>
          </p:cNvSpPr>
          <p:nvPr/>
        </p:nvSpPr>
        <p:spPr bwMode="auto">
          <a:xfrm>
            <a:off x="1235075" y="2747963"/>
            <a:ext cx="1011555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0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Шабалтай Антонина Сергеевна – Участник (практико-ориентированное направление)</a:t>
            </a:r>
          </a:p>
        </p:txBody>
      </p:sp>
      <p:sp>
        <p:nvSpPr>
          <p:cNvPr id="22539" name="TextBox 27"/>
          <p:cNvSpPr txBox="1">
            <a:spLocks noChangeArrowheads="1"/>
          </p:cNvSpPr>
          <p:nvPr/>
        </p:nvSpPr>
        <p:spPr bwMode="auto">
          <a:xfrm>
            <a:off x="1187450" y="3425825"/>
            <a:ext cx="120999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0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Костюнина Надежда Георгиевна – Участник (литературно-архитектурное направление)</a:t>
            </a:r>
          </a:p>
        </p:txBody>
      </p:sp>
      <p:sp>
        <p:nvSpPr>
          <p:cNvPr id="22540" name="Прямоугольник 1"/>
          <p:cNvSpPr>
            <a:spLocks noChangeArrowheads="1"/>
          </p:cNvSpPr>
          <p:nvPr/>
        </p:nvSpPr>
        <p:spPr bwMode="auto">
          <a:xfrm>
            <a:off x="1233488" y="4776788"/>
            <a:ext cx="9437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Харитонова Ульяна Константиновна – Участник (литературное направление) </a:t>
            </a:r>
          </a:p>
        </p:txBody>
      </p:sp>
      <p:grpSp>
        <p:nvGrpSpPr>
          <p:cNvPr id="22541" name="Group 9"/>
          <p:cNvGrpSpPr>
            <a:grpSpLocks noChangeAspect="1"/>
          </p:cNvGrpSpPr>
          <p:nvPr/>
        </p:nvGrpSpPr>
        <p:grpSpPr bwMode="auto">
          <a:xfrm>
            <a:off x="554038" y="2808288"/>
            <a:ext cx="633412" cy="476250"/>
            <a:chOff x="176" y="1984"/>
            <a:chExt cx="536" cy="402"/>
          </a:xfrm>
        </p:grpSpPr>
        <p:sp>
          <p:nvSpPr>
            <p:cNvPr id="22548" name="AutoShape 8"/>
            <p:cNvSpPr>
              <a:spLocks noChangeAspect="1" noChangeArrowheads="1" noTextEdit="1"/>
            </p:cNvSpPr>
            <p:nvPr/>
          </p:nvSpPr>
          <p:spPr bwMode="auto">
            <a:xfrm>
              <a:off x="176" y="1984"/>
              <a:ext cx="536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9" name="Freeform 10"/>
            <p:cNvSpPr>
              <a:spLocks noEditPoints="1"/>
            </p:cNvSpPr>
            <p:nvPr/>
          </p:nvSpPr>
          <p:spPr bwMode="auto">
            <a:xfrm>
              <a:off x="176" y="1984"/>
              <a:ext cx="536" cy="402"/>
            </a:xfrm>
            <a:custGeom>
              <a:avLst/>
              <a:gdLst>
                <a:gd name="T0" fmla="*/ 503 w 1568"/>
                <a:gd name="T1" fmla="*/ 0 h 1176"/>
                <a:gd name="T2" fmla="*/ 34 w 1568"/>
                <a:gd name="T3" fmla="*/ 0 h 1176"/>
                <a:gd name="T4" fmla="*/ 0 w 1568"/>
                <a:gd name="T5" fmla="*/ 33 h 1176"/>
                <a:gd name="T6" fmla="*/ 0 w 1568"/>
                <a:gd name="T7" fmla="*/ 369 h 1176"/>
                <a:gd name="T8" fmla="*/ 34 w 1568"/>
                <a:gd name="T9" fmla="*/ 402 h 1176"/>
                <a:gd name="T10" fmla="*/ 503 w 1568"/>
                <a:gd name="T11" fmla="*/ 402 h 1176"/>
                <a:gd name="T12" fmla="*/ 536 w 1568"/>
                <a:gd name="T13" fmla="*/ 369 h 1176"/>
                <a:gd name="T14" fmla="*/ 536 w 1568"/>
                <a:gd name="T15" fmla="*/ 33 h 1176"/>
                <a:gd name="T16" fmla="*/ 503 w 1568"/>
                <a:gd name="T17" fmla="*/ 0 h 1176"/>
                <a:gd name="T18" fmla="*/ 109 w 1568"/>
                <a:gd name="T19" fmla="*/ 314 h 1176"/>
                <a:gd name="T20" fmla="*/ 67 w 1568"/>
                <a:gd name="T21" fmla="*/ 272 h 1176"/>
                <a:gd name="T22" fmla="*/ 109 w 1568"/>
                <a:gd name="T23" fmla="*/ 230 h 1176"/>
                <a:gd name="T24" fmla="*/ 151 w 1568"/>
                <a:gd name="T25" fmla="*/ 272 h 1176"/>
                <a:gd name="T26" fmla="*/ 109 w 1568"/>
                <a:gd name="T27" fmla="*/ 314 h 1176"/>
                <a:gd name="T28" fmla="*/ 109 w 1568"/>
                <a:gd name="T29" fmla="*/ 180 h 1176"/>
                <a:gd name="T30" fmla="*/ 67 w 1568"/>
                <a:gd name="T31" fmla="*/ 138 h 1176"/>
                <a:gd name="T32" fmla="*/ 109 w 1568"/>
                <a:gd name="T33" fmla="*/ 96 h 1176"/>
                <a:gd name="T34" fmla="*/ 151 w 1568"/>
                <a:gd name="T35" fmla="*/ 138 h 1176"/>
                <a:gd name="T36" fmla="*/ 109 w 1568"/>
                <a:gd name="T37" fmla="*/ 180 h 1176"/>
                <a:gd name="T38" fmla="*/ 377 w 1568"/>
                <a:gd name="T39" fmla="*/ 310 h 1176"/>
                <a:gd name="T40" fmla="*/ 243 w 1568"/>
                <a:gd name="T41" fmla="*/ 310 h 1176"/>
                <a:gd name="T42" fmla="*/ 222 w 1568"/>
                <a:gd name="T43" fmla="*/ 289 h 1176"/>
                <a:gd name="T44" fmla="*/ 243 w 1568"/>
                <a:gd name="T45" fmla="*/ 268 h 1176"/>
                <a:gd name="T46" fmla="*/ 377 w 1568"/>
                <a:gd name="T47" fmla="*/ 268 h 1176"/>
                <a:gd name="T48" fmla="*/ 398 w 1568"/>
                <a:gd name="T49" fmla="*/ 289 h 1176"/>
                <a:gd name="T50" fmla="*/ 377 w 1568"/>
                <a:gd name="T51" fmla="*/ 310 h 1176"/>
                <a:gd name="T52" fmla="*/ 444 w 1568"/>
                <a:gd name="T53" fmla="*/ 226 h 1176"/>
                <a:gd name="T54" fmla="*/ 243 w 1568"/>
                <a:gd name="T55" fmla="*/ 226 h 1176"/>
                <a:gd name="T56" fmla="*/ 222 w 1568"/>
                <a:gd name="T57" fmla="*/ 205 h 1176"/>
                <a:gd name="T58" fmla="*/ 243 w 1568"/>
                <a:gd name="T59" fmla="*/ 184 h 1176"/>
                <a:gd name="T60" fmla="*/ 444 w 1568"/>
                <a:gd name="T61" fmla="*/ 184 h 1176"/>
                <a:gd name="T62" fmla="*/ 465 w 1568"/>
                <a:gd name="T63" fmla="*/ 205 h 1176"/>
                <a:gd name="T64" fmla="*/ 444 w 1568"/>
                <a:gd name="T65" fmla="*/ 226 h 1176"/>
                <a:gd name="T66" fmla="*/ 444 w 1568"/>
                <a:gd name="T67" fmla="*/ 143 h 1176"/>
                <a:gd name="T68" fmla="*/ 243 w 1568"/>
                <a:gd name="T69" fmla="*/ 143 h 1176"/>
                <a:gd name="T70" fmla="*/ 222 w 1568"/>
                <a:gd name="T71" fmla="*/ 121 h 1176"/>
                <a:gd name="T72" fmla="*/ 243 w 1568"/>
                <a:gd name="T73" fmla="*/ 101 h 1176"/>
                <a:gd name="T74" fmla="*/ 444 w 1568"/>
                <a:gd name="T75" fmla="*/ 101 h 1176"/>
                <a:gd name="T76" fmla="*/ 465 w 1568"/>
                <a:gd name="T77" fmla="*/ 121 h 1176"/>
                <a:gd name="T78" fmla="*/ 444 w 1568"/>
                <a:gd name="T79" fmla="*/ 143 h 117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568"/>
                <a:gd name="T121" fmla="*/ 0 h 1176"/>
                <a:gd name="T122" fmla="*/ 1568 w 1568"/>
                <a:gd name="T123" fmla="*/ 1176 h 117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568" h="1176">
                  <a:moveTo>
                    <a:pt x="1470" y="0"/>
                  </a:moveTo>
                  <a:lnTo>
                    <a:pt x="98" y="0"/>
                  </a:lnTo>
                  <a:cubicBezTo>
                    <a:pt x="44" y="0"/>
                    <a:pt x="0" y="44"/>
                    <a:pt x="0" y="98"/>
                  </a:cubicBezTo>
                  <a:lnTo>
                    <a:pt x="0" y="1078"/>
                  </a:lnTo>
                  <a:cubicBezTo>
                    <a:pt x="0" y="1132"/>
                    <a:pt x="44" y="1176"/>
                    <a:pt x="98" y="1176"/>
                  </a:cubicBezTo>
                  <a:lnTo>
                    <a:pt x="1470" y="1176"/>
                  </a:lnTo>
                  <a:cubicBezTo>
                    <a:pt x="1524" y="1176"/>
                    <a:pt x="1568" y="1132"/>
                    <a:pt x="1568" y="1078"/>
                  </a:cubicBezTo>
                  <a:lnTo>
                    <a:pt x="1568" y="98"/>
                  </a:lnTo>
                  <a:cubicBezTo>
                    <a:pt x="1568" y="44"/>
                    <a:pt x="1524" y="0"/>
                    <a:pt x="1470" y="0"/>
                  </a:cubicBezTo>
                  <a:close/>
                  <a:moveTo>
                    <a:pt x="319" y="919"/>
                  </a:moveTo>
                  <a:cubicBezTo>
                    <a:pt x="251" y="919"/>
                    <a:pt x="196" y="864"/>
                    <a:pt x="196" y="796"/>
                  </a:cubicBezTo>
                  <a:cubicBezTo>
                    <a:pt x="196" y="729"/>
                    <a:pt x="251" y="674"/>
                    <a:pt x="319" y="674"/>
                  </a:cubicBezTo>
                  <a:cubicBezTo>
                    <a:pt x="386" y="674"/>
                    <a:pt x="441" y="729"/>
                    <a:pt x="441" y="796"/>
                  </a:cubicBezTo>
                  <a:cubicBezTo>
                    <a:pt x="441" y="864"/>
                    <a:pt x="386" y="919"/>
                    <a:pt x="319" y="919"/>
                  </a:cubicBezTo>
                  <a:close/>
                  <a:moveTo>
                    <a:pt x="319" y="527"/>
                  </a:moveTo>
                  <a:cubicBezTo>
                    <a:pt x="251" y="527"/>
                    <a:pt x="196" y="472"/>
                    <a:pt x="196" y="404"/>
                  </a:cubicBezTo>
                  <a:cubicBezTo>
                    <a:pt x="196" y="337"/>
                    <a:pt x="251" y="282"/>
                    <a:pt x="319" y="282"/>
                  </a:cubicBezTo>
                  <a:cubicBezTo>
                    <a:pt x="386" y="282"/>
                    <a:pt x="441" y="337"/>
                    <a:pt x="441" y="404"/>
                  </a:cubicBezTo>
                  <a:cubicBezTo>
                    <a:pt x="441" y="472"/>
                    <a:pt x="386" y="527"/>
                    <a:pt x="319" y="527"/>
                  </a:cubicBezTo>
                  <a:close/>
                  <a:moveTo>
                    <a:pt x="1103" y="907"/>
                  </a:moveTo>
                  <a:lnTo>
                    <a:pt x="711" y="907"/>
                  </a:lnTo>
                  <a:cubicBezTo>
                    <a:pt x="677" y="907"/>
                    <a:pt x="649" y="879"/>
                    <a:pt x="649" y="845"/>
                  </a:cubicBezTo>
                  <a:cubicBezTo>
                    <a:pt x="649" y="811"/>
                    <a:pt x="677" y="784"/>
                    <a:pt x="711" y="784"/>
                  </a:cubicBezTo>
                  <a:lnTo>
                    <a:pt x="1103" y="784"/>
                  </a:lnTo>
                  <a:cubicBezTo>
                    <a:pt x="1136" y="784"/>
                    <a:pt x="1164" y="811"/>
                    <a:pt x="1164" y="845"/>
                  </a:cubicBezTo>
                  <a:cubicBezTo>
                    <a:pt x="1164" y="879"/>
                    <a:pt x="1136" y="907"/>
                    <a:pt x="1103" y="907"/>
                  </a:cubicBezTo>
                  <a:close/>
                  <a:moveTo>
                    <a:pt x="1299" y="662"/>
                  </a:moveTo>
                  <a:lnTo>
                    <a:pt x="711" y="662"/>
                  </a:lnTo>
                  <a:cubicBezTo>
                    <a:pt x="677" y="662"/>
                    <a:pt x="649" y="634"/>
                    <a:pt x="649" y="600"/>
                  </a:cubicBezTo>
                  <a:cubicBezTo>
                    <a:pt x="649" y="566"/>
                    <a:pt x="677" y="539"/>
                    <a:pt x="711" y="539"/>
                  </a:cubicBezTo>
                  <a:lnTo>
                    <a:pt x="1299" y="539"/>
                  </a:lnTo>
                  <a:cubicBezTo>
                    <a:pt x="1332" y="539"/>
                    <a:pt x="1360" y="566"/>
                    <a:pt x="1360" y="600"/>
                  </a:cubicBezTo>
                  <a:cubicBezTo>
                    <a:pt x="1360" y="634"/>
                    <a:pt x="1332" y="662"/>
                    <a:pt x="1299" y="662"/>
                  </a:cubicBezTo>
                  <a:close/>
                  <a:moveTo>
                    <a:pt x="1299" y="417"/>
                  </a:moveTo>
                  <a:lnTo>
                    <a:pt x="711" y="417"/>
                  </a:lnTo>
                  <a:cubicBezTo>
                    <a:pt x="677" y="417"/>
                    <a:pt x="649" y="389"/>
                    <a:pt x="649" y="355"/>
                  </a:cubicBezTo>
                  <a:cubicBezTo>
                    <a:pt x="649" y="321"/>
                    <a:pt x="677" y="294"/>
                    <a:pt x="711" y="294"/>
                  </a:cubicBezTo>
                  <a:lnTo>
                    <a:pt x="1299" y="294"/>
                  </a:lnTo>
                  <a:cubicBezTo>
                    <a:pt x="1332" y="294"/>
                    <a:pt x="1360" y="321"/>
                    <a:pt x="1360" y="355"/>
                  </a:cubicBezTo>
                  <a:cubicBezTo>
                    <a:pt x="1360" y="389"/>
                    <a:pt x="1332" y="417"/>
                    <a:pt x="1299" y="417"/>
                  </a:cubicBezTo>
                  <a:close/>
                </a:path>
              </a:pathLst>
            </a:custGeom>
            <a:solidFill>
              <a:srgbClr val="FF4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542" name="Прямоугольник 3"/>
          <p:cNvSpPr>
            <a:spLocks noChangeArrowheads="1"/>
          </p:cNvSpPr>
          <p:nvPr/>
        </p:nvSpPr>
        <p:spPr bwMode="auto">
          <a:xfrm>
            <a:off x="1235075" y="5464175"/>
            <a:ext cx="10255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Петрова</a:t>
            </a:r>
            <a:r>
              <a:rPr lang="ru-RU">
                <a:latin typeface="Calibri" pitchFamily="34" charset="0"/>
                <a:ea typeface="Tahoma" pitchFamily="34" charset="0"/>
                <a:cs typeface="Gotham Pro"/>
              </a:rPr>
              <a:t> </a:t>
            </a:r>
            <a:r>
              <a:rPr lang="ru-RU" sz="20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Анна Станиславовна – Участник (информационно-цифровое направление)</a:t>
            </a:r>
          </a:p>
        </p:txBody>
      </p:sp>
      <p:grpSp>
        <p:nvGrpSpPr>
          <p:cNvPr id="22543" name="Group 18"/>
          <p:cNvGrpSpPr>
            <a:grpSpLocks noChangeAspect="1"/>
          </p:cNvGrpSpPr>
          <p:nvPr/>
        </p:nvGrpSpPr>
        <p:grpSpPr bwMode="auto">
          <a:xfrm>
            <a:off x="577850" y="5414963"/>
            <a:ext cx="584200" cy="584200"/>
            <a:chOff x="176" y="3379"/>
            <a:chExt cx="509" cy="510"/>
          </a:xfrm>
        </p:grpSpPr>
        <p:sp>
          <p:nvSpPr>
            <p:cNvPr id="22545" name="AutoShape 17"/>
            <p:cNvSpPr>
              <a:spLocks noChangeAspect="1" noChangeArrowheads="1" noTextEdit="1"/>
            </p:cNvSpPr>
            <p:nvPr/>
          </p:nvSpPr>
          <p:spPr bwMode="auto">
            <a:xfrm>
              <a:off x="176" y="3379"/>
              <a:ext cx="509" cy="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6" name="Freeform 19"/>
            <p:cNvSpPr>
              <a:spLocks noEditPoints="1"/>
            </p:cNvSpPr>
            <p:nvPr/>
          </p:nvSpPr>
          <p:spPr bwMode="auto">
            <a:xfrm>
              <a:off x="204" y="3377"/>
              <a:ext cx="483" cy="484"/>
            </a:xfrm>
            <a:custGeom>
              <a:avLst/>
              <a:gdLst>
                <a:gd name="T0" fmla="*/ 457 w 1617"/>
                <a:gd name="T1" fmla="*/ 2 h 1618"/>
                <a:gd name="T2" fmla="*/ 393 w 1617"/>
                <a:gd name="T3" fmla="*/ 13 h 1618"/>
                <a:gd name="T4" fmla="*/ 234 w 1617"/>
                <a:gd name="T5" fmla="*/ 95 h 1618"/>
                <a:gd name="T6" fmla="*/ 163 w 1617"/>
                <a:gd name="T7" fmla="*/ 173 h 1618"/>
                <a:gd name="T8" fmla="*/ 67 w 1617"/>
                <a:gd name="T9" fmla="*/ 167 h 1618"/>
                <a:gd name="T10" fmla="*/ 53 w 1617"/>
                <a:gd name="T11" fmla="*/ 173 h 1618"/>
                <a:gd name="T12" fmla="*/ 5 w 1617"/>
                <a:gd name="T13" fmla="*/ 246 h 1618"/>
                <a:gd name="T14" fmla="*/ 11 w 1617"/>
                <a:gd name="T15" fmla="*/ 268 h 1618"/>
                <a:gd name="T16" fmla="*/ 80 w 1617"/>
                <a:gd name="T17" fmla="*/ 299 h 1618"/>
                <a:gd name="T18" fmla="*/ 185 w 1617"/>
                <a:gd name="T19" fmla="*/ 404 h 1618"/>
                <a:gd name="T20" fmla="*/ 216 w 1617"/>
                <a:gd name="T21" fmla="*/ 473 h 1618"/>
                <a:gd name="T22" fmla="*/ 237 w 1617"/>
                <a:gd name="T23" fmla="*/ 479 h 1618"/>
                <a:gd name="T24" fmla="*/ 311 w 1617"/>
                <a:gd name="T25" fmla="*/ 430 h 1618"/>
                <a:gd name="T26" fmla="*/ 318 w 1617"/>
                <a:gd name="T27" fmla="*/ 417 h 1618"/>
                <a:gd name="T28" fmla="*/ 311 w 1617"/>
                <a:gd name="T29" fmla="*/ 320 h 1618"/>
                <a:gd name="T30" fmla="*/ 389 w 1617"/>
                <a:gd name="T31" fmla="*/ 249 h 1618"/>
                <a:gd name="T32" fmla="*/ 470 w 1617"/>
                <a:gd name="T33" fmla="*/ 90 h 1618"/>
                <a:gd name="T34" fmla="*/ 481 w 1617"/>
                <a:gd name="T35" fmla="*/ 27 h 1618"/>
                <a:gd name="T36" fmla="*/ 457 w 1617"/>
                <a:gd name="T37" fmla="*/ 2 h 1618"/>
                <a:gd name="T38" fmla="*/ 340 w 1617"/>
                <a:gd name="T39" fmla="*/ 206 h 1618"/>
                <a:gd name="T40" fmla="*/ 278 w 1617"/>
                <a:gd name="T41" fmla="*/ 206 h 1618"/>
                <a:gd name="T42" fmla="*/ 278 w 1617"/>
                <a:gd name="T43" fmla="*/ 143 h 1618"/>
                <a:gd name="T44" fmla="*/ 340 w 1617"/>
                <a:gd name="T45" fmla="*/ 143 h 1618"/>
                <a:gd name="T46" fmla="*/ 340 w 1617"/>
                <a:gd name="T47" fmla="*/ 206 h 161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7"/>
                <a:gd name="T73" fmla="*/ 0 h 1618"/>
                <a:gd name="T74" fmla="*/ 1617 w 1617"/>
                <a:gd name="T75" fmla="*/ 1618 h 161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7" h="1618">
                  <a:moveTo>
                    <a:pt x="1529" y="8"/>
                  </a:moveTo>
                  <a:lnTo>
                    <a:pt x="1317" y="42"/>
                  </a:lnTo>
                  <a:cubicBezTo>
                    <a:pt x="1105" y="72"/>
                    <a:pt x="919" y="167"/>
                    <a:pt x="784" y="316"/>
                  </a:cubicBezTo>
                  <a:lnTo>
                    <a:pt x="547" y="577"/>
                  </a:lnTo>
                  <a:lnTo>
                    <a:pt x="223" y="558"/>
                  </a:lnTo>
                  <a:cubicBezTo>
                    <a:pt x="206" y="557"/>
                    <a:pt x="189" y="565"/>
                    <a:pt x="179" y="580"/>
                  </a:cubicBezTo>
                  <a:lnTo>
                    <a:pt x="16" y="823"/>
                  </a:lnTo>
                  <a:cubicBezTo>
                    <a:pt x="0" y="848"/>
                    <a:pt x="9" y="882"/>
                    <a:pt x="37" y="895"/>
                  </a:cubicBezTo>
                  <a:lnTo>
                    <a:pt x="267" y="999"/>
                  </a:lnTo>
                  <a:lnTo>
                    <a:pt x="618" y="1351"/>
                  </a:lnTo>
                  <a:lnTo>
                    <a:pt x="723" y="1581"/>
                  </a:lnTo>
                  <a:cubicBezTo>
                    <a:pt x="735" y="1608"/>
                    <a:pt x="769" y="1618"/>
                    <a:pt x="794" y="1601"/>
                  </a:cubicBezTo>
                  <a:lnTo>
                    <a:pt x="1041" y="1438"/>
                  </a:lnTo>
                  <a:cubicBezTo>
                    <a:pt x="1056" y="1428"/>
                    <a:pt x="1064" y="1411"/>
                    <a:pt x="1063" y="1393"/>
                  </a:cubicBezTo>
                  <a:lnTo>
                    <a:pt x="1042" y="1070"/>
                  </a:lnTo>
                  <a:lnTo>
                    <a:pt x="1301" y="833"/>
                  </a:lnTo>
                  <a:cubicBezTo>
                    <a:pt x="1450" y="698"/>
                    <a:pt x="1546" y="512"/>
                    <a:pt x="1575" y="301"/>
                  </a:cubicBezTo>
                  <a:lnTo>
                    <a:pt x="1609" y="89"/>
                  </a:lnTo>
                  <a:cubicBezTo>
                    <a:pt x="1617" y="41"/>
                    <a:pt x="1576" y="0"/>
                    <a:pt x="1529" y="8"/>
                  </a:cubicBezTo>
                  <a:close/>
                  <a:moveTo>
                    <a:pt x="1138" y="687"/>
                  </a:moveTo>
                  <a:cubicBezTo>
                    <a:pt x="1081" y="745"/>
                    <a:pt x="988" y="745"/>
                    <a:pt x="930" y="687"/>
                  </a:cubicBezTo>
                  <a:cubicBezTo>
                    <a:pt x="873" y="630"/>
                    <a:pt x="873" y="537"/>
                    <a:pt x="930" y="479"/>
                  </a:cubicBezTo>
                  <a:cubicBezTo>
                    <a:pt x="988" y="422"/>
                    <a:pt x="1081" y="422"/>
                    <a:pt x="1138" y="479"/>
                  </a:cubicBezTo>
                  <a:cubicBezTo>
                    <a:pt x="1195" y="537"/>
                    <a:pt x="1195" y="630"/>
                    <a:pt x="1138" y="687"/>
                  </a:cubicBezTo>
                  <a:close/>
                </a:path>
              </a:pathLst>
            </a:custGeom>
            <a:solidFill>
              <a:srgbClr val="FF4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7" name="Freeform 20"/>
            <p:cNvSpPr>
              <a:spLocks/>
            </p:cNvSpPr>
            <p:nvPr/>
          </p:nvSpPr>
          <p:spPr bwMode="auto">
            <a:xfrm>
              <a:off x="176" y="3711"/>
              <a:ext cx="178" cy="178"/>
            </a:xfrm>
            <a:custGeom>
              <a:avLst/>
              <a:gdLst>
                <a:gd name="T0" fmla="*/ 176 w 595"/>
                <a:gd name="T1" fmla="*/ 84 h 594"/>
                <a:gd name="T2" fmla="*/ 95 w 595"/>
                <a:gd name="T3" fmla="*/ 2 h 594"/>
                <a:gd name="T4" fmla="*/ 86 w 595"/>
                <a:gd name="T5" fmla="*/ 2 h 594"/>
                <a:gd name="T6" fmla="*/ 74 w 595"/>
                <a:gd name="T7" fmla="*/ 15 h 594"/>
                <a:gd name="T8" fmla="*/ 0 w 595"/>
                <a:gd name="T9" fmla="*/ 178 h 594"/>
                <a:gd name="T10" fmla="*/ 163 w 595"/>
                <a:gd name="T11" fmla="*/ 104 h 594"/>
                <a:gd name="T12" fmla="*/ 176 w 595"/>
                <a:gd name="T13" fmla="*/ 92 h 594"/>
                <a:gd name="T14" fmla="*/ 176 w 595"/>
                <a:gd name="T15" fmla="*/ 84 h 5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95"/>
                <a:gd name="T25" fmla="*/ 0 h 594"/>
                <a:gd name="T26" fmla="*/ 595 w 595"/>
                <a:gd name="T27" fmla="*/ 594 h 59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95" h="594">
                  <a:moveTo>
                    <a:pt x="587" y="279"/>
                  </a:moveTo>
                  <a:lnTo>
                    <a:pt x="316" y="7"/>
                  </a:lnTo>
                  <a:cubicBezTo>
                    <a:pt x="308" y="0"/>
                    <a:pt x="296" y="0"/>
                    <a:pt x="289" y="7"/>
                  </a:cubicBezTo>
                  <a:cubicBezTo>
                    <a:pt x="274" y="21"/>
                    <a:pt x="254" y="41"/>
                    <a:pt x="246" y="49"/>
                  </a:cubicBezTo>
                  <a:cubicBezTo>
                    <a:pt x="7" y="288"/>
                    <a:pt x="0" y="594"/>
                    <a:pt x="0" y="594"/>
                  </a:cubicBezTo>
                  <a:cubicBezTo>
                    <a:pt x="0" y="594"/>
                    <a:pt x="306" y="588"/>
                    <a:pt x="546" y="348"/>
                  </a:cubicBezTo>
                  <a:cubicBezTo>
                    <a:pt x="553" y="341"/>
                    <a:pt x="573" y="320"/>
                    <a:pt x="587" y="306"/>
                  </a:cubicBezTo>
                  <a:cubicBezTo>
                    <a:pt x="595" y="298"/>
                    <a:pt x="595" y="286"/>
                    <a:pt x="587" y="279"/>
                  </a:cubicBezTo>
                  <a:close/>
                </a:path>
              </a:pathLst>
            </a:custGeom>
            <a:solidFill>
              <a:srgbClr val="FF4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544" name="Прямоугольник 5"/>
          <p:cNvSpPr>
            <a:spLocks noChangeArrowheads="1"/>
          </p:cNvSpPr>
          <p:nvPr/>
        </p:nvSpPr>
        <p:spPr bwMode="auto">
          <a:xfrm>
            <a:off x="1252538" y="2292350"/>
            <a:ext cx="9864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1"/>
                </a:solidFill>
                <a:latin typeface="Gotham Pro"/>
                <a:ea typeface="Gotham Pro"/>
                <a:cs typeface="Gotham Pro"/>
              </a:rPr>
              <a:t>Шангутова Полина Дмитриевна</a:t>
            </a:r>
            <a:r>
              <a:rPr lang="ru-RU" sz="20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 – Спикер, организация и сотрудничество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Объект 2"/>
          <p:cNvSpPr txBox="1">
            <a:spLocks/>
          </p:cNvSpPr>
          <p:nvPr/>
        </p:nvSpPr>
        <p:spPr bwMode="auto">
          <a:xfrm>
            <a:off x="4291013" y="2984500"/>
            <a:ext cx="8410575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endParaRPr lang="ru-RU" sz="2000" b="1">
              <a:solidFill>
                <a:schemeClr val="bg1"/>
              </a:solidFill>
              <a:latin typeface="Gotham Pro"/>
              <a:ea typeface="Tahoma" pitchFamily="34" charset="0"/>
              <a:cs typeface="Gotham Pro"/>
            </a:endParaRPr>
          </a:p>
        </p:txBody>
      </p:sp>
      <p:sp>
        <p:nvSpPr>
          <p:cNvPr id="23555" name="Заголовок 1"/>
          <p:cNvSpPr txBox="1">
            <a:spLocks/>
          </p:cNvSpPr>
          <p:nvPr/>
        </p:nvSpPr>
        <p:spPr bwMode="auto">
          <a:xfrm>
            <a:off x="928688" y="1238250"/>
            <a:ext cx="10334625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ru-RU" sz="60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/>
            </a:r>
            <a:br>
              <a:rPr lang="ru-RU" sz="60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</a:br>
            <a:r>
              <a:rPr lang="ru-RU" sz="6000" b="1">
                <a:solidFill>
                  <a:schemeClr val="bg1"/>
                </a:solidFill>
                <a:latin typeface="Gotham Pro"/>
                <a:ea typeface="Tahoma" pitchFamily="34" charset="0"/>
                <a:cs typeface="Gotham Pro"/>
              </a:rPr>
              <a:t>СПАСИБО ЗА ВНИМАНИЕ!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0" y="5688050"/>
            <a:ext cx="5925670" cy="1015663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000" b="1" dirty="0">
                <a:solidFill>
                  <a:schemeClr val="tx1"/>
                </a:solidFill>
              </a:rPr>
              <a:t> Наша почта - </a:t>
            </a:r>
            <a:r>
              <a:rPr lang="en-US" sz="2000" b="1" dirty="0">
                <a:solidFill>
                  <a:schemeClr val="tx1"/>
                </a:solidFill>
                <a:hlinkClick r:id="rId3"/>
              </a:rPr>
              <a:t>svslearn@mail.ru</a:t>
            </a:r>
            <a:endParaRPr lang="ru-RU" sz="2000" b="1" dirty="0">
              <a:solidFill>
                <a:schemeClr val="tx1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000" b="1" dirty="0">
                <a:solidFill>
                  <a:schemeClr val="tx1"/>
                </a:solidFill>
              </a:rPr>
              <a:t> Мы </a:t>
            </a:r>
            <a:r>
              <a:rPr lang="ru-RU" sz="2000" b="1" dirty="0" err="1">
                <a:solidFill>
                  <a:schemeClr val="tx1"/>
                </a:solidFill>
              </a:rPr>
              <a:t>Вконтакте</a:t>
            </a:r>
            <a:r>
              <a:rPr lang="ru-RU" sz="2000" b="1" dirty="0">
                <a:solidFill>
                  <a:schemeClr val="tx1"/>
                </a:solidFill>
              </a:rPr>
              <a:t> - </a:t>
            </a:r>
            <a:r>
              <a:rPr lang="en-US" sz="2000" b="1" dirty="0">
                <a:solidFill>
                  <a:schemeClr val="tx1"/>
                </a:solidFill>
                <a:hlinkClick r:id="rId4"/>
              </a:rPr>
              <a:t>https://vk.com/public212189778</a:t>
            </a:r>
            <a:endParaRPr lang="ru-RU" sz="2000" b="1" dirty="0">
              <a:solidFill>
                <a:schemeClr val="tx1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000" b="1" dirty="0">
                <a:solidFill>
                  <a:schemeClr val="tx1"/>
                </a:solidFill>
              </a:rPr>
              <a:t> Мы в телеграмме - </a:t>
            </a:r>
            <a:r>
              <a:rPr lang="en-US" sz="2000" b="1" dirty="0">
                <a:solidFill>
                  <a:schemeClr val="tx1"/>
                </a:solidFill>
                <a:hlinkClick r:id="rId5"/>
              </a:rPr>
              <a:t>https://t.me/svs_education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559</Words>
  <Application>Microsoft Office PowerPoint</Application>
  <PresentationFormat>Широкоэкранный</PresentationFormat>
  <Paragraphs>75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Gotham Pro</vt:lpstr>
      <vt:lpstr>Roboto</vt:lpstr>
      <vt:lpstr>Tahoma</vt:lpstr>
      <vt:lpstr>Тема Office</vt:lpstr>
      <vt:lpstr>Наименование проекта </vt:lpstr>
      <vt:lpstr>Наименование проекта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Екатерина Ивановна Сорокина</dc:creator>
  <cp:lastModifiedBy>romanchukz@mail.ru</cp:lastModifiedBy>
  <cp:revision>23</cp:revision>
  <dcterms:created xsi:type="dcterms:W3CDTF">2022-11-02T12:36:58Z</dcterms:created>
  <dcterms:modified xsi:type="dcterms:W3CDTF">2022-11-29T11:21:04Z</dcterms:modified>
</cp:coreProperties>
</file>