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94" r:id="rId4"/>
  </p:sldMasterIdLst>
  <p:notesMasterIdLst>
    <p:notesMasterId r:id="rId18"/>
  </p:notesMasterIdLst>
  <p:handoutMasterIdLst>
    <p:handoutMasterId r:id="rId19"/>
  </p:handoutMasterIdLst>
  <p:sldIdLst>
    <p:sldId id="356" r:id="rId5"/>
    <p:sldId id="285" r:id="rId6"/>
    <p:sldId id="362" r:id="rId7"/>
    <p:sldId id="363" r:id="rId8"/>
    <p:sldId id="351" r:id="rId9"/>
    <p:sldId id="364" r:id="rId10"/>
    <p:sldId id="365" r:id="rId11"/>
    <p:sldId id="357" r:id="rId12"/>
    <p:sldId id="367" r:id="rId13"/>
    <p:sldId id="368" r:id="rId14"/>
    <p:sldId id="284" r:id="rId15"/>
    <p:sldId id="354" r:id="rId16"/>
    <p:sldId id="366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5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9676"/>
    <a:srgbClr val="03D3A6"/>
    <a:srgbClr val="02886B"/>
    <a:srgbClr val="191919"/>
    <a:srgbClr val="89CDCC"/>
    <a:srgbClr val="D0D1D9"/>
    <a:srgbClr val="FFFFFF"/>
    <a:srgbClr val="EDEFF7"/>
    <a:srgbClr val="F6F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055" autoAdjust="0"/>
    <p:restoredTop sz="94411" autoAdjust="0"/>
  </p:normalViewPr>
  <p:slideViewPr>
    <p:cSldViewPr snapToGrid="0">
      <p:cViewPr>
        <p:scale>
          <a:sx n="60" d="100"/>
          <a:sy n="60" d="100"/>
        </p:scale>
        <p:origin x="264" y="1098"/>
      </p:cViewPr>
      <p:guideLst>
        <p:guide pos="3840"/>
        <p:guide orient="horz" pos="256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3774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BB34BA13-528E-40CA-A739-95DF122BF70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FE46EA5-C118-48CC-A852-F5711FB4A0B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08DB04-3DB0-4671-9C83-B487964E3ECD}" type="datetime1">
              <a:rPr lang="ru-RU" smtClean="0"/>
              <a:t>25.10.2024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C855997-FEFB-4E77-ADC1-F1BD603CDE4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CEE1D70-CB29-4BE2-BC47-1FF91EC1810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930579-E4A2-4DDD-B18D-FA918F581E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070380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70356E-CA44-48CD-AF12-31AB2C54D968}" type="datetime1">
              <a:rPr lang="ru-RU" smtClean="0"/>
              <a:pPr/>
              <a:t>25.10.2024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767E557C-9E66-43F1-9F87-179A985BA47D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29321369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67E557C-9E66-43F1-9F87-179A985BA47D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36560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67E557C-9E66-43F1-9F87-179A985BA47D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24534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67E557C-9E66-43F1-9F87-179A985BA47D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09405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67E557C-9E66-43F1-9F87-179A985BA47D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5406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67E557C-9E66-43F1-9F87-179A985BA47D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73771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67E557C-9E66-43F1-9F87-179A985BA47D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85616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48A87A34-81AB-432B-8DAE-1953F412C126}" type="datetimeFigureOut">
              <a:rPr lang="en-US" dirty="0"/>
              <a:pPr/>
              <a:t>10/25/2024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31" name="Прямоугольник">
            <a:extLst>
              <a:ext uri="{FF2B5EF4-FFF2-40B4-BE49-F238E27FC236}">
                <a16:creationId xmlns:a16="http://schemas.microsoft.com/office/drawing/2014/main" id="{8ACE40E4-0E79-4263-A23E-C23330E2BDDF}"/>
              </a:ext>
            </a:extLst>
          </p:cNvPr>
          <p:cNvSpPr/>
          <p:nvPr userDrawn="1"/>
        </p:nvSpPr>
        <p:spPr>
          <a:xfrm flipH="1">
            <a:off x="-1" y="4450188"/>
            <a:ext cx="12192000" cy="240781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0" tIns="0" rIns="0" bIns="0" rtlCol="0" anchor="ctr"/>
          <a:lstStyle/>
          <a:p>
            <a:pPr rtl="0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ru-RU" sz="1600" noProof="0"/>
          </a:p>
        </p:txBody>
      </p:sp>
      <p:sp>
        <p:nvSpPr>
          <p:cNvPr id="32" name="Прямоугольник">
            <a:extLst>
              <a:ext uri="{FF2B5EF4-FFF2-40B4-BE49-F238E27FC236}">
                <a16:creationId xmlns:a16="http://schemas.microsoft.com/office/drawing/2014/main" id="{04FB073C-AA49-46C1-8852-92696D413026}"/>
              </a:ext>
            </a:extLst>
          </p:cNvPr>
          <p:cNvSpPr/>
          <p:nvPr userDrawn="1"/>
        </p:nvSpPr>
        <p:spPr>
          <a:xfrm>
            <a:off x="635000" y="633875"/>
            <a:ext cx="10922000" cy="5590250"/>
          </a:xfrm>
          <a:prstGeom prst="rect">
            <a:avLst/>
          </a:prstGeom>
          <a:solidFill>
            <a:srgbClr val="F6F9FF"/>
          </a:solidFill>
          <a:ln w="12700">
            <a:noFill/>
            <a:miter lim="400000"/>
          </a:ln>
          <a:effectLst>
            <a:outerShdw blurRad="254000" dist="25400" dir="2700000" rotWithShape="0">
              <a:srgbClr val="1F2125">
                <a:alpha val="15000"/>
              </a:srgbClr>
            </a:outerShdw>
          </a:effectLst>
        </p:spPr>
        <p:txBody>
          <a:bodyPr lIns="0" tIns="0" rIns="0" bIns="0" rtlCol="0" anchor="ctr"/>
          <a:lstStyle/>
          <a:p>
            <a:pPr rtl="0">
              <a:defRPr sz="3200" b="0">
                <a:solidFill>
                  <a:srgbClr val="E8ECF2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ru-RU" sz="1600" noProof="0"/>
          </a:p>
        </p:txBody>
      </p:sp>
    </p:spTree>
    <p:extLst>
      <p:ext uri="{BB962C8B-B14F-4D97-AF65-F5344CB8AC3E}">
        <p14:creationId xmlns:p14="http://schemas.microsoft.com/office/powerpoint/2010/main" val="30414453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33" name="Прямоугольник">
            <a:extLst>
              <a:ext uri="{FF2B5EF4-FFF2-40B4-BE49-F238E27FC236}">
                <a16:creationId xmlns:a16="http://schemas.microsoft.com/office/drawing/2014/main" id="{D73B51B1-FAF8-48F2-A424-2AF86E05B43B}"/>
              </a:ext>
            </a:extLst>
          </p:cNvPr>
          <p:cNvSpPr/>
          <p:nvPr userDrawn="1"/>
        </p:nvSpPr>
        <p:spPr>
          <a:xfrm>
            <a:off x="635000" y="633875"/>
            <a:ext cx="10922000" cy="5590250"/>
          </a:xfrm>
          <a:prstGeom prst="rect">
            <a:avLst/>
          </a:prstGeom>
          <a:solidFill>
            <a:srgbClr val="F6F9FF"/>
          </a:solidFill>
          <a:ln w="12700">
            <a:noFill/>
            <a:miter lim="400000"/>
          </a:ln>
          <a:effectLst>
            <a:outerShdw blurRad="254000" dist="25400" dir="2700000" rotWithShape="0">
              <a:srgbClr val="1F2125">
                <a:alpha val="15000"/>
              </a:srgbClr>
            </a:outerShdw>
          </a:effectLst>
        </p:spPr>
        <p:txBody>
          <a:bodyPr lIns="0" tIns="0" rIns="0" bIns="0" rtlCol="0" anchor="ctr"/>
          <a:lstStyle/>
          <a:p>
            <a:pPr rtl="0">
              <a:defRPr sz="3200" b="0">
                <a:solidFill>
                  <a:srgbClr val="E8ECF2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ru-RU" sz="1600" noProof="0"/>
          </a:p>
        </p:txBody>
      </p:sp>
    </p:spTree>
    <p:extLst>
      <p:ext uri="{BB962C8B-B14F-4D97-AF65-F5344CB8AC3E}">
        <p14:creationId xmlns:p14="http://schemas.microsoft.com/office/powerpoint/2010/main" val="4801208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pPr rtl="0"/>
            <a:fld id="{30DEDDDE-ED26-422D-90EE-0CD72D89CB29}" type="datetime1">
              <a:rPr lang="ru-RU" noProof="0" smtClean="0"/>
              <a:t>25.10.2024</a:t>
            </a:fld>
            <a:endParaRPr lang="ru-RU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pPr rtl="0"/>
            <a:endParaRPr lang="ru-RU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pPr rtl="0"/>
            <a:fld id="{3A98EE3D-8CD1-4C3F-BD1C-C98C9596463C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817120408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pPr rtl="0"/>
            <a:fld id="{30DEDDDE-ED26-422D-90EE-0CD72D89CB29}" type="datetime1">
              <a:rPr lang="ru-RU" noProof="0" smtClean="0"/>
              <a:t>25.10.2024</a:t>
            </a:fld>
            <a:endParaRPr lang="ru-RU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pPr rtl="0"/>
            <a:endParaRPr lang="ru-RU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pPr rtl="0"/>
            <a:fld id="{3A98EE3D-8CD1-4C3F-BD1C-C98C9596463C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218285375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pPr rtl="0"/>
            <a:fld id="{30DEDDDE-ED26-422D-90EE-0CD72D89CB29}" type="datetime1">
              <a:rPr lang="ru-RU" noProof="0" smtClean="0"/>
              <a:t>25.10.2024</a:t>
            </a:fld>
            <a:endParaRPr lang="ru-RU" noProof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pPr rtl="0"/>
            <a:endParaRPr lang="ru-RU" noProof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pPr rtl="0"/>
            <a:fld id="{3A98EE3D-8CD1-4C3F-BD1C-C98C9596463C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907768257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30DEDDDE-ED26-422D-90EE-0CD72D89CB29}" type="datetime1">
              <a:rPr lang="ru-RU" noProof="0" smtClean="0"/>
              <a:t>25.10.2024</a:t>
            </a:fld>
            <a:endParaRPr lang="ru-RU" noProof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852761597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pPr rtl="0"/>
            <a:fld id="{30DEDDDE-ED26-422D-90EE-0CD72D89CB29}" type="datetime1">
              <a:rPr lang="ru-RU" noProof="0" smtClean="0"/>
              <a:t>25.10.2024</a:t>
            </a:fld>
            <a:endParaRPr lang="ru-RU" noProof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pPr rtl="0"/>
            <a:endParaRPr lang="ru-RU" noProof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pPr rtl="0"/>
            <a:fld id="{3A98EE3D-8CD1-4C3F-BD1C-C98C9596463C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759845706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30DEDDDE-ED26-422D-90EE-0CD72D89CB29}" type="datetime1">
              <a:rPr lang="ru-RU" noProof="0" smtClean="0"/>
              <a:t>25.10.2024</a:t>
            </a:fld>
            <a:endParaRPr lang="ru-RU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865728165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10/25/2024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32" name="Прямоугольник">
            <a:extLst>
              <a:ext uri="{FF2B5EF4-FFF2-40B4-BE49-F238E27FC236}">
                <a16:creationId xmlns:a16="http://schemas.microsoft.com/office/drawing/2014/main" id="{1F0C478C-D5AD-4A25-AACD-81F843752A33}"/>
              </a:ext>
            </a:extLst>
          </p:cNvPr>
          <p:cNvSpPr/>
          <p:nvPr userDrawn="1"/>
        </p:nvSpPr>
        <p:spPr>
          <a:xfrm>
            <a:off x="10993582" y="0"/>
            <a:ext cx="1198418" cy="6858000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0" tIns="0" rIns="0" bIns="0" rtlCol="0" anchor="ctr"/>
          <a:lstStyle/>
          <a:p>
            <a:pPr rtl="0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ru-RU" sz="1600" noProof="0"/>
          </a:p>
        </p:txBody>
      </p:sp>
      <p:sp>
        <p:nvSpPr>
          <p:cNvPr id="33" name="Прямоугольник">
            <a:extLst>
              <a:ext uri="{FF2B5EF4-FFF2-40B4-BE49-F238E27FC236}">
                <a16:creationId xmlns:a16="http://schemas.microsoft.com/office/drawing/2014/main" id="{7B4EBDD4-5323-479C-A0D9-6AC872FA2D93}"/>
              </a:ext>
            </a:extLst>
          </p:cNvPr>
          <p:cNvSpPr/>
          <p:nvPr userDrawn="1"/>
        </p:nvSpPr>
        <p:spPr>
          <a:xfrm>
            <a:off x="635000" y="633875"/>
            <a:ext cx="10922000" cy="5590250"/>
          </a:xfrm>
          <a:prstGeom prst="rect">
            <a:avLst/>
          </a:prstGeom>
          <a:solidFill>
            <a:srgbClr val="F6F9FF"/>
          </a:solidFill>
          <a:ln w="12700">
            <a:noFill/>
            <a:miter lim="400000"/>
          </a:ln>
          <a:effectLst>
            <a:outerShdw blurRad="254000" dist="25400" dir="2700000" rotWithShape="0">
              <a:srgbClr val="1F2125">
                <a:alpha val="15000"/>
              </a:srgbClr>
            </a:outerShdw>
          </a:effectLst>
        </p:spPr>
        <p:txBody>
          <a:bodyPr lIns="0" tIns="0" rIns="0" bIns="0" rtlCol="0" anchor="ctr"/>
          <a:lstStyle/>
          <a:p>
            <a:pPr rtl="0">
              <a:defRPr sz="3200" b="0">
                <a:solidFill>
                  <a:srgbClr val="E8ECF2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ru-RU" sz="1600" noProof="0"/>
          </a:p>
        </p:txBody>
      </p:sp>
    </p:spTree>
    <p:extLst>
      <p:ext uri="{BB962C8B-B14F-4D97-AF65-F5344CB8AC3E}">
        <p14:creationId xmlns:p14="http://schemas.microsoft.com/office/powerpoint/2010/main" val="1255441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30DEDDDE-ED26-422D-90EE-0CD72D89CB29}" type="datetime1">
              <a:rPr lang="ru-RU" noProof="0" smtClean="0"/>
              <a:t>25.10.2024</a:t>
            </a:fld>
            <a:endParaRPr lang="ru-RU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202757425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pPr rtl="0"/>
            <a:fld id="{30DEDDDE-ED26-422D-90EE-0CD72D89CB29}" type="datetime1">
              <a:rPr lang="ru-RU" noProof="0" smtClean="0"/>
              <a:t>25.10.2024</a:t>
            </a:fld>
            <a:endParaRPr lang="ru-RU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pPr rtl="0"/>
            <a:endParaRPr lang="ru-RU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pPr rtl="0"/>
            <a:fld id="{3A98EE3D-8CD1-4C3F-BD1C-C98C9596463C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434733071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Команда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">
            <a:extLst>
              <a:ext uri="{FF2B5EF4-FFF2-40B4-BE49-F238E27FC236}">
                <a16:creationId xmlns:a16="http://schemas.microsoft.com/office/drawing/2014/main" id="{35FB147F-5DC4-B24C-B8CB-D3DA74290381}"/>
              </a:ext>
            </a:extLst>
          </p:cNvPr>
          <p:cNvSpPr/>
          <p:nvPr userDrawn="1"/>
        </p:nvSpPr>
        <p:spPr>
          <a:xfrm>
            <a:off x="1" y="3429000"/>
            <a:ext cx="12192000" cy="3429000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0" tIns="0" rIns="0" bIns="0" rtlCol="0" anchor="ctr"/>
          <a:lstStyle/>
          <a:p>
            <a:pPr rtl="0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ru-RU" sz="1600" noProof="0"/>
          </a:p>
        </p:txBody>
      </p:sp>
      <p:sp>
        <p:nvSpPr>
          <p:cNvPr id="10" name="Прямоугольник">
            <a:extLst>
              <a:ext uri="{FF2B5EF4-FFF2-40B4-BE49-F238E27FC236}">
                <a16:creationId xmlns:a16="http://schemas.microsoft.com/office/drawing/2014/main" id="{A400A9BD-AA60-E24D-9FC2-722758C8C933}"/>
              </a:ext>
            </a:extLst>
          </p:cNvPr>
          <p:cNvSpPr/>
          <p:nvPr userDrawn="1"/>
        </p:nvSpPr>
        <p:spPr>
          <a:xfrm>
            <a:off x="635000" y="633875"/>
            <a:ext cx="10922000" cy="5590250"/>
          </a:xfrm>
          <a:prstGeom prst="rect">
            <a:avLst/>
          </a:prstGeom>
          <a:solidFill>
            <a:srgbClr val="F6F9FF"/>
          </a:solidFill>
          <a:ln w="12700">
            <a:noFill/>
            <a:miter lim="400000"/>
          </a:ln>
          <a:effectLst>
            <a:outerShdw blurRad="254000" dist="25400" dir="2700000" rotWithShape="0">
              <a:srgbClr val="1F2125">
                <a:alpha val="15000"/>
              </a:srgbClr>
            </a:outerShdw>
          </a:effectLst>
        </p:spPr>
        <p:txBody>
          <a:bodyPr lIns="0" tIns="0" rIns="0" bIns="0" rtlCol="0" anchor="ctr"/>
          <a:lstStyle/>
          <a:p>
            <a:pPr rtl="0">
              <a:defRPr sz="3200" b="0">
                <a:solidFill>
                  <a:srgbClr val="E8ECF2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ru-RU" sz="1600" noProof="0"/>
          </a:p>
        </p:txBody>
      </p:sp>
      <p:sp>
        <p:nvSpPr>
          <p:cNvPr id="19" name="Рисунок 3">
            <a:extLst>
              <a:ext uri="{FF2B5EF4-FFF2-40B4-BE49-F238E27FC236}">
                <a16:creationId xmlns:a16="http://schemas.microsoft.com/office/drawing/2014/main" id="{B9308E97-4F89-394E-856A-5B4EFCB2E73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97279" y="2163331"/>
            <a:ext cx="2919413" cy="2919413"/>
          </a:xfrm>
          <a:solidFill>
            <a:srgbClr val="EDEFF7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0" name="Рисунок 3">
            <a:extLst>
              <a:ext uri="{FF2B5EF4-FFF2-40B4-BE49-F238E27FC236}">
                <a16:creationId xmlns:a16="http://schemas.microsoft.com/office/drawing/2014/main" id="{A50BECA0-8817-964B-AEDB-A45669684C3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659186" y="2163331"/>
            <a:ext cx="2919413" cy="2919413"/>
          </a:xfrm>
          <a:solidFill>
            <a:srgbClr val="EDEFF7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1" name="Рисунок 3">
            <a:extLst>
              <a:ext uri="{FF2B5EF4-FFF2-40B4-BE49-F238E27FC236}">
                <a16:creationId xmlns:a16="http://schemas.microsoft.com/office/drawing/2014/main" id="{EF399F4D-B67A-4C4B-BCF3-36FE110603F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221093" y="2163331"/>
            <a:ext cx="2919413" cy="2919413"/>
          </a:xfrm>
          <a:solidFill>
            <a:srgbClr val="EDEFF7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2" name="Текст 3">
            <a:extLst>
              <a:ext uri="{FF2B5EF4-FFF2-40B4-BE49-F238E27FC236}">
                <a16:creationId xmlns:a16="http://schemas.microsoft.com/office/drawing/2014/main" id="{08305C84-E25F-EC49-8F2B-4C0181FD3ABF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097279" y="5257321"/>
            <a:ext cx="2919413" cy="583534"/>
          </a:xfrm>
        </p:spPr>
        <p:txBody>
          <a:bodyPr lIns="91440" rIns="91440" rtlCol="0"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/>
              <a:t>Место для имени</a:t>
            </a:r>
          </a:p>
        </p:txBody>
      </p:sp>
      <p:sp>
        <p:nvSpPr>
          <p:cNvPr id="23" name="Текст 3">
            <a:extLst>
              <a:ext uri="{FF2B5EF4-FFF2-40B4-BE49-F238E27FC236}">
                <a16:creationId xmlns:a16="http://schemas.microsoft.com/office/drawing/2014/main" id="{A57A1FCE-E6BF-3747-9D43-42DBA6656EC0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4666773" y="5257321"/>
            <a:ext cx="2919413" cy="583534"/>
          </a:xfrm>
        </p:spPr>
        <p:txBody>
          <a:bodyPr lIns="91440" rIns="91440" rtlCol="0"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/>
              <a:t>Место для имени</a:t>
            </a:r>
          </a:p>
        </p:txBody>
      </p:sp>
      <p:sp>
        <p:nvSpPr>
          <p:cNvPr id="24" name="Текст 3">
            <a:extLst>
              <a:ext uri="{FF2B5EF4-FFF2-40B4-BE49-F238E27FC236}">
                <a16:creationId xmlns:a16="http://schemas.microsoft.com/office/drawing/2014/main" id="{5B4B74C8-96E7-684F-91B9-8CE56CD10F1E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8236267" y="5257321"/>
            <a:ext cx="2919413" cy="583534"/>
          </a:xfrm>
        </p:spPr>
        <p:txBody>
          <a:bodyPr lIns="91440" rIns="91440" rtlCol="0"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/>
              <a:t>Место для имени</a:t>
            </a:r>
          </a:p>
        </p:txBody>
      </p:sp>
      <p:sp>
        <p:nvSpPr>
          <p:cNvPr id="25" name="Заголовок 1">
            <a:extLst>
              <a:ext uri="{FF2B5EF4-FFF2-40B4-BE49-F238E27FC236}">
                <a16:creationId xmlns:a16="http://schemas.microsoft.com/office/drawing/2014/main" id="{D522564E-B348-544F-A8E5-CFCAFA48B5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280" y="1268337"/>
            <a:ext cx="10058400" cy="5875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cap="all" baseline="0"/>
            </a:lvl1pPr>
          </a:lstStyle>
          <a:p>
            <a:pPr rtl="0"/>
            <a:r>
              <a:rPr lang="ru-RU" noProof="0"/>
              <a:t>ЩЕЛКНИТЕ, ЧТОБЫ ИЗМЕНИТЬ СТИЛЬ ОБРАЗЦА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7424101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Повестк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45AA1D1-78E4-4B4C-AD6A-7408658DC0EF}" type="datetime1">
              <a:rPr lang="ru-RU" noProof="0" smtClean="0"/>
              <a:t>25.10.2024</a:t>
            </a:fld>
            <a:endParaRPr lang="ru-RU" noProof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5" name="Прямоугольник">
            <a:extLst>
              <a:ext uri="{FF2B5EF4-FFF2-40B4-BE49-F238E27FC236}">
                <a16:creationId xmlns:a16="http://schemas.microsoft.com/office/drawing/2014/main" id="{AA314B25-B4AF-394E-BBDA-7E6BAD315F39}"/>
              </a:ext>
            </a:extLst>
          </p:cNvPr>
          <p:cNvSpPr/>
          <p:nvPr userDrawn="1"/>
        </p:nvSpPr>
        <p:spPr>
          <a:xfrm>
            <a:off x="3351057" y="0"/>
            <a:ext cx="8840943" cy="6858000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0" tIns="0" rIns="0" bIns="0" rtlCol="0" anchor="ctr"/>
          <a:lstStyle/>
          <a:p>
            <a:pPr rtl="0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ru-RU" sz="1600" noProof="0"/>
          </a:p>
        </p:txBody>
      </p:sp>
      <p:sp>
        <p:nvSpPr>
          <p:cNvPr id="6" name="Прямоугольник">
            <a:extLst>
              <a:ext uri="{FF2B5EF4-FFF2-40B4-BE49-F238E27FC236}">
                <a16:creationId xmlns:a16="http://schemas.microsoft.com/office/drawing/2014/main" id="{737575EF-0D14-6140-A91B-260C9C9DFE41}"/>
              </a:ext>
            </a:extLst>
          </p:cNvPr>
          <p:cNvSpPr/>
          <p:nvPr userDrawn="1"/>
        </p:nvSpPr>
        <p:spPr>
          <a:xfrm>
            <a:off x="635000" y="633875"/>
            <a:ext cx="10922000" cy="5590250"/>
          </a:xfrm>
          <a:prstGeom prst="rect">
            <a:avLst/>
          </a:prstGeom>
          <a:solidFill>
            <a:srgbClr val="F6F9FF"/>
          </a:solidFill>
          <a:ln w="12700">
            <a:noFill/>
            <a:miter lim="400000"/>
          </a:ln>
          <a:effectLst>
            <a:outerShdw blurRad="254000" dist="25400" dir="2700000" rotWithShape="0">
              <a:srgbClr val="1F2125">
                <a:alpha val="15000"/>
              </a:srgbClr>
            </a:outerShdw>
          </a:effectLst>
        </p:spPr>
        <p:txBody>
          <a:bodyPr lIns="0" tIns="0" rIns="0" bIns="0" rtlCol="0" anchor="ctr"/>
          <a:lstStyle/>
          <a:p>
            <a:pPr rtl="0">
              <a:defRPr sz="3200" b="0">
                <a:solidFill>
                  <a:srgbClr val="E8ECF2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ru-RU" sz="1600" noProof="0"/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82544261-8049-494B-A93D-BDFF1BB847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5000" y="3135207"/>
            <a:ext cx="4886854" cy="5875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cap="all" baseline="0"/>
            </a:lvl1pPr>
          </a:lstStyle>
          <a:p>
            <a:pPr rtl="0"/>
            <a:r>
              <a:rPr lang="ru-RU" noProof="0"/>
              <a:t>Место для заголовка</a:t>
            </a:r>
          </a:p>
        </p:txBody>
      </p:sp>
      <p:sp>
        <p:nvSpPr>
          <p:cNvPr id="12" name="Объект 3">
            <a:extLst>
              <a:ext uri="{FF2B5EF4-FFF2-40B4-BE49-F238E27FC236}">
                <a16:creationId xmlns:a16="http://schemas.microsoft.com/office/drawing/2014/main" id="{9214786D-83EE-814C-A5E4-D0EC7D29D0C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5575829" y="633875"/>
            <a:ext cx="5981171" cy="5590250"/>
          </a:xfrm>
        </p:spPr>
        <p:txBody>
          <a:bodyPr rtlCol="0" anchor="ctr">
            <a:normAutofit/>
          </a:bodyPr>
          <a:lstStyle>
            <a:lvl1pPr marL="342900" indent="-342900">
              <a:lnSpc>
                <a:spcPts val="2000"/>
              </a:lnSpc>
              <a:buClr>
                <a:schemeClr val="tx1"/>
              </a:buClr>
              <a:buFont typeface="+mj-lt"/>
              <a:buAutoNum type="arabicPeriod"/>
              <a:defRPr sz="1600">
                <a:solidFill>
                  <a:schemeClr val="tx1"/>
                </a:solidFill>
              </a:defRPr>
            </a:lvl1pPr>
            <a:lvl2pPr marL="544068" indent="-342900">
              <a:lnSpc>
                <a:spcPts val="2000"/>
              </a:lnSpc>
              <a:buClr>
                <a:schemeClr val="tx1"/>
              </a:buClr>
              <a:buFont typeface="+mj-lt"/>
              <a:buAutoNum type="arabicPeriod"/>
              <a:defRPr sz="1600">
                <a:solidFill>
                  <a:schemeClr val="tx1"/>
                </a:solidFill>
              </a:defRPr>
            </a:lvl2pPr>
            <a:lvl3pPr marL="612648" indent="-228600">
              <a:lnSpc>
                <a:spcPts val="2000"/>
              </a:lnSpc>
              <a:buClr>
                <a:schemeClr val="tx1"/>
              </a:buClr>
              <a:buFont typeface="+mj-lt"/>
              <a:buAutoNum type="arabicPeriod"/>
              <a:defRPr sz="1600">
                <a:solidFill>
                  <a:schemeClr val="tx1"/>
                </a:solidFill>
              </a:defRPr>
            </a:lvl3pPr>
            <a:lvl4pPr marL="795528" indent="-228600">
              <a:lnSpc>
                <a:spcPts val="2000"/>
              </a:lnSpc>
              <a:buClr>
                <a:schemeClr val="tx1"/>
              </a:buClr>
              <a:buFont typeface="+mj-lt"/>
              <a:buAutoNum type="arabicPeriod"/>
              <a:defRPr sz="1600">
                <a:solidFill>
                  <a:schemeClr val="tx1"/>
                </a:solidFill>
              </a:defRPr>
            </a:lvl4pPr>
            <a:lvl5pPr marL="978408" indent="-228600">
              <a:lnSpc>
                <a:spcPts val="2000"/>
              </a:lnSpc>
              <a:buClr>
                <a:schemeClr val="tx1"/>
              </a:buClr>
              <a:buFont typeface="+mj-lt"/>
              <a:buAutoNum type="arabicPeriod"/>
              <a:defRPr sz="1600">
                <a:solidFill>
                  <a:schemeClr val="tx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853631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Два объект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">
            <a:extLst>
              <a:ext uri="{FF2B5EF4-FFF2-40B4-BE49-F238E27FC236}">
                <a16:creationId xmlns:a16="http://schemas.microsoft.com/office/drawing/2014/main" id="{2E148DD3-DD87-154B-80B4-2421965D3C83}"/>
              </a:ext>
            </a:extLst>
          </p:cNvPr>
          <p:cNvSpPr/>
          <p:nvPr userDrawn="1"/>
        </p:nvSpPr>
        <p:spPr>
          <a:xfrm>
            <a:off x="1" y="1714500"/>
            <a:ext cx="12192000" cy="3429000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0" tIns="0" rIns="0" bIns="0" rtlCol="0" anchor="ctr"/>
          <a:lstStyle/>
          <a:p>
            <a:pPr rtl="0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ru-RU" sz="1600" noProof="0"/>
          </a:p>
        </p:txBody>
      </p:sp>
      <p:sp>
        <p:nvSpPr>
          <p:cNvPr id="6" name="Прямоугольник">
            <a:extLst>
              <a:ext uri="{FF2B5EF4-FFF2-40B4-BE49-F238E27FC236}">
                <a16:creationId xmlns:a16="http://schemas.microsoft.com/office/drawing/2014/main" id="{742E4732-0E8F-7B46-BD08-0F2EE0DA8786}"/>
              </a:ext>
            </a:extLst>
          </p:cNvPr>
          <p:cNvSpPr/>
          <p:nvPr userDrawn="1"/>
        </p:nvSpPr>
        <p:spPr>
          <a:xfrm>
            <a:off x="635000" y="633875"/>
            <a:ext cx="10922000" cy="5590250"/>
          </a:xfrm>
          <a:prstGeom prst="rect">
            <a:avLst/>
          </a:prstGeom>
          <a:solidFill>
            <a:srgbClr val="F6F9FF"/>
          </a:solidFill>
          <a:ln w="12700">
            <a:noFill/>
            <a:miter lim="400000"/>
          </a:ln>
          <a:effectLst>
            <a:outerShdw blurRad="254000" dist="25400" dir="2700000" rotWithShape="0">
              <a:srgbClr val="1F2125">
                <a:alpha val="15000"/>
              </a:srgbClr>
            </a:outerShdw>
          </a:effectLst>
        </p:spPr>
        <p:txBody>
          <a:bodyPr lIns="0" tIns="0" rIns="0" bIns="0" rtlCol="0" anchor="ctr"/>
          <a:lstStyle/>
          <a:p>
            <a:pPr rtl="0">
              <a:defRPr sz="3200" b="0">
                <a:solidFill>
                  <a:srgbClr val="E8ECF2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ru-RU" sz="1600" noProof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6E73F81A-7260-5C4F-A7FF-CA2CC731BC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43870" y="1283833"/>
            <a:ext cx="5711810" cy="5875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0"/>
              <a:t>ЩЕЛКНИТЕ, ЧТОБЫ ИЗМЕНИТЬ СТИЛЬ ОБРАЗЦА ЗАГОЛОВКА</a:t>
            </a:r>
          </a:p>
        </p:txBody>
      </p:sp>
      <p:sp>
        <p:nvSpPr>
          <p:cNvPr id="9" name="Объект 3">
            <a:extLst>
              <a:ext uri="{FF2B5EF4-FFF2-40B4-BE49-F238E27FC236}">
                <a16:creationId xmlns:a16="http://schemas.microsoft.com/office/drawing/2014/main" id="{4CD13CD4-3E4F-2E41-ACF4-2446257D236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5443870" y="2286000"/>
            <a:ext cx="5711810" cy="3630168"/>
          </a:xfrm>
        </p:spPr>
        <p:txBody>
          <a:bodyPr rtlCol="0">
            <a:normAutofit/>
          </a:bodyPr>
          <a:lstStyle>
            <a:lvl1pPr>
              <a:buClr>
                <a:schemeClr val="tx1"/>
              </a:buClr>
              <a:defRPr sz="1600">
                <a:solidFill>
                  <a:schemeClr val="tx1"/>
                </a:solidFill>
              </a:defRPr>
            </a:lvl1pPr>
            <a:lvl2pPr marL="384048" indent="-182880"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 marL="566928" indent="-182880">
              <a:buClr>
                <a:schemeClr val="tx1"/>
              </a:buClr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</a:defRPr>
            </a:lvl3pPr>
            <a:lvl4pPr marL="749808" indent="-182880">
              <a:buClr>
                <a:schemeClr val="tx1"/>
              </a:buClr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</a:defRPr>
            </a:lvl4pPr>
            <a:lvl5pPr marL="932688" indent="-182880">
              <a:buClr>
                <a:schemeClr val="tx1"/>
              </a:buClr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4" name="Объект 3">
            <a:extLst>
              <a:ext uri="{FF2B5EF4-FFF2-40B4-BE49-F238E27FC236}">
                <a16:creationId xmlns:a16="http://schemas.microsoft.com/office/drawing/2014/main" id="{D8E69886-8907-DB47-87C2-0621AF156D9F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605170" y="630936"/>
            <a:ext cx="4589130" cy="5586984"/>
          </a:xfrm>
          <a:solidFill>
            <a:srgbClr val="EDEFF7"/>
          </a:solidFill>
        </p:spPr>
        <p:txBody>
          <a:bodyPr rtlCol="0">
            <a:normAutofit/>
          </a:bodyPr>
          <a:lstStyle>
            <a:lvl1pPr>
              <a:buClr>
                <a:schemeClr val="tx1"/>
              </a:buClr>
              <a:defRPr sz="1600">
                <a:solidFill>
                  <a:schemeClr val="tx1"/>
                </a:solidFill>
              </a:defRPr>
            </a:lvl1pPr>
            <a:lvl2pPr marL="384048" indent="-182880"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 marL="566928" indent="-182880">
              <a:buClr>
                <a:schemeClr val="tx1"/>
              </a:buClr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</a:defRPr>
            </a:lvl3pPr>
            <a:lvl4pPr marL="749808" indent="-182880">
              <a:buClr>
                <a:schemeClr val="tx1"/>
              </a:buClr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</a:defRPr>
            </a:lvl4pPr>
            <a:lvl5pPr marL="932688" indent="-182880">
              <a:buClr>
                <a:schemeClr val="tx1"/>
              </a:buClr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1201343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">
            <a:extLst>
              <a:ext uri="{FF2B5EF4-FFF2-40B4-BE49-F238E27FC236}">
                <a16:creationId xmlns:a16="http://schemas.microsoft.com/office/drawing/2014/main" id="{2773E1D8-C87F-EE46-8284-575DCA498E81}"/>
              </a:ext>
            </a:extLst>
          </p:cNvPr>
          <p:cNvSpPr/>
          <p:nvPr userDrawn="1"/>
        </p:nvSpPr>
        <p:spPr>
          <a:xfrm>
            <a:off x="635000" y="633875"/>
            <a:ext cx="10922000" cy="5590250"/>
          </a:xfrm>
          <a:prstGeom prst="rect">
            <a:avLst/>
          </a:prstGeom>
          <a:solidFill>
            <a:srgbClr val="F6F9FF"/>
          </a:solidFill>
          <a:ln w="12700">
            <a:noFill/>
            <a:miter lim="400000"/>
          </a:ln>
          <a:effectLst>
            <a:outerShdw blurRad="254000" dist="25400" dir="2700000" rotWithShape="0">
              <a:srgbClr val="1F2125">
                <a:alpha val="15000"/>
              </a:srgbClr>
            </a:outerShdw>
          </a:effectLst>
        </p:spPr>
        <p:txBody>
          <a:bodyPr lIns="0" tIns="0" rIns="0" bIns="0" rtlCol="0" anchor="ctr"/>
          <a:lstStyle/>
          <a:p>
            <a:pPr rtl="0">
              <a:defRPr sz="3200" b="0">
                <a:solidFill>
                  <a:srgbClr val="E8ECF2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ru-RU" sz="1600" noProof="0"/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1097280" y="2343884"/>
            <a:ext cx="10058400" cy="3760891"/>
          </a:xfrm>
          <a:noFill/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C429A40D-770E-C144-A5B5-6A4442C09C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280" y="942871"/>
            <a:ext cx="10058400" cy="12893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cap="all" baseline="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4324070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видео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">
            <a:extLst>
              <a:ext uri="{FF2B5EF4-FFF2-40B4-BE49-F238E27FC236}">
                <a16:creationId xmlns:a16="http://schemas.microsoft.com/office/drawing/2014/main" id="{202A34A5-A029-A246-82C6-D288185EB396}"/>
              </a:ext>
            </a:extLst>
          </p:cNvPr>
          <p:cNvSpPr/>
          <p:nvPr userDrawn="1"/>
        </p:nvSpPr>
        <p:spPr>
          <a:xfrm flipH="1">
            <a:off x="0" y="0"/>
            <a:ext cx="3351057" cy="6858000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0" tIns="0" rIns="0" bIns="0" rtlCol="0" anchor="ctr"/>
          <a:lstStyle/>
          <a:p>
            <a:pPr rtl="0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ru-RU" sz="1600" noProof="0"/>
          </a:p>
        </p:txBody>
      </p:sp>
      <p:sp>
        <p:nvSpPr>
          <p:cNvPr id="13" name="Прямоугольник">
            <a:extLst>
              <a:ext uri="{FF2B5EF4-FFF2-40B4-BE49-F238E27FC236}">
                <a16:creationId xmlns:a16="http://schemas.microsoft.com/office/drawing/2014/main" id="{2773E1D8-C87F-EE46-8284-575DCA498E81}"/>
              </a:ext>
            </a:extLst>
          </p:cNvPr>
          <p:cNvSpPr/>
          <p:nvPr userDrawn="1"/>
        </p:nvSpPr>
        <p:spPr>
          <a:xfrm>
            <a:off x="635000" y="633875"/>
            <a:ext cx="10922000" cy="5590250"/>
          </a:xfrm>
          <a:prstGeom prst="rect">
            <a:avLst/>
          </a:prstGeom>
          <a:solidFill>
            <a:srgbClr val="F6F9FF"/>
          </a:solidFill>
          <a:ln w="12700">
            <a:noFill/>
            <a:miter lim="400000"/>
          </a:ln>
          <a:effectLst>
            <a:outerShdw blurRad="254000" dist="25400" dir="2700000" rotWithShape="0">
              <a:srgbClr val="1F2125">
                <a:alpha val="15000"/>
              </a:srgbClr>
            </a:outerShdw>
          </a:effectLst>
        </p:spPr>
        <p:txBody>
          <a:bodyPr lIns="0" tIns="0" rIns="0" bIns="0" rtlCol="0" anchor="ctr"/>
          <a:lstStyle/>
          <a:p>
            <a:pPr rtl="0">
              <a:defRPr sz="3200" b="0">
                <a:solidFill>
                  <a:srgbClr val="E8ECF2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ru-RU" sz="1600" noProof="0"/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1097280" y="2459736"/>
            <a:ext cx="9912096" cy="3760891"/>
          </a:xfrm>
          <a:solidFill>
            <a:schemeClr val="bg1"/>
          </a:solidFill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 rtl="0"/>
            <a:r>
              <a:rPr lang="ru-RU" noProof="0"/>
              <a:t>Щелкните, чтобы добавить видео</a:t>
            </a: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C429A40D-770E-C144-A5B5-6A4442C09C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280" y="942871"/>
            <a:ext cx="10058400" cy="12893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cap="all" baseline="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6645832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Объект и изображение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">
            <a:extLst>
              <a:ext uri="{FF2B5EF4-FFF2-40B4-BE49-F238E27FC236}">
                <a16:creationId xmlns:a16="http://schemas.microsoft.com/office/drawing/2014/main" id="{05BFC727-5650-B049-AA2A-2511C08FB35B}"/>
              </a:ext>
            </a:extLst>
          </p:cNvPr>
          <p:cNvSpPr/>
          <p:nvPr userDrawn="1"/>
        </p:nvSpPr>
        <p:spPr>
          <a:xfrm flipH="1">
            <a:off x="0" y="0"/>
            <a:ext cx="1195754" cy="6858000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0" tIns="0" rIns="0" bIns="0" rtlCol="0" anchor="ctr"/>
          <a:lstStyle/>
          <a:p>
            <a:pPr rtl="0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ru-RU" sz="1600" noProof="0"/>
          </a:p>
        </p:txBody>
      </p:sp>
      <p:sp>
        <p:nvSpPr>
          <p:cNvPr id="6" name="Прямоугольник">
            <a:extLst>
              <a:ext uri="{FF2B5EF4-FFF2-40B4-BE49-F238E27FC236}">
                <a16:creationId xmlns:a16="http://schemas.microsoft.com/office/drawing/2014/main" id="{E700C598-C823-744D-BE16-5114B7625057}"/>
              </a:ext>
            </a:extLst>
          </p:cNvPr>
          <p:cNvSpPr/>
          <p:nvPr userDrawn="1"/>
        </p:nvSpPr>
        <p:spPr>
          <a:xfrm>
            <a:off x="635000" y="633875"/>
            <a:ext cx="10922000" cy="5590250"/>
          </a:xfrm>
          <a:prstGeom prst="rect">
            <a:avLst/>
          </a:prstGeom>
          <a:solidFill>
            <a:srgbClr val="F6F9FF"/>
          </a:solidFill>
          <a:ln w="12700">
            <a:noFill/>
            <a:miter lim="400000"/>
          </a:ln>
          <a:effectLst>
            <a:outerShdw blurRad="254000" dist="25400" dir="2700000" rotWithShape="0">
              <a:srgbClr val="1F2125">
                <a:alpha val="15000"/>
              </a:srgbClr>
            </a:outerShdw>
          </a:effectLst>
        </p:spPr>
        <p:txBody>
          <a:bodyPr lIns="0" tIns="0" rIns="0" bIns="0" rtlCol="0" anchor="ctr"/>
          <a:lstStyle/>
          <a:p>
            <a:pPr rtl="0">
              <a:defRPr sz="3200" b="0">
                <a:solidFill>
                  <a:srgbClr val="E8ECF2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ru-RU" sz="1600" noProof="0"/>
          </a:p>
        </p:txBody>
      </p:sp>
      <p:sp>
        <p:nvSpPr>
          <p:cNvPr id="10" name="Рисунок 8">
            <a:extLst>
              <a:ext uri="{FF2B5EF4-FFF2-40B4-BE49-F238E27FC236}">
                <a16:creationId xmlns:a16="http://schemas.microsoft.com/office/drawing/2014/main" id="{21BED569-C9C5-8F4D-A42A-ED4914579D6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924550" y="633875"/>
            <a:ext cx="5632450" cy="5591175"/>
          </a:xfrm>
          <a:solidFill>
            <a:schemeClr val="tx2"/>
          </a:solidFill>
        </p:spPr>
        <p:txBody>
          <a:bodyPr rtlCol="0"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ACB6E588-2EB7-9A41-A93A-7757596EF9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280" y="942870"/>
            <a:ext cx="4157296" cy="12927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cap="all" baseline="0"/>
            </a:lvl1pPr>
          </a:lstStyle>
          <a:p>
            <a:pPr rtl="0"/>
            <a:r>
              <a:rPr lang="ru-RU" noProof="0"/>
              <a:t>Место для заголовка</a:t>
            </a:r>
          </a:p>
        </p:txBody>
      </p:sp>
      <p:sp>
        <p:nvSpPr>
          <p:cNvPr id="12" name="Объект 3">
            <a:extLst>
              <a:ext uri="{FF2B5EF4-FFF2-40B4-BE49-F238E27FC236}">
                <a16:creationId xmlns:a16="http://schemas.microsoft.com/office/drawing/2014/main" id="{A6C0FE70-F6BB-3D40-AD3C-E704CABE499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097280" y="2281657"/>
            <a:ext cx="4157296" cy="3633471"/>
          </a:xfrm>
        </p:spPr>
        <p:txBody>
          <a:bodyPr rtlCol="0">
            <a:normAutofit/>
          </a:bodyPr>
          <a:lstStyle>
            <a:lvl1pPr marL="0" indent="0">
              <a:buClr>
                <a:schemeClr val="tx1"/>
              </a:buClr>
              <a:buNone/>
              <a:defRPr sz="1600">
                <a:solidFill>
                  <a:schemeClr val="tx1"/>
                </a:solidFill>
              </a:defRPr>
            </a:lvl1pPr>
            <a:lvl2pPr marL="201168" indent="0">
              <a:buClr>
                <a:schemeClr val="tx1"/>
              </a:buClr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2pPr>
            <a:lvl3pPr marL="384048" indent="0">
              <a:buClr>
                <a:schemeClr val="tx1"/>
              </a:buClr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3pPr>
            <a:lvl4pPr marL="566928" indent="0">
              <a:buClr>
                <a:schemeClr val="tx1"/>
              </a:buClr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4pPr>
            <a:lvl5pPr marL="749808" indent="0">
              <a:buClr>
                <a:schemeClr val="tx1"/>
              </a:buClr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701714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30DEDDDE-ED26-422D-90EE-0CD72D89CB29}" type="datetime1">
              <a:rPr lang="ru-RU" noProof="0" smtClean="0"/>
              <a:t>25.10.2024</a:t>
            </a:fld>
            <a:endParaRPr lang="ru-RU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7" name="Прямоугольник">
            <a:extLst>
              <a:ext uri="{FF2B5EF4-FFF2-40B4-BE49-F238E27FC236}">
                <a16:creationId xmlns:a16="http://schemas.microsoft.com/office/drawing/2014/main" id="{6D611528-A592-44F5-B724-0C704B270B36}"/>
              </a:ext>
            </a:extLst>
          </p:cNvPr>
          <p:cNvSpPr/>
          <p:nvPr userDrawn="1"/>
        </p:nvSpPr>
        <p:spPr>
          <a:xfrm>
            <a:off x="635000" y="633875"/>
            <a:ext cx="10922000" cy="5590250"/>
          </a:xfrm>
          <a:prstGeom prst="rect">
            <a:avLst/>
          </a:prstGeom>
          <a:solidFill>
            <a:srgbClr val="F6F9FF"/>
          </a:solidFill>
          <a:ln w="12700">
            <a:noFill/>
            <a:miter lim="400000"/>
          </a:ln>
          <a:effectLst>
            <a:outerShdw blurRad="254000" dist="25400" dir="2700000" rotWithShape="0">
              <a:srgbClr val="1F2125">
                <a:alpha val="15000"/>
              </a:srgbClr>
            </a:outerShdw>
          </a:effectLst>
        </p:spPr>
        <p:txBody>
          <a:bodyPr lIns="0" tIns="0" rIns="0" bIns="0" rtlCol="0" anchor="ctr"/>
          <a:lstStyle/>
          <a:p>
            <a:pPr rtl="0">
              <a:defRPr sz="3200" b="0">
                <a:solidFill>
                  <a:srgbClr val="E8ECF2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ru-RU" sz="1600" noProof="0"/>
          </a:p>
        </p:txBody>
      </p:sp>
    </p:spTree>
    <p:extLst>
      <p:ext uri="{BB962C8B-B14F-4D97-AF65-F5344CB8AC3E}">
        <p14:creationId xmlns:p14="http://schemas.microsoft.com/office/powerpoint/2010/main" val="3966365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9" r:id="rId14"/>
    <p:sldLayoutId id="2147483675" r:id="rId15"/>
    <p:sldLayoutId id="2147483693" r:id="rId16"/>
    <p:sldLayoutId id="2147483692" r:id="rId17"/>
  </p:sldLayoutIdLst>
  <p:hf sldNum="0" hdr="0" ftr="0" dt="0"/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9.jpeg"/><Relationship Id="rId7" Type="http://schemas.openxmlformats.org/officeDocument/2006/relationships/image" Target="../media/image1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ДБО Центр-инвест">
            <a:extLst>
              <a:ext uri="{FF2B5EF4-FFF2-40B4-BE49-F238E27FC236}">
                <a16:creationId xmlns:a16="http://schemas.microsoft.com/office/drawing/2014/main" id="{267C2500-4626-2AE0-F8B5-A7DF78E58E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2185" y="1551813"/>
            <a:ext cx="5455227" cy="1155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Южный федеральный университет">
            <a:extLst>
              <a:ext uri="{FF2B5EF4-FFF2-40B4-BE49-F238E27FC236}">
                <a16:creationId xmlns:a16="http://schemas.microsoft.com/office/drawing/2014/main" id="{CF24F5C6-4F23-B2C6-CFB0-99865DB081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3156" y="3344037"/>
            <a:ext cx="2114550" cy="196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9A7F2D9-5CAE-450E-932D-CE51BB79BAD8}"/>
              </a:ext>
            </a:extLst>
          </p:cNvPr>
          <p:cNvSpPr txBox="1"/>
          <p:nvPr/>
        </p:nvSpPr>
        <p:spPr>
          <a:xfrm>
            <a:off x="1391976" y="3109394"/>
            <a:ext cx="5700148" cy="2431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600" dirty="0"/>
              <a:t>З</a:t>
            </a:r>
            <a:r>
              <a:rPr lang="ru-RU" sz="9600" dirty="0"/>
              <a:t>28</a:t>
            </a:r>
            <a:br>
              <a:rPr lang="ru-RU" sz="6600" dirty="0"/>
            </a:br>
            <a:r>
              <a:rPr lang="ru-RU" sz="2800" b="1" dirty="0"/>
              <a:t>Развитие </a:t>
            </a:r>
            <a:r>
              <a:rPr lang="en-US" sz="2800" b="1" dirty="0" err="1"/>
              <a:t>hR</a:t>
            </a:r>
            <a:r>
              <a:rPr lang="ru-RU" sz="2800" b="1" dirty="0"/>
              <a:t>-бренда </a:t>
            </a:r>
            <a:r>
              <a:rPr lang="ru-RU" sz="2800" b="1" dirty="0" err="1"/>
              <a:t>пао</a:t>
            </a:r>
            <a:r>
              <a:rPr lang="ru-RU" sz="2800" b="1" dirty="0"/>
              <a:t> кб «центр-</a:t>
            </a:r>
            <a:r>
              <a:rPr lang="ru-RU" sz="2800" b="1" dirty="0" err="1"/>
              <a:t>инвест</a:t>
            </a:r>
            <a:r>
              <a:rPr lang="ru-RU" sz="2800" b="1" dirty="0"/>
              <a:t>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10969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F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Прямоугольник: скругленные углы 39">
            <a:extLst>
              <a:ext uri="{FF2B5EF4-FFF2-40B4-BE49-F238E27FC236}">
                <a16:creationId xmlns:a16="http://schemas.microsoft.com/office/drawing/2014/main" id="{6AAC1EA1-E6D7-4DAE-8BAA-BCF23D9ABD2C}"/>
              </a:ext>
            </a:extLst>
          </p:cNvPr>
          <p:cNvSpPr/>
          <p:nvPr/>
        </p:nvSpPr>
        <p:spPr>
          <a:xfrm>
            <a:off x="1239120" y="3409547"/>
            <a:ext cx="4090219" cy="2308324"/>
          </a:xfrm>
          <a:prstGeom prst="roundRect">
            <a:avLst/>
          </a:prstGeom>
          <a:solidFill>
            <a:srgbClr val="03D3A6"/>
          </a:solidFill>
          <a:ln w="38100">
            <a:solidFill>
              <a:srgbClr val="D0D1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7" name="Прямоугольник: скругленные углы 36">
            <a:extLst>
              <a:ext uri="{FF2B5EF4-FFF2-40B4-BE49-F238E27FC236}">
                <a16:creationId xmlns:a16="http://schemas.microsoft.com/office/drawing/2014/main" id="{F11B4B4F-57E6-48C5-8F7A-F54C4E240498}"/>
              </a:ext>
            </a:extLst>
          </p:cNvPr>
          <p:cNvSpPr/>
          <p:nvPr/>
        </p:nvSpPr>
        <p:spPr>
          <a:xfrm>
            <a:off x="6893884" y="3414199"/>
            <a:ext cx="4090219" cy="2308324"/>
          </a:xfrm>
          <a:prstGeom prst="roundRect">
            <a:avLst/>
          </a:prstGeom>
          <a:solidFill>
            <a:srgbClr val="03D3A6"/>
          </a:solidFill>
          <a:ln w="38100">
            <a:solidFill>
              <a:srgbClr val="D0D1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Текст 22">
            <a:extLst>
              <a:ext uri="{FF2B5EF4-FFF2-40B4-BE49-F238E27FC236}">
                <a16:creationId xmlns:a16="http://schemas.microsoft.com/office/drawing/2014/main" id="{2B0FE939-6135-8846-B579-79F696C454ED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7479288" y="1690246"/>
            <a:ext cx="2919412" cy="451829"/>
          </a:xfrm>
        </p:spPr>
        <p:txBody>
          <a:bodyPr rtlCol="0">
            <a:normAutofit/>
          </a:bodyPr>
          <a:lstStyle/>
          <a:p>
            <a:pPr marL="0" indent="0" algn="ctr" rtl="0">
              <a:buNone/>
            </a:pPr>
            <a:r>
              <a:rPr lang="ru-RU" sz="2000" b="1" i="1" cap="all" dirty="0"/>
              <a:t>заказчик</a:t>
            </a:r>
          </a:p>
        </p:txBody>
      </p:sp>
      <p:sp>
        <p:nvSpPr>
          <p:cNvPr id="7" name="Текст 18">
            <a:extLst>
              <a:ext uri="{FF2B5EF4-FFF2-40B4-BE49-F238E27FC236}">
                <a16:creationId xmlns:a16="http://schemas.microsoft.com/office/drawing/2014/main" id="{342B2560-FAA9-124F-AD83-8C8D48E03E44}"/>
              </a:ext>
            </a:extLst>
          </p:cNvPr>
          <p:cNvSpPr>
            <a:spLocks noGrp="1"/>
          </p:cNvSpPr>
          <p:nvPr>
            <p:ph type="body" sz="half" idx="16"/>
          </p:nvPr>
        </p:nvSpPr>
        <p:spPr>
          <a:xfrm>
            <a:off x="1338747" y="2134112"/>
            <a:ext cx="3890963" cy="1160463"/>
          </a:xfrm>
        </p:spPr>
        <p:txBody>
          <a:bodyPr rtlCol="0">
            <a:normAutofit fontScale="92500" lnSpcReduction="20000"/>
          </a:bodyPr>
          <a:lstStyle/>
          <a:p>
            <a:pPr rtl="0"/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</a:rPr>
              <a:t>Кто? Студенты в возрасте от 18 лет, которые ищут стажировку, но не находят такую возможность в банке, не знают о программах, которые предоставляет банк для студентов</a:t>
            </a:r>
          </a:p>
        </p:txBody>
      </p:sp>
      <p:sp>
        <p:nvSpPr>
          <p:cNvPr id="10" name="Текст 18">
            <a:extLst>
              <a:ext uri="{FF2B5EF4-FFF2-40B4-BE49-F238E27FC236}">
                <a16:creationId xmlns:a16="http://schemas.microsoft.com/office/drawing/2014/main" id="{342B2560-FAA9-124F-AD83-8C8D48E03E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01391" y="2116278"/>
            <a:ext cx="3509455" cy="1161308"/>
          </a:xfrm>
        </p:spPr>
        <p:txBody>
          <a:bodyPr rtlCol="0">
            <a:normAutofit/>
          </a:bodyPr>
          <a:lstStyle/>
          <a:p>
            <a:pPr rtl="0"/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</a:rPr>
              <a:t>Кто? Пао кб «Центр-</a:t>
            </a:r>
            <a:r>
              <a:rPr lang="ru-RU" dirty="0" err="1">
                <a:latin typeface="Roboto" panose="02000000000000000000" pitchFamily="2" charset="0"/>
                <a:ea typeface="Roboto" panose="02000000000000000000" pitchFamily="2" charset="0"/>
              </a:rPr>
              <a:t>инвест</a:t>
            </a: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</a:rPr>
              <a:t>»</a:t>
            </a:r>
          </a:p>
        </p:txBody>
      </p:sp>
      <p:sp>
        <p:nvSpPr>
          <p:cNvPr id="19" name="Текст 18">
            <a:extLst>
              <a:ext uri="{FF2B5EF4-FFF2-40B4-BE49-F238E27FC236}">
                <a16:creationId xmlns:a16="http://schemas.microsoft.com/office/drawing/2014/main" id="{342B2560-FAA9-124F-AD83-8C8D48E03E44}"/>
              </a:ext>
            </a:extLst>
          </p:cNvPr>
          <p:cNvSpPr>
            <a:spLocks noGrp="1"/>
          </p:cNvSpPr>
          <p:nvPr>
            <p:ph type="body" sz="half" idx="17"/>
          </p:nvPr>
        </p:nvSpPr>
        <p:spPr>
          <a:xfrm>
            <a:off x="2008587" y="1678326"/>
            <a:ext cx="2551289" cy="451829"/>
          </a:xfrm>
        </p:spPr>
        <p:txBody>
          <a:bodyPr rtlCol="0">
            <a:normAutofit/>
          </a:bodyPr>
          <a:lstStyle/>
          <a:p>
            <a:pPr rtl="0"/>
            <a:r>
              <a:rPr lang="ru-RU" sz="2000" b="1" i="1" dirty="0"/>
              <a:t>Пользователь</a:t>
            </a:r>
          </a:p>
        </p:txBody>
      </p:sp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1B6C6BD0-EDC9-7C44-A414-B66D25E34B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9876" y="916628"/>
            <a:ext cx="2919412" cy="797439"/>
          </a:xfrm>
        </p:spPr>
        <p:txBody>
          <a:bodyPr rtlCol="0">
            <a:normAutofit/>
          </a:bodyPr>
          <a:lstStyle/>
          <a:p>
            <a:pPr rtl="0"/>
            <a:r>
              <a:rPr lang="ru-RU" sz="3600" b="1" dirty="0">
                <a:solidFill>
                  <a:schemeClr val="accent4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Проблема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40C8F6C-1FFC-63AC-577C-33C062C72044}"/>
              </a:ext>
            </a:extLst>
          </p:cNvPr>
          <p:cNvSpPr txBox="1"/>
          <p:nvPr/>
        </p:nvSpPr>
        <p:spPr>
          <a:xfrm>
            <a:off x="1338749" y="3585611"/>
            <a:ext cx="409021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ru-RU" dirty="0">
                <a:solidFill>
                  <a:srgbClr val="191919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Студенты хотят работать</a:t>
            </a:r>
          </a:p>
          <a:p>
            <a:pPr marL="342900" indent="-342900">
              <a:buAutoNum type="arabicParenR"/>
            </a:pPr>
            <a:r>
              <a:rPr lang="ru-RU" dirty="0">
                <a:solidFill>
                  <a:srgbClr val="191919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Не обладают информацией о стажировках</a:t>
            </a:r>
          </a:p>
          <a:p>
            <a:pPr marL="342900" indent="-342900">
              <a:buAutoNum type="arabicParenR"/>
            </a:pPr>
            <a:r>
              <a:rPr lang="ru-RU" dirty="0">
                <a:solidFill>
                  <a:srgbClr val="191919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Проблематичное устройство на стажировку к заказчику</a:t>
            </a:r>
          </a:p>
          <a:p>
            <a:pPr marL="342900" indent="-342900">
              <a:buAutoNum type="arabicParenR"/>
            </a:pPr>
            <a:r>
              <a:rPr lang="ru-RU" dirty="0">
                <a:solidFill>
                  <a:srgbClr val="191919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Отсутствие мотивации у студентов</a:t>
            </a:r>
          </a:p>
          <a:p>
            <a:pPr marL="342900" indent="-342900">
              <a:buAutoNum type="arabicParenR"/>
            </a:pPr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43B4922-D5CA-41C2-E70F-7F9F559D043B}"/>
              </a:ext>
            </a:extLst>
          </p:cNvPr>
          <p:cNvSpPr txBox="1"/>
          <p:nvPr/>
        </p:nvSpPr>
        <p:spPr>
          <a:xfrm>
            <a:off x="6993513" y="3588425"/>
            <a:ext cx="409021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ru-RU" dirty="0">
                <a:solidFill>
                  <a:srgbClr val="191919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Малое количество заявок на стажировки и проекты</a:t>
            </a:r>
          </a:p>
          <a:p>
            <a:pPr marL="342900" indent="-342900">
              <a:buAutoNum type="arabicParenR"/>
            </a:pPr>
            <a:r>
              <a:rPr lang="ru-RU" dirty="0">
                <a:solidFill>
                  <a:srgbClr val="191919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Нет выхода на комьюнити студентов</a:t>
            </a:r>
          </a:p>
          <a:p>
            <a:pPr marL="342900" indent="-342900">
              <a:buAutoNum type="arabicParenR"/>
            </a:pPr>
            <a:r>
              <a:rPr lang="ru-RU" dirty="0">
                <a:solidFill>
                  <a:srgbClr val="191919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Стратегия продвижения существующих проектов уже не работает</a:t>
            </a:r>
          </a:p>
          <a:p>
            <a:pPr marL="342900" indent="-342900">
              <a:buAutoNum type="arabicParenR"/>
            </a:pPr>
            <a:endParaRPr lang="ru-RU" dirty="0"/>
          </a:p>
        </p:txBody>
      </p:sp>
      <p:cxnSp>
        <p:nvCxnSpPr>
          <p:cNvPr id="14" name="Соединитель: изогнутый 13">
            <a:extLst>
              <a:ext uri="{FF2B5EF4-FFF2-40B4-BE49-F238E27FC236}">
                <a16:creationId xmlns:a16="http://schemas.microsoft.com/office/drawing/2014/main" id="{574462E7-A11B-4669-8950-E5E0098128DB}"/>
              </a:ext>
            </a:extLst>
          </p:cNvPr>
          <p:cNvCxnSpPr>
            <a:cxnSpLocks/>
            <a:stCxn id="9" idx="1"/>
            <a:endCxn id="19" idx="0"/>
          </p:cNvCxnSpPr>
          <p:nvPr/>
        </p:nvCxnSpPr>
        <p:spPr>
          <a:xfrm rot="10800000" flipV="1">
            <a:off x="3284232" y="1315348"/>
            <a:ext cx="1275644" cy="362978"/>
          </a:xfrm>
          <a:prstGeom prst="curvedConnector2">
            <a:avLst/>
          </a:prstGeom>
          <a:ln>
            <a:solidFill>
              <a:srgbClr val="029676"/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0" name="Соединитель: изогнутый 19">
            <a:extLst>
              <a:ext uri="{FF2B5EF4-FFF2-40B4-BE49-F238E27FC236}">
                <a16:creationId xmlns:a16="http://schemas.microsoft.com/office/drawing/2014/main" id="{542C33D6-D3FF-4CC9-9500-E57D6915CD8E}"/>
              </a:ext>
            </a:extLst>
          </p:cNvPr>
          <p:cNvCxnSpPr>
            <a:cxnSpLocks/>
            <a:stCxn id="9" idx="3"/>
            <a:endCxn id="23" idx="0"/>
          </p:cNvCxnSpPr>
          <p:nvPr/>
        </p:nvCxnSpPr>
        <p:spPr>
          <a:xfrm>
            <a:off x="7479288" y="1315348"/>
            <a:ext cx="1459706" cy="374898"/>
          </a:xfrm>
          <a:prstGeom prst="curvedConnector2">
            <a:avLst/>
          </a:prstGeom>
          <a:ln>
            <a:solidFill>
              <a:srgbClr val="029676"/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03892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8D35116F-858B-4B05-B0BC-32EC805CCB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7391" y="824944"/>
            <a:ext cx="4157296" cy="1292750"/>
          </a:xfrm>
        </p:spPr>
        <p:txBody>
          <a:bodyPr>
            <a:normAutofit fontScale="90000"/>
          </a:bodyPr>
          <a:lstStyle/>
          <a:p>
            <a:r>
              <a:rPr lang="ru-RU" sz="3600" b="1" dirty="0">
                <a:solidFill>
                  <a:srgbClr val="02886B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В какой форме заказчик ждет результата?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281D9AD-5F7B-4EED-87F3-198E7F1B8BE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ru-RU" dirty="0">
                <a:solidFill>
                  <a:srgbClr val="000000"/>
                </a:solidFill>
                <a:latin typeface="Roboto" panose="02000000000000000000" pitchFamily="2" charset="0"/>
              </a:rPr>
              <a:t>В форме презентации наших решений:</a:t>
            </a:r>
          </a:p>
          <a:p>
            <a:pPr marL="342900" indent="-342900">
              <a:buAutoNum type="arabicParenR"/>
            </a:pPr>
            <a:r>
              <a:rPr lang="ru-RU" dirty="0">
                <a:solidFill>
                  <a:srgbClr val="000000"/>
                </a:solidFill>
                <a:latin typeface="Roboto" panose="02000000000000000000" pitchFamily="2" charset="0"/>
              </a:rPr>
              <a:t>Продуманная программа амбассадорства (стратегия привлечения амбассадора, критерии отбора, анализ конкурентов).</a:t>
            </a:r>
          </a:p>
          <a:p>
            <a:pPr marL="342900" indent="-342900">
              <a:buAutoNum type="arabicParenR"/>
            </a:pPr>
            <a:r>
              <a:rPr lang="ru-RU" dirty="0">
                <a:solidFill>
                  <a:srgbClr val="000000"/>
                </a:solidFill>
                <a:latin typeface="Roboto" panose="02000000000000000000" pitchFamily="2" charset="0"/>
              </a:rPr>
              <a:t>Новый дизайн для Официальная продукция с символикой бренда (</a:t>
            </a:r>
            <a:r>
              <a:rPr lang="ru-RU" dirty="0" err="1">
                <a:solidFill>
                  <a:srgbClr val="000000"/>
                </a:solidFill>
                <a:latin typeface="Roboto" panose="02000000000000000000" pitchFamily="2" charset="0"/>
              </a:rPr>
              <a:t>мерч</a:t>
            </a:r>
            <a:r>
              <a:rPr lang="ru-RU" dirty="0">
                <a:solidFill>
                  <a:srgbClr val="000000"/>
                </a:solidFill>
                <a:latin typeface="Roboto" panose="02000000000000000000" pitchFamily="2" charset="0"/>
              </a:rPr>
              <a:t>).</a:t>
            </a:r>
          </a:p>
          <a:p>
            <a:pPr marL="342900" indent="-342900">
              <a:buAutoNum type="arabicParenR"/>
            </a:pPr>
            <a:r>
              <a:rPr lang="ru-RU" dirty="0">
                <a:solidFill>
                  <a:srgbClr val="000000"/>
                </a:solidFill>
                <a:latin typeface="Roboto" panose="02000000000000000000" pitchFamily="2" charset="0"/>
              </a:rPr>
              <a:t>Стратегия привлечения студентов к участию в студенческих проектах банка.</a:t>
            </a:r>
          </a:p>
        </p:txBody>
      </p:sp>
      <p:pic>
        <p:nvPicPr>
          <p:cNvPr id="1026" name="Picture 2" descr="Восходящая иллюстрация концепции">
            <a:extLst>
              <a:ext uri="{FF2B5EF4-FFF2-40B4-BE49-F238E27FC236}">
                <a16:creationId xmlns:a16="http://schemas.microsoft.com/office/drawing/2014/main" id="{F90EA69D-0804-4C6E-B1D5-B0913F54E14B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6" b="366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98655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вал 8">
            <a:extLst>
              <a:ext uri="{FF2B5EF4-FFF2-40B4-BE49-F238E27FC236}">
                <a16:creationId xmlns:a16="http://schemas.microsoft.com/office/drawing/2014/main" id="{D8EB2BD5-9E61-4E6B-B6EB-FBEBF52122EF}"/>
              </a:ext>
            </a:extLst>
          </p:cNvPr>
          <p:cNvSpPr/>
          <p:nvPr/>
        </p:nvSpPr>
        <p:spPr>
          <a:xfrm>
            <a:off x="8517596" y="2514370"/>
            <a:ext cx="2563560" cy="2483893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E0AD5CF2-79E5-4A82-8938-B1807A75F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5527" y="877233"/>
            <a:ext cx="10058400" cy="1289304"/>
          </a:xfrm>
        </p:spPr>
        <p:txBody>
          <a:bodyPr>
            <a:normAutofit/>
          </a:bodyPr>
          <a:lstStyle/>
          <a:p>
            <a:r>
              <a:rPr lang="ru" sz="3200" b="1" dirty="0">
                <a:solidFill>
                  <a:srgbClr val="02886B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Какие ограничения необходимо учитывать при решении задачи? </a:t>
            </a:r>
            <a:endParaRPr lang="ru-RU" sz="3200" b="1" dirty="0">
              <a:solidFill>
                <a:srgbClr val="02886B"/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1C9F0AD8-B30B-49F9-B7AD-C731078B6376}"/>
              </a:ext>
            </a:extLst>
          </p:cNvPr>
          <p:cNvSpPr/>
          <p:nvPr/>
        </p:nvSpPr>
        <p:spPr>
          <a:xfrm>
            <a:off x="1175527" y="2514370"/>
            <a:ext cx="2566689" cy="2483893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53F0B12-6828-473C-A437-A5C70D0070DC}"/>
              </a:ext>
            </a:extLst>
          </p:cNvPr>
          <p:cNvSpPr txBox="1"/>
          <p:nvPr/>
        </p:nvSpPr>
        <p:spPr>
          <a:xfrm>
            <a:off x="1175526" y="2966938"/>
            <a:ext cx="2566689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Этические – не нарушать нормы морали и действовать в рамках закона</a:t>
            </a:r>
          </a:p>
          <a:p>
            <a:pPr marL="0" indent="0">
              <a:buNone/>
            </a:pPr>
            <a:b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</a:br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A6884B4-AF24-40CA-B6F7-DA927CE08BBC}"/>
              </a:ext>
            </a:extLst>
          </p:cNvPr>
          <p:cNvSpPr txBox="1"/>
          <p:nvPr/>
        </p:nvSpPr>
        <p:spPr>
          <a:xfrm>
            <a:off x="8625200" y="3294649"/>
            <a:ext cx="247774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Э</a:t>
            </a:r>
            <a:r>
              <a:rPr lang="ru-RU" dirty="0">
                <a:solidFill>
                  <a:srgbClr val="000000"/>
                </a:solidFill>
                <a:latin typeface="Roboto" panose="02000000000000000000" pitchFamily="2" charset="0"/>
              </a:rPr>
              <a:t>кономические – отсутствуют. Бюджет свободный.</a:t>
            </a:r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063E554B-52FC-405F-8E24-836723F5CF2B}"/>
              </a:ext>
            </a:extLst>
          </p:cNvPr>
          <p:cNvSpPr/>
          <p:nvPr/>
        </p:nvSpPr>
        <p:spPr>
          <a:xfrm>
            <a:off x="4812655" y="2517552"/>
            <a:ext cx="2566689" cy="2483893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998299-EBF8-4461-92F7-6C4401EAB09D}"/>
              </a:ext>
            </a:extLst>
          </p:cNvPr>
          <p:cNvSpPr txBox="1"/>
          <p:nvPr/>
        </p:nvSpPr>
        <p:spPr>
          <a:xfrm>
            <a:off x="4772862" y="2740652"/>
            <a:ext cx="271408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ru-RU" dirty="0">
                <a:solidFill>
                  <a:srgbClr val="000000"/>
                </a:solidFill>
                <a:latin typeface="Roboto" panose="02000000000000000000" pitchFamily="2" charset="0"/>
              </a:rPr>
              <a:t>Технические – огранное количество статистики поступающей от заказчика, средства которыми мы обладаем.</a:t>
            </a:r>
          </a:p>
        </p:txBody>
      </p:sp>
    </p:spTree>
    <p:extLst>
      <p:ext uri="{BB962C8B-B14F-4D97-AF65-F5344CB8AC3E}">
        <p14:creationId xmlns:p14="http://schemas.microsoft.com/office/powerpoint/2010/main" val="39737883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4391F52C-47D7-432A-87D0-D88597D07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2564" y="942871"/>
            <a:ext cx="9013115" cy="1289304"/>
          </a:xfrm>
        </p:spPr>
        <p:txBody>
          <a:bodyPr rtlCol="0"/>
          <a:lstStyle/>
          <a:p>
            <a:pPr rtl="0"/>
            <a:r>
              <a:rPr lang="ru-RU" dirty="0"/>
              <a:t>Решение (Цели)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43AFE2-B4BD-F556-FF69-80A70B7BBDE6}"/>
              </a:ext>
            </a:extLst>
          </p:cNvPr>
          <p:cNvSpPr txBox="1"/>
          <p:nvPr/>
        </p:nvSpPr>
        <p:spPr>
          <a:xfrm>
            <a:off x="1280708" y="1976937"/>
            <a:ext cx="536841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AutoNum type="arabicParenR"/>
            </a:pPr>
            <a:r>
              <a:rPr lang="ru-RU" dirty="0"/>
              <a:t>Представление плана амбассадорской программы в ВУЗах Ростова-на-Дону и Таганрога</a:t>
            </a:r>
          </a:p>
          <a:p>
            <a:pPr marL="342900" indent="-342900">
              <a:buFontTx/>
              <a:buAutoNum type="arabicParenR"/>
            </a:pPr>
            <a:r>
              <a:rPr lang="ru-RU" dirty="0"/>
              <a:t>Разработка обновленной </a:t>
            </a:r>
            <a:r>
              <a:rPr lang="en-US" dirty="0"/>
              <a:t>HR-c</a:t>
            </a:r>
            <a:r>
              <a:rPr lang="ru-RU" dirty="0"/>
              <a:t>тратегии на основе предпочтений студентов и заказчика(с упором на стажерскую программу банка)</a:t>
            </a:r>
          </a:p>
          <a:p>
            <a:pPr marL="342900" indent="-342900">
              <a:buAutoNum type="arabicParenR"/>
            </a:pPr>
            <a:r>
              <a:rPr lang="ru-RU" dirty="0"/>
              <a:t>Подготовка </a:t>
            </a:r>
            <a:r>
              <a:rPr lang="en-US" dirty="0"/>
              <a:t>PR</a:t>
            </a:r>
            <a:r>
              <a:rPr lang="ru-RU" dirty="0"/>
              <a:t>-стратегии для существующих проектов Банка (умная стипендия, акселератор и </a:t>
            </a:r>
            <a:r>
              <a:rPr lang="ru-RU" dirty="0" err="1"/>
              <a:t>тд</a:t>
            </a:r>
            <a:r>
              <a:rPr lang="ru-RU" dirty="0"/>
              <a:t>), а также программы стажировок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FA34254-789B-44DE-9CAC-E6B954C4C841}"/>
              </a:ext>
            </a:extLst>
          </p:cNvPr>
          <p:cNvSpPr txBox="1"/>
          <p:nvPr/>
        </p:nvSpPr>
        <p:spPr>
          <a:xfrm>
            <a:off x="3048000" y="1046365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cap="all" spc="-150" dirty="0">
                <a:solidFill>
                  <a:srgbClr val="02886B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Конечные цели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2F160F6-31B0-483E-9498-B46A5F2B41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8056" y="1808531"/>
            <a:ext cx="3827623" cy="382762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3237820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6FBD3416-8C21-4FED-8604-E846C7371B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796" y="571947"/>
            <a:ext cx="6384757" cy="1178032"/>
          </a:xfrm>
        </p:spPr>
        <p:txBody>
          <a:bodyPr>
            <a:normAutofit fontScale="90000"/>
          </a:bodyPr>
          <a:lstStyle/>
          <a:p>
            <a:r>
              <a:rPr lang="ru-RU" sz="3200" b="1" cap="all" dirty="0">
                <a:solidFill>
                  <a:srgbClr val="02886B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Какие ключевые подзадачи вы видите на следующий месяц?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96A2130-249A-4871-8BCB-858544BCCB05}"/>
              </a:ext>
            </a:extLst>
          </p:cNvPr>
          <p:cNvSpPr txBox="1"/>
          <p:nvPr/>
        </p:nvSpPr>
        <p:spPr>
          <a:xfrm>
            <a:off x="4920707" y="1983393"/>
            <a:ext cx="614784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AutoNum type="arabicParenR"/>
            </a:pPr>
            <a:r>
              <a:rPr lang="ru-RU" dirty="0">
                <a:solidFill>
                  <a:srgbClr val="000000"/>
                </a:solidFill>
                <a:latin typeface="Roboto" panose="02000000000000000000" pitchFamily="2" charset="0"/>
              </a:rPr>
              <a:t>Стратегия привлечения и обучения амбассадоров.</a:t>
            </a:r>
          </a:p>
          <a:p>
            <a:pPr marL="342900" indent="-342900">
              <a:buAutoNum type="arabicParenR"/>
            </a:pPr>
            <a:r>
              <a:rPr lang="ru-RU" dirty="0">
                <a:solidFill>
                  <a:srgbClr val="000000"/>
                </a:solidFill>
                <a:latin typeface="Roboto" panose="02000000000000000000" pitchFamily="2" charset="0"/>
              </a:rPr>
              <a:t>Программа для вуза со стороны амбассадоров (что будут делать, в чем цель).</a:t>
            </a:r>
          </a:p>
          <a:p>
            <a:pPr marL="342900" indent="-342900">
              <a:buAutoNum type="arabicParenR"/>
            </a:pPr>
            <a:r>
              <a:rPr lang="ru-RU" dirty="0">
                <a:solidFill>
                  <a:srgbClr val="000000"/>
                </a:solidFill>
                <a:latin typeface="Roboto" panose="02000000000000000000" pitchFamily="2" charset="0"/>
              </a:rPr>
              <a:t>Мерч для амбассадоров. Каким способом будем их мотивировать быть амбассадором.</a:t>
            </a:r>
          </a:p>
          <a:p>
            <a:pPr marL="342900" indent="-342900">
              <a:buAutoNum type="arabicParenR"/>
            </a:pPr>
            <a:r>
              <a:rPr lang="ru-RU" dirty="0">
                <a:solidFill>
                  <a:srgbClr val="000000"/>
                </a:solidFill>
                <a:latin typeface="Roboto" panose="02000000000000000000" pitchFamily="2" charset="0"/>
              </a:rPr>
              <a:t>Опрос среди студентов.</a:t>
            </a:r>
          </a:p>
          <a:p>
            <a:pPr marL="342900" indent="-342900">
              <a:buAutoNum type="arabicParenR"/>
            </a:pPr>
            <a:r>
              <a:rPr lang="ru-RU" dirty="0">
                <a:solidFill>
                  <a:srgbClr val="000000"/>
                </a:solidFill>
                <a:latin typeface="Roboto" panose="02000000000000000000" pitchFamily="2" charset="0"/>
              </a:rPr>
              <a:t>Анализ текущих каналов продвижения</a:t>
            </a:r>
          </a:p>
          <a:p>
            <a:pPr marL="342900" indent="-342900">
              <a:buAutoNum type="arabicParenR"/>
            </a:pPr>
            <a:r>
              <a:rPr lang="ru-RU" dirty="0">
                <a:solidFill>
                  <a:srgbClr val="000000"/>
                </a:solidFill>
                <a:latin typeface="Roboto" panose="02000000000000000000" pitchFamily="2" charset="0"/>
              </a:rPr>
              <a:t>Как меняем саму программу стажировки и меняем ли? </a:t>
            </a:r>
          </a:p>
          <a:p>
            <a:pPr marL="342900" indent="-342900">
              <a:buAutoNum type="arabicParenR"/>
            </a:pPr>
            <a:r>
              <a:rPr lang="ru-RU" dirty="0">
                <a:solidFill>
                  <a:srgbClr val="000000"/>
                </a:solidFill>
                <a:latin typeface="Roboto" panose="02000000000000000000" pitchFamily="2" charset="0"/>
              </a:rPr>
              <a:t>Экономика: смета, реклама.</a:t>
            </a:r>
          </a:p>
          <a:p>
            <a:pPr marL="342900" indent="-342900">
              <a:buAutoNum type="arabicParenR"/>
            </a:pPr>
            <a:r>
              <a:rPr lang="ru-RU" dirty="0">
                <a:solidFill>
                  <a:srgbClr val="000000"/>
                </a:solidFill>
                <a:latin typeface="Roboto" panose="02000000000000000000" pitchFamily="2" charset="0"/>
              </a:rPr>
              <a:t>Какую стратегию управления персоналом (удержания талантов) мы предлагаем?</a:t>
            </a:r>
          </a:p>
        </p:txBody>
      </p:sp>
      <p:pic>
        <p:nvPicPr>
          <p:cNvPr id="3078" name="Picture 6" descr="Девушка-супергероя, спасающая мир">
            <a:extLst>
              <a:ext uri="{FF2B5EF4-FFF2-40B4-BE49-F238E27FC236}">
                <a16:creationId xmlns:a16="http://schemas.microsoft.com/office/drawing/2014/main" id="{990790E7-0DB8-4072-A4A2-C5919B4B6DC8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13" r="11913"/>
          <a:stretch>
            <a:fillRect/>
          </a:stretch>
        </p:blipFill>
        <p:spPr bwMode="auto">
          <a:xfrm>
            <a:off x="643152" y="719649"/>
            <a:ext cx="3672675" cy="54187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68983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Концепция видеоконференцсвязи для целевой страницы">
            <a:extLst>
              <a:ext uri="{FF2B5EF4-FFF2-40B4-BE49-F238E27FC236}">
                <a16:creationId xmlns:a16="http://schemas.microsoft.com/office/drawing/2014/main" id="{3C4B4660-42EA-4BEF-890B-3EBF043FCC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77"/>
          <a:stretch/>
        </p:blipFill>
        <p:spPr bwMode="auto">
          <a:xfrm>
            <a:off x="1343791" y="2518657"/>
            <a:ext cx="3865032" cy="35721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033ABB-EFCC-4D3C-949C-B77E887B2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506" y="925712"/>
            <a:ext cx="4886854" cy="1735419"/>
          </a:xfrm>
        </p:spPr>
        <p:txBody>
          <a:bodyPr>
            <a:normAutofit/>
          </a:bodyPr>
          <a:lstStyle/>
          <a:p>
            <a:pPr algn="l"/>
            <a:r>
              <a:rPr lang="ru-RU" sz="3200" b="1" dirty="0">
                <a:solidFill>
                  <a:srgbClr val="02886B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open-source и</a:t>
            </a:r>
            <a:r>
              <a:rPr lang="en-US" sz="3200" b="1" dirty="0">
                <a:solidFill>
                  <a:srgbClr val="02886B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ru-RU" sz="3200" b="1" dirty="0">
                <a:solidFill>
                  <a:srgbClr val="02886B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ресурсы предоставленные заказчиком?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9AB2CC4-39D1-4256-91DE-6EAC941686A3}"/>
              </a:ext>
            </a:extLst>
          </p:cNvPr>
          <p:cNvSpPr txBox="1"/>
          <p:nvPr/>
        </p:nvSpPr>
        <p:spPr>
          <a:xfrm>
            <a:off x="5849657" y="3940958"/>
            <a:ext cx="5381085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Ресурсы: как уже говорилась, статистика банка для проекта не доступна.</a:t>
            </a:r>
          </a:p>
          <a:p>
            <a:r>
              <a:rPr lang="en-US" dirty="0"/>
              <a:t>OPEN-SOURCE </a:t>
            </a:r>
            <a:r>
              <a:rPr lang="ru-RU" dirty="0"/>
              <a:t>от банка</a:t>
            </a:r>
            <a:r>
              <a:rPr lang="en-US" dirty="0"/>
              <a:t> </a:t>
            </a:r>
            <a:r>
              <a:rPr lang="ru-RU" dirty="0"/>
              <a:t>недоступен, только то, что есть в открытом доступе (сайт, </a:t>
            </a:r>
            <a:r>
              <a:rPr lang="ru-RU" dirty="0" err="1"/>
              <a:t>вконтакте</a:t>
            </a:r>
            <a:r>
              <a:rPr lang="ru-RU" dirty="0"/>
              <a:t>, телеграмм)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ED5FC9-97B6-4FA3-A65B-1E9DAC33F7A2}"/>
              </a:ext>
            </a:extLst>
          </p:cNvPr>
          <p:cNvSpPr txBox="1"/>
          <p:nvPr/>
        </p:nvSpPr>
        <p:spPr>
          <a:xfrm>
            <a:off x="5849658" y="1487480"/>
            <a:ext cx="5381085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Roboto" panose="02000000000000000000" pitchFamily="2" charset="0"/>
              </a:rPr>
              <a:t>Ресурсы на наше усмотрение от наполнение до бюджета (в реалистичных рамках).</a:t>
            </a:r>
          </a:p>
          <a:p>
            <a:r>
              <a:rPr lang="ru-RU" dirty="0">
                <a:solidFill>
                  <a:srgbClr val="000000"/>
                </a:solidFill>
                <a:latin typeface="Roboto" panose="02000000000000000000" pitchFamily="2" charset="0"/>
              </a:rPr>
              <a:t>Причина такого великодушия? заказчик ждёт от нас смелых и творческих решений с позиции студенчества и не ставит ограничений!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2AF7CEB-32F8-4B18-98C6-BA43970376BB}"/>
              </a:ext>
            </a:extLst>
          </p:cNvPr>
          <p:cNvSpPr txBox="1"/>
          <p:nvPr/>
        </p:nvSpPr>
        <p:spPr>
          <a:xfrm>
            <a:off x="5945193" y="925712"/>
            <a:ext cx="40586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rtl="0" fontAlgn="ctr">
              <a:buNone/>
            </a:pPr>
            <a:r>
              <a:rPr lang="ru-RU" i="1" cap="all" dirty="0"/>
              <a:t>Положительные моменты</a:t>
            </a:r>
            <a:endParaRPr lang="ru-RU" i="1" cap="all" dirty="0">
              <a:effectLst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7488F1F-13AF-4AD9-9A5C-1E79A5B1EF58}"/>
              </a:ext>
            </a:extLst>
          </p:cNvPr>
          <p:cNvSpPr txBox="1"/>
          <p:nvPr/>
        </p:nvSpPr>
        <p:spPr>
          <a:xfrm>
            <a:off x="6096000" y="3367163"/>
            <a:ext cx="45635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rtl="0" fontAlgn="ctr">
              <a:buNone/>
            </a:pPr>
            <a:r>
              <a:rPr lang="ru-RU" i="1" cap="all" dirty="0">
                <a:effectLst/>
              </a:rPr>
              <a:t>Отрицательные моменты</a:t>
            </a:r>
          </a:p>
        </p:txBody>
      </p:sp>
    </p:spTree>
    <p:extLst>
      <p:ext uri="{BB962C8B-B14F-4D97-AF65-F5344CB8AC3E}">
        <p14:creationId xmlns:p14="http://schemas.microsoft.com/office/powerpoint/2010/main" val="11538575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1B6C6BD0-EDC9-7C44-A414-B66D25E34B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7874" y="55088"/>
            <a:ext cx="5352806" cy="609600"/>
          </a:xfrm>
        </p:spPr>
        <p:txBody>
          <a:bodyPr rtlCol="0">
            <a:normAutofit/>
          </a:bodyPr>
          <a:lstStyle/>
          <a:p>
            <a:pPr rtl="0"/>
            <a:r>
              <a:rPr lang="ru-RU" sz="2900" b="1" dirty="0">
                <a:solidFill>
                  <a:srgbClr val="02886B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Анализ рынка (аналоги)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117D8BAF-3541-A7D6-266A-EB0E39F421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2626837"/>
              </p:ext>
            </p:extLst>
          </p:nvPr>
        </p:nvGraphicFramePr>
        <p:xfrm>
          <a:off x="624255" y="664688"/>
          <a:ext cx="10920045" cy="55423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4009">
                  <a:extLst>
                    <a:ext uri="{9D8B030D-6E8A-4147-A177-3AD203B41FA5}">
                      <a16:colId xmlns:a16="http://schemas.microsoft.com/office/drawing/2014/main" val="3172199987"/>
                    </a:ext>
                  </a:extLst>
                </a:gridCol>
                <a:gridCol w="1967921">
                  <a:extLst>
                    <a:ext uri="{9D8B030D-6E8A-4147-A177-3AD203B41FA5}">
                      <a16:colId xmlns:a16="http://schemas.microsoft.com/office/drawing/2014/main" val="3942279256"/>
                    </a:ext>
                  </a:extLst>
                </a:gridCol>
                <a:gridCol w="2148397">
                  <a:extLst>
                    <a:ext uri="{9D8B030D-6E8A-4147-A177-3AD203B41FA5}">
                      <a16:colId xmlns:a16="http://schemas.microsoft.com/office/drawing/2014/main" val="3819263826"/>
                    </a:ext>
                  </a:extLst>
                </a:gridCol>
                <a:gridCol w="2435709">
                  <a:extLst>
                    <a:ext uri="{9D8B030D-6E8A-4147-A177-3AD203B41FA5}">
                      <a16:colId xmlns:a16="http://schemas.microsoft.com/office/drawing/2014/main" val="732333953"/>
                    </a:ext>
                  </a:extLst>
                </a:gridCol>
                <a:gridCol w="2184009">
                  <a:extLst>
                    <a:ext uri="{9D8B030D-6E8A-4147-A177-3AD203B41FA5}">
                      <a16:colId xmlns:a16="http://schemas.microsoft.com/office/drawing/2014/main" val="4159948052"/>
                    </a:ext>
                  </a:extLst>
                </a:gridCol>
              </a:tblGrid>
              <a:tr h="253285"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Яндекс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ВК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Сбер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Центр-Инвест(план)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4845612"/>
                  </a:ext>
                </a:extLst>
              </a:tr>
              <a:tr h="342404"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Кол-во амбассадоров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Примерно</a:t>
                      </a:r>
                      <a:r>
                        <a:rPr lang="ru-RU" sz="1100" baseline="0" dirty="0">
                          <a:solidFill>
                            <a:schemeClr val="tx1"/>
                          </a:solidFill>
                        </a:rPr>
                        <a:t> 40</a:t>
                      </a:r>
                      <a:endParaRPr lang="ru-RU" sz="11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30</a:t>
                      </a:r>
                      <a:r>
                        <a:rPr lang="ru-RU" sz="1100" baseline="0" dirty="0">
                          <a:solidFill>
                            <a:schemeClr val="tx1"/>
                          </a:solidFill>
                        </a:rPr>
                        <a:t> чел из 18 городов России</a:t>
                      </a:r>
                      <a:endParaRPr lang="ru-RU" sz="11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1518043"/>
                  </a:ext>
                </a:extLst>
              </a:tr>
              <a:tr h="1772995"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Продукт</a:t>
                      </a: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услуга(что именно делают в вузах)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Продвижение</a:t>
                      </a:r>
                      <a:r>
                        <a:rPr lang="ru-RU" sz="1100" baseline="0" dirty="0">
                          <a:solidFill>
                            <a:schemeClr val="tx1"/>
                          </a:solidFill>
                        </a:rPr>
                        <a:t> через презентации программ стажировок, уникальных </a:t>
                      </a:r>
                      <a:br>
                        <a:rPr lang="ru-RU" sz="1100" baseline="0" dirty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100" baseline="0" dirty="0">
                          <a:solidFill>
                            <a:schemeClr val="tx1"/>
                          </a:solidFill>
                        </a:rPr>
                        <a:t>ИТ-решений, образовательные программы для </a:t>
                      </a:r>
                      <a:r>
                        <a:rPr lang="ru-RU" sz="1100" baseline="0" dirty="0" err="1">
                          <a:solidFill>
                            <a:schemeClr val="tx1"/>
                          </a:solidFill>
                        </a:rPr>
                        <a:t>амбассадоров</a:t>
                      </a:r>
                      <a:endParaRPr lang="ru-RU" sz="11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Продвижение платформы для создания контента, организации мероприятий, обучение эффективному</a:t>
                      </a:r>
                      <a:r>
                        <a:rPr lang="ru-RU" sz="1100" baseline="0" dirty="0">
                          <a:solidFill>
                            <a:schemeClr val="tx1"/>
                          </a:solidFill>
                        </a:rPr>
                        <a:t> использованию </a:t>
                      </a:r>
                      <a:r>
                        <a:rPr lang="ru-RU" sz="1100" baseline="0" dirty="0" err="1">
                          <a:solidFill>
                            <a:schemeClr val="tx1"/>
                          </a:solidFill>
                        </a:rPr>
                        <a:t>соц.сети</a:t>
                      </a:r>
                      <a:endParaRPr lang="ru-RU" sz="11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Продвижение финансовых технологий, организуют </a:t>
                      </a:r>
                      <a:r>
                        <a:rPr lang="ru-RU" sz="1100" dirty="0" err="1">
                          <a:solidFill>
                            <a:schemeClr val="tx1"/>
                          </a:solidFill>
                        </a:rPr>
                        <a:t>воркшопы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 по личным финансам и банковским услугам, продвижение платформы для создания контента, организации мероприятий, обучение </a:t>
                      </a:r>
                      <a:r>
                        <a:rPr lang="ru-RU" sz="1100" dirty="0" err="1">
                          <a:solidFill>
                            <a:schemeClr val="tx1"/>
                          </a:solidFill>
                        </a:rPr>
                        <a:t>смм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 для эффективной работы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Популяризация банковских</a:t>
                      </a:r>
                      <a:r>
                        <a:rPr lang="ru-RU" sz="1100" baseline="0" dirty="0">
                          <a:solidFill>
                            <a:schemeClr val="tx1"/>
                          </a:solidFill>
                        </a:rPr>
                        <a:t> проектов, организация лекций о </a:t>
                      </a:r>
                      <a:r>
                        <a:rPr lang="ru-RU" sz="1100" baseline="0" dirty="0" err="1">
                          <a:solidFill>
                            <a:schemeClr val="tx1"/>
                          </a:solidFill>
                        </a:rPr>
                        <a:t>фин.грамотности</a:t>
                      </a:r>
                      <a:r>
                        <a:rPr lang="ru-RU" sz="1100" baseline="0" dirty="0">
                          <a:solidFill>
                            <a:schemeClr val="tx1"/>
                          </a:solidFill>
                        </a:rPr>
                        <a:t> и стажировках</a:t>
                      </a:r>
                      <a:endParaRPr lang="ru-RU" sz="11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6447652"/>
                  </a:ext>
                </a:extLst>
              </a:tr>
              <a:tr h="1308546"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Маркетинговая стратегия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Фокус на инновациях и современности. Использование</a:t>
                      </a:r>
                      <a:r>
                        <a:rPr lang="ru-RU" sz="11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100" baseline="0" dirty="0">
                          <a:solidFill>
                            <a:schemeClr val="tx1"/>
                          </a:solidFill>
                        </a:rPr>
                        <a:t>digital</a:t>
                      </a:r>
                      <a:r>
                        <a:rPr lang="ru-RU" sz="1100" baseline="0" dirty="0">
                          <a:solidFill>
                            <a:schemeClr val="tx1"/>
                          </a:solidFill>
                        </a:rPr>
                        <a:t>-каналов для привлечения молодежи, активное присутствие в </a:t>
                      </a:r>
                      <a:r>
                        <a:rPr lang="ru-RU" sz="1100" baseline="0" dirty="0" err="1">
                          <a:solidFill>
                            <a:schemeClr val="tx1"/>
                          </a:solidFill>
                        </a:rPr>
                        <a:t>соцсетях</a:t>
                      </a:r>
                      <a:endParaRPr lang="ru-RU" sz="11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Интерактивные кампании в </a:t>
                      </a:r>
                      <a:r>
                        <a:rPr lang="ru-RU" sz="1100" dirty="0" err="1">
                          <a:solidFill>
                            <a:schemeClr val="tx1"/>
                          </a:solidFill>
                        </a:rPr>
                        <a:t>соц.сетях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, акцент</a:t>
                      </a:r>
                      <a:r>
                        <a:rPr lang="ru-RU" sz="1100" baseline="0" dirty="0">
                          <a:solidFill>
                            <a:schemeClr val="tx1"/>
                          </a:solidFill>
                        </a:rPr>
                        <a:t> на пользовательском контенте и взаимодействии с молодежью</a:t>
                      </a:r>
                      <a:endParaRPr lang="ru-RU" sz="11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Акцент на устойчивом развитии и социальной ответственности + схоже с Яндексом и ВК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Локальный</a:t>
                      </a:r>
                      <a:r>
                        <a:rPr lang="ru-RU" sz="1100" baseline="0" dirty="0">
                          <a:solidFill>
                            <a:schemeClr val="tx1"/>
                          </a:solidFill>
                        </a:rPr>
                        <a:t> фокус на университетах, использование формата лекций и продвижения в </a:t>
                      </a:r>
                      <a:r>
                        <a:rPr lang="ru-RU" sz="1100" baseline="0" dirty="0" err="1">
                          <a:solidFill>
                            <a:schemeClr val="tx1"/>
                          </a:solidFill>
                        </a:rPr>
                        <a:t>соц.сетях</a:t>
                      </a:r>
                      <a:r>
                        <a:rPr lang="ru-RU" sz="1100" baseline="0" dirty="0">
                          <a:solidFill>
                            <a:schemeClr val="tx1"/>
                          </a:solidFill>
                        </a:rPr>
                        <a:t> для повышения вовлеченности</a:t>
                      </a:r>
                      <a:endParaRPr lang="ru-RU" sz="11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1123802"/>
                  </a:ext>
                </a:extLst>
              </a:tr>
              <a:tr h="891182"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ЦА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Студенты технических специальностей,</a:t>
                      </a:r>
                      <a:r>
                        <a:rPr lang="ru-RU" sz="1100" baseline="0" dirty="0">
                          <a:solidFill>
                            <a:schemeClr val="tx1"/>
                          </a:solidFill>
                        </a:rPr>
                        <a:t> сфера ИТ</a:t>
                      </a:r>
                      <a:endParaRPr lang="ru-RU" sz="11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Студенты креативных специальностей, маркетинга и </a:t>
                      </a: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PR</a:t>
                      </a:r>
                      <a:endParaRPr lang="ru-RU" sz="11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Студенты экономических и финансовых специальностей, ИТ, юристы,</a:t>
                      </a:r>
                      <a:r>
                        <a:rPr lang="ru-RU" sz="1100" baseline="0" dirty="0">
                          <a:solidFill>
                            <a:schemeClr val="tx1"/>
                          </a:solidFill>
                        </a:rPr>
                        <a:t> инженеры</a:t>
                      </a:r>
                      <a:endParaRPr lang="ru-RU" sz="11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Студенты экономических и около</a:t>
                      </a:r>
                      <a:r>
                        <a:rPr lang="ru-RU" sz="1100" baseline="0" dirty="0">
                          <a:solidFill>
                            <a:schemeClr val="tx1"/>
                          </a:solidFill>
                        </a:rPr>
                        <a:t> экономических специальностей (менеджмент, </a:t>
                      </a:r>
                      <a:r>
                        <a:rPr lang="ru-RU" sz="1100" baseline="0" dirty="0" err="1">
                          <a:solidFill>
                            <a:schemeClr val="tx1"/>
                          </a:solidFill>
                        </a:rPr>
                        <a:t>бух.учет</a:t>
                      </a:r>
                      <a:r>
                        <a:rPr lang="ru-RU" sz="1100" baseline="0" dirty="0">
                          <a:solidFill>
                            <a:schemeClr val="tx1"/>
                          </a:solidFill>
                        </a:rPr>
                        <a:t>, маркетинг) и возможно  ИТ направления</a:t>
                      </a:r>
                      <a:endParaRPr lang="ru-RU" sz="11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0146748"/>
                  </a:ext>
                </a:extLst>
              </a:tr>
              <a:tr h="523264"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Минусы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Высокая конкуренция с другими ИТ-компаниями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Конкуренция с другими </a:t>
                      </a:r>
                      <a:r>
                        <a:rPr lang="ru-RU" sz="1100" dirty="0" err="1">
                          <a:solidFill>
                            <a:schemeClr val="tx1"/>
                          </a:solidFill>
                        </a:rPr>
                        <a:t>соц.платформами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, что снижает интерес ЦА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Сложности с восприятием бренда как «старого» и менее инновационного по сравнению с ИТ-компаниями, не воспринимают как экосистему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Ограниченные ресурсы по сравнению с крупными</a:t>
                      </a:r>
                      <a:r>
                        <a:rPr lang="ru-RU" sz="1100" baseline="0" dirty="0">
                          <a:solidFill>
                            <a:schemeClr val="tx1"/>
                          </a:solidFill>
                        </a:rPr>
                        <a:t> игроками, низкая узнаваемость бренда</a:t>
                      </a:r>
                      <a:endParaRPr lang="ru-RU" sz="11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77160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59000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D2A4EA-8CA7-4156-B1B7-463F21B5D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4B26722-61A6-4AAC-BED9-BF4B8CB7A7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1D449A0-2DC4-4F55-A242-BBBE75D9F8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40" y="657444"/>
            <a:ext cx="10921920" cy="554311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473D1CD-4723-4E56-9309-F480AE4713AA}"/>
              </a:ext>
            </a:extLst>
          </p:cNvPr>
          <p:cNvSpPr txBox="1"/>
          <p:nvPr/>
        </p:nvSpPr>
        <p:spPr>
          <a:xfrm>
            <a:off x="3344215" y="55526"/>
            <a:ext cx="7075850" cy="538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900" b="1" cap="all" spc="-150" dirty="0">
                <a:solidFill>
                  <a:srgbClr val="02886B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анализ текущего положения банка</a:t>
            </a:r>
          </a:p>
        </p:txBody>
      </p:sp>
    </p:spTree>
    <p:extLst>
      <p:ext uri="{BB962C8B-B14F-4D97-AF65-F5344CB8AC3E}">
        <p14:creationId xmlns:p14="http://schemas.microsoft.com/office/powerpoint/2010/main" val="37601344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Равнобедренный треугольник 9">
            <a:extLst>
              <a:ext uri="{FF2B5EF4-FFF2-40B4-BE49-F238E27FC236}">
                <a16:creationId xmlns:a16="http://schemas.microsoft.com/office/drawing/2014/main" id="{8A20E5AE-C2BC-449B-BC50-3D9144519CD8}"/>
              </a:ext>
            </a:extLst>
          </p:cNvPr>
          <p:cNvSpPr/>
          <p:nvPr/>
        </p:nvSpPr>
        <p:spPr>
          <a:xfrm rot="10800000">
            <a:off x="2396425" y="4837115"/>
            <a:ext cx="513348" cy="737937"/>
          </a:xfrm>
          <a:prstGeom prst="triangle">
            <a:avLst/>
          </a:prstGeom>
          <a:solidFill>
            <a:srgbClr val="02967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ADF884B-5EAA-49E3-8362-F128C111F3A1}"/>
              </a:ext>
            </a:extLst>
          </p:cNvPr>
          <p:cNvSpPr/>
          <p:nvPr/>
        </p:nvSpPr>
        <p:spPr>
          <a:xfrm>
            <a:off x="821978" y="2310064"/>
            <a:ext cx="3653770" cy="2631744"/>
          </a:xfrm>
          <a:prstGeom prst="rect">
            <a:avLst/>
          </a:prstGeom>
          <a:solidFill>
            <a:srgbClr val="02967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62AE40-7B4E-487F-AF22-56CAB69C2E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978" y="2338557"/>
            <a:ext cx="3577299" cy="2470065"/>
          </a:xfrm>
        </p:spPr>
        <p:txBody>
          <a:bodyPr>
            <a:normAutofit/>
          </a:bodyPr>
          <a:lstStyle/>
          <a:p>
            <a:r>
              <a:rPr lang="en-US" sz="4400" b="1" cap="all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SNW-</a:t>
            </a:r>
            <a:r>
              <a:rPr lang="ru-RU" sz="4400" b="1" cap="all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анализ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151E533C-5FED-4F74-851C-18513BB291D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723063" y="723000"/>
            <a:ext cx="7270457" cy="5411999"/>
          </a:xfr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A81EBF9-2F78-4C6A-929B-08FA0FD6D145}"/>
              </a:ext>
            </a:extLst>
          </p:cNvPr>
          <p:cNvSpPr/>
          <p:nvPr/>
        </p:nvSpPr>
        <p:spPr>
          <a:xfrm>
            <a:off x="821978" y="1684421"/>
            <a:ext cx="3653770" cy="544803"/>
          </a:xfrm>
          <a:prstGeom prst="rect">
            <a:avLst/>
          </a:prstGeom>
          <a:solidFill>
            <a:srgbClr val="02967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3473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F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A7D2F4E-FC17-45EB-9221-84B44BD1598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t="16680" b="16680"/>
          <a:stretch>
            <a:fillRect/>
          </a:stretch>
        </p:blipFill>
        <p:spPr bwMode="auto">
          <a:xfrm>
            <a:off x="1561012" y="1465341"/>
            <a:ext cx="1781141" cy="1781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E4ADBF5-F2C9-4E0A-B4AE-66EE8E7062FB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/>
          <a:srcRect t="7586" b="7586"/>
          <a:stretch>
            <a:fillRect/>
          </a:stretch>
        </p:blipFill>
        <p:spPr>
          <a:xfrm>
            <a:off x="8849843" y="1483030"/>
            <a:ext cx="1781141" cy="1781141"/>
          </a:xfr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53FC041-E944-40B4-A796-39B083C97E15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5"/>
          <a:srcRect/>
          <a:stretch>
            <a:fillRect/>
          </a:stretch>
        </p:blipFill>
        <p:spPr>
          <a:xfrm>
            <a:off x="5283666" y="3926041"/>
            <a:ext cx="1781141" cy="1781141"/>
          </a:xfrm>
        </p:spPr>
      </p:pic>
      <p:sp>
        <p:nvSpPr>
          <p:cNvPr id="2" name="Текст 1"/>
          <p:cNvSpPr>
            <a:spLocks noGrp="1"/>
          </p:cNvSpPr>
          <p:nvPr>
            <p:ph type="body" sz="half" idx="2"/>
          </p:nvPr>
        </p:nvSpPr>
        <p:spPr>
          <a:xfrm>
            <a:off x="737512" y="3209463"/>
            <a:ext cx="3536280" cy="766801"/>
          </a:xfrm>
        </p:spPr>
        <p:txBody>
          <a:bodyPr>
            <a:normAutofit/>
          </a:bodyPr>
          <a:lstStyle/>
          <a:p>
            <a:r>
              <a:rPr lang="ru-RU" sz="1600" cap="none" dirty="0">
                <a:solidFill>
                  <a:srgbClr val="000000"/>
                </a:solidFill>
                <a:latin typeface="Roboto" panose="02000000000000000000" pitchFamily="2" charset="0"/>
              </a:rPr>
              <a:t>Лобачева Екатерина, куратор по программе стажировок заказчика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half" idx="16"/>
          </p:nvPr>
        </p:nvSpPr>
        <p:spPr>
          <a:xfrm>
            <a:off x="8170433" y="3191631"/>
            <a:ext cx="2985247" cy="766802"/>
          </a:xfrm>
        </p:spPr>
        <p:txBody>
          <a:bodyPr>
            <a:normAutofit/>
          </a:bodyPr>
          <a:lstStyle/>
          <a:p>
            <a:r>
              <a:rPr lang="ru-RU" sz="1600" cap="none" dirty="0">
                <a:solidFill>
                  <a:srgbClr val="000000"/>
                </a:solidFill>
                <a:latin typeface="Roboto" panose="02000000000000000000" pitchFamily="2" charset="0"/>
              </a:rPr>
              <a:t>Денис Посохов, куратор амбассадорской программы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half" idx="17"/>
          </p:nvPr>
        </p:nvSpPr>
        <p:spPr>
          <a:xfrm>
            <a:off x="4803931" y="5683103"/>
            <a:ext cx="2740609" cy="482830"/>
          </a:xfrm>
        </p:spPr>
        <p:txBody>
          <a:bodyPr>
            <a:noAutofit/>
          </a:bodyPr>
          <a:lstStyle/>
          <a:p>
            <a:r>
              <a:rPr lang="ru-RU" sz="1600" b="0" i="0" cap="non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Варенков Юрий, куратор по проектам заказчика</a:t>
            </a:r>
            <a:r>
              <a:rPr lang="ru-RU" sz="1600" cap="none" dirty="0">
                <a:solidFill>
                  <a:srgbClr val="000000"/>
                </a:solidFill>
                <a:latin typeface="Roboto" panose="02000000000000000000" pitchFamily="2" charset="0"/>
              </a:rPr>
              <a:t> </a:t>
            </a:r>
          </a:p>
        </p:txBody>
      </p:sp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900900CD-B943-934F-857F-30AA913FE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799" y="794560"/>
            <a:ext cx="10058400" cy="587584"/>
          </a:xfrm>
        </p:spPr>
        <p:txBody>
          <a:bodyPr rtlCol="0">
            <a:normAutofit/>
          </a:bodyPr>
          <a:lstStyle/>
          <a:p>
            <a:pPr algn="ctr" rtl="0"/>
            <a:r>
              <a:rPr lang="ru-RU" sz="2900" b="1" dirty="0">
                <a:solidFill>
                  <a:srgbClr val="02886B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Команда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C328222-92EE-4BA0-9888-FE2971416B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05428" y="1465342"/>
            <a:ext cx="1781142" cy="1781141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17CAD01A-492A-41A0-A5AA-E7B4AFD6B08C}"/>
              </a:ext>
            </a:extLst>
          </p:cNvPr>
          <p:cNvSpPr txBox="1"/>
          <p:nvPr/>
        </p:nvSpPr>
        <p:spPr>
          <a:xfrm>
            <a:off x="4647456" y="3304140"/>
            <a:ext cx="289708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Дарья Сергеевна Захарова, тьютор, наставник</a:t>
            </a:r>
            <a:endParaRPr lang="ru-RU" sz="16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21DF86B-53B0-4585-BC02-F96950857AF6}"/>
              </a:ext>
            </a:extLst>
          </p:cNvPr>
          <p:cNvSpPr txBox="1"/>
          <p:nvPr/>
        </p:nvSpPr>
        <p:spPr>
          <a:xfrm>
            <a:off x="860087" y="5636731"/>
            <a:ext cx="318299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rgbClr val="000000"/>
                </a:solidFill>
                <a:latin typeface="Roboto" panose="02000000000000000000" pitchFamily="2" charset="0"/>
              </a:rPr>
              <a:t>Александр Мартынов, куратор по проектам заказчика</a:t>
            </a:r>
          </a:p>
        </p:txBody>
      </p:sp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1BE1341A-84DE-41AC-AFC0-332E0F08B4C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0228" b="9381"/>
          <a:stretch/>
        </p:blipFill>
        <p:spPr>
          <a:xfrm>
            <a:off x="8849843" y="3958433"/>
            <a:ext cx="1795325" cy="1781140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69EE0F22-78E6-42D2-8183-BD60A3A9089C}"/>
              </a:ext>
            </a:extLst>
          </p:cNvPr>
          <p:cNvSpPr txBox="1"/>
          <p:nvPr/>
        </p:nvSpPr>
        <p:spPr>
          <a:xfrm>
            <a:off x="8493044" y="5695403"/>
            <a:ext cx="25550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rgbClr val="000000"/>
                </a:solidFill>
                <a:latin typeface="Roboto" panose="02000000000000000000" pitchFamily="2" charset="0"/>
              </a:rPr>
              <a:t>Калус Ярослав, куратор по развитию проекта</a:t>
            </a:r>
            <a:endParaRPr lang="ru-RU" sz="16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BD5E9ED-6781-463C-9B16-1191FADC7019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2557" b="14959"/>
          <a:stretch/>
        </p:blipFill>
        <p:spPr>
          <a:xfrm>
            <a:off x="1567150" y="3910938"/>
            <a:ext cx="1775003" cy="1791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3597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CD59CD-1242-F149-AB16-9D02E7C89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3870" y="942871"/>
            <a:ext cx="5711810" cy="1289304"/>
          </a:xfrm>
        </p:spPr>
        <p:txBody>
          <a:bodyPr rtlCol="0">
            <a:normAutofit fontScale="90000"/>
          </a:bodyPr>
          <a:lstStyle/>
          <a:p>
            <a:pPr rtl="0"/>
            <a:r>
              <a:rPr lang="ru-RU" dirty="0"/>
              <a:t>Спасибо за внимание</a:t>
            </a:r>
            <a:br>
              <a:rPr lang="ru-RU" dirty="0"/>
            </a:br>
            <a:br>
              <a:rPr lang="ru-RU" dirty="0"/>
            </a:br>
            <a:r>
              <a:rPr lang="ru-RU" sz="2200" dirty="0"/>
              <a:t>У нас есть несколько вопросов к вам)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497D95-D925-3641-A715-DB7630E983B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rtlCol="0">
            <a:normAutofit lnSpcReduction="10000"/>
          </a:bodyPr>
          <a:lstStyle/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Стоит ли проводить анализ аналогов продвижения стажерских программ и проектов? 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0000"/>
                </a:solidFill>
                <a:latin typeface="Roboto" panose="02000000000000000000" pitchFamily="2" charset="0"/>
              </a:rPr>
              <a:t>Какой тип контента лучше всего работает для вовлечения студентов? 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0000"/>
                </a:solidFill>
                <a:latin typeface="Roboto" panose="02000000000000000000" pitchFamily="2" charset="0"/>
              </a:rPr>
              <a:t>Как можно собирать и анализировать обратную связь от участников проектов для их улучшения, если заказчик не может предоставить статистику?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0000"/>
                </a:solidFill>
                <a:latin typeface="Roboto" panose="02000000000000000000" pitchFamily="2" charset="0"/>
              </a:rPr>
              <a:t>Какие метрики успеха следует использовать для оценки эффективности продвижения?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как определить экономику проекта, по блокам или в целом по проекту?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pPr marL="342900" indent="-342900" rtl="0">
              <a:buFont typeface="+mj-lt"/>
              <a:buAutoNum type="arabicPeriod"/>
            </a:pPr>
            <a:endParaRPr lang="ru-RU" dirty="0"/>
          </a:p>
        </p:txBody>
      </p:sp>
      <p:sp>
        <p:nvSpPr>
          <p:cNvPr id="16" name="AutoShape 6" descr="Picture background">
            <a:extLst>
              <a:ext uri="{FF2B5EF4-FFF2-40B4-BE49-F238E27FC236}">
                <a16:creationId xmlns:a16="http://schemas.microsoft.com/office/drawing/2014/main" id="{8215E801-B3D1-47F7-A4FF-7099C0CEFF0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" name="AutoShape 8" descr="Picture background">
            <a:extLst>
              <a:ext uri="{FF2B5EF4-FFF2-40B4-BE49-F238E27FC236}">
                <a16:creationId xmlns:a16="http://schemas.microsoft.com/office/drawing/2014/main" id="{DBA42D17-A96D-4A76-9A9D-CB1442F04BA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4" name="Picture 10">
            <a:extLst>
              <a:ext uri="{FF2B5EF4-FFF2-40B4-BE49-F238E27FC236}">
                <a16:creationId xmlns:a16="http://schemas.microsoft.com/office/drawing/2014/main" id="{BC56DEA3-D182-49AA-AEBF-28145C1A6F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4" t="2076" r="3880"/>
          <a:stretch/>
        </p:blipFill>
        <p:spPr bwMode="auto">
          <a:xfrm>
            <a:off x="688990" y="1785757"/>
            <a:ext cx="4700833" cy="32864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16885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FB527D51-0CE2-4206-A347-80E60E315E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A88D2F0-04FC-433E-ADE0-AD8C34C1D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" dirty="0"/>
              <a:t>Дальнейшие шаги по работе над проектом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9251435"/>
      </p:ext>
    </p:extLst>
  </p:cSld>
  <p:clrMapOvr>
    <a:masterClrMapping/>
  </p:clrMapOvr>
</p:sld>
</file>

<file path=ppt/theme/theme1.xml><?xml version="1.0" encoding="utf-8"?>
<a:theme xmlns:a="http://schemas.openxmlformats.org/drawingml/2006/main" name="Атлас">
  <a:themeElements>
    <a:clrScheme name="Зеленый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Атлас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тлас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508F7963-D0B5-43F7-BB2C-FCE3009C08EC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700" row="6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C96C458A-6CC1-4FEE-AC7F-D0ABFD0DD393}">
  <we:reference id="wa104178141" version="4.3.3.0" store="en-US" storeType="OMEX"/>
  <we:alternateReferences>
    <we:reference id="wa104178141" version="4.3.3.0" store="WA104178141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426e97fa315356fffbdcd9876fe988c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4b8f0def80e6d70ce3def20c90759a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BFB4A24C-CCE9-4740-BAFA-219F1C86C74B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71af3243-3dd4-4a8d-8c0d-dd76da1f02a5"/>
    <ds:schemaRef ds:uri="16c05727-aa75-4e4a-9b5f-8a80a1165891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FD056C4-A927-4BAC-8BD5-4F73ED8EFD7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FDE7DE8-0743-4BE4-AE4C-DC7F07012C0F}">
  <ds:schemaRefs>
    <ds:schemaRef ds:uri="http://schemas.microsoft.com/office/2006/metadata/properties"/>
    <ds:schemaRef ds:uri="http://www.w3.org/2000/xmlns/"/>
    <ds:schemaRef ds:uri="71af3243-3dd4-4a8d-8c0d-dd76da1f02a5"/>
    <ds:schemaRef ds:uri="http://www.w3.org/2001/XMLSchema-instance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TM16401371[[fn=Атлас]]</Template>
  <TotalTime>0</TotalTime>
  <Words>778</Words>
  <Application>Microsoft Office PowerPoint</Application>
  <PresentationFormat>Широкоэкранный</PresentationFormat>
  <Paragraphs>96</Paragraphs>
  <Slides>13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Arial</vt:lpstr>
      <vt:lpstr>Calibri</vt:lpstr>
      <vt:lpstr>Calibri Light</vt:lpstr>
      <vt:lpstr>Cambria</vt:lpstr>
      <vt:lpstr>Roboto</vt:lpstr>
      <vt:lpstr>Rockwell</vt:lpstr>
      <vt:lpstr>Wingdings</vt:lpstr>
      <vt:lpstr>Атлас</vt:lpstr>
      <vt:lpstr>Презентация PowerPoint</vt:lpstr>
      <vt:lpstr>Проблема</vt:lpstr>
      <vt:lpstr>В какой форме заказчик ждет результата?</vt:lpstr>
      <vt:lpstr>Какие ограничения необходимо учитывать при решении задачи? </vt:lpstr>
      <vt:lpstr>Решение (Цели)</vt:lpstr>
      <vt:lpstr>Какие ключевые подзадачи вы видите на следующий месяц?</vt:lpstr>
      <vt:lpstr>open-source и ресурсы предоставленные заказчиком?</vt:lpstr>
      <vt:lpstr>Анализ рынка (аналоги)</vt:lpstr>
      <vt:lpstr>Презентация PowerPoint</vt:lpstr>
      <vt:lpstr>SNW-анализ</vt:lpstr>
      <vt:lpstr>Команда</vt:lpstr>
      <vt:lpstr>Спасибо за внимание  У нас есть несколько вопросов к вам)</vt:lpstr>
      <vt:lpstr>Дальнейшие шаги по работе над проектом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з28</dc:title>
  <dc:creator/>
  <cp:lastModifiedBy/>
  <cp:revision>3</cp:revision>
  <dcterms:created xsi:type="dcterms:W3CDTF">2020-09-22T16:52:13Z</dcterms:created>
  <dcterms:modified xsi:type="dcterms:W3CDTF">2024-10-25T18:36:03Z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