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19"/>
  </p:notesMasterIdLst>
  <p:sldIdLst>
    <p:sldId id="372" r:id="rId5"/>
    <p:sldId id="259" r:id="rId6"/>
    <p:sldId id="360" r:id="rId7"/>
    <p:sldId id="362" r:id="rId8"/>
    <p:sldId id="361" r:id="rId9"/>
    <p:sldId id="371" r:id="rId10"/>
    <p:sldId id="363" r:id="rId11"/>
    <p:sldId id="366" r:id="rId12"/>
    <p:sldId id="364" r:id="rId13"/>
    <p:sldId id="365" r:id="rId14"/>
    <p:sldId id="369" r:id="rId15"/>
    <p:sldId id="367" r:id="rId16"/>
    <p:sldId id="370" r:id="rId17"/>
    <p:sldId id="368" r:id="rId18"/>
  </p:sldIdLst>
  <p:sldSz cx="9144000" cy="5143500" type="screen16x9"/>
  <p:notesSz cx="6858000" cy="9144000"/>
  <p:embeddedFontLst>
    <p:embeddedFont>
      <p:font typeface="Arial Nova" panose="020B0504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DAEB"/>
    <a:srgbClr val="387CBE"/>
    <a:srgbClr val="CCE4ED"/>
    <a:srgbClr val="8D00FE"/>
    <a:srgbClr val="3E7FC1"/>
    <a:srgbClr val="FFCD00"/>
    <a:srgbClr val="0543E8"/>
    <a:srgbClr val="F43162"/>
    <a:srgbClr val="008000"/>
    <a:srgbClr val="7E3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BADCC7-B9F9-4FED-A4BB-1BDF19609C4A}" v="381" dt="2023-12-04T18:33:16.740"/>
    <p1510:client id="{E5AA45D5-4149-487B-B2B3-994F76E56C75}" v="1729" dt="2023-12-04T20:37:09.986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67"/>
      </p:cViewPr>
      <p:guideLst>
        <p:guide orient="horz" pos="327"/>
        <p:guide pos="181"/>
        <p:guide pos="363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4969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02562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9125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8403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4784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87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30.jpeg"/><Relationship Id="rId4" Type="http://schemas.openxmlformats.org/officeDocument/2006/relationships/image" Target="../media/image2.pn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hyperlink" Target="https://vk.com/heroesandscientists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763" y="351417"/>
            <a:ext cx="770304" cy="53395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156" y="316483"/>
            <a:ext cx="683419" cy="58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rgbClr val="ABD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8579" y="1379547"/>
            <a:ext cx="5526595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Calibri Light"/>
                <a:cs typeface="Calibri Light"/>
              </a:rPr>
              <a:t>SBS 2 A13 </a:t>
            </a:r>
            <a:r>
              <a:rPr lang="ru-RU" sz="2400" b="1" dirty="0">
                <a:solidFill>
                  <a:schemeClr val="bg1"/>
                </a:solidFill>
                <a:latin typeface="Calibri Light"/>
                <a:cs typeface="Calibri Light"/>
              </a:rPr>
              <a:t>НАСТОЛЬНАЯ ИГРА </a:t>
            </a:r>
            <a:br>
              <a:rPr lang="ru-RU" sz="2400" b="1" dirty="0">
                <a:solidFill>
                  <a:schemeClr val="bg1"/>
                </a:solidFill>
                <a:latin typeface="Calibri Light"/>
                <a:cs typeface="Calibri Light"/>
              </a:rPr>
            </a:br>
            <a:r>
              <a:rPr lang="en-US" sz="2400" b="1" dirty="0">
                <a:solidFill>
                  <a:schemeClr val="bg1"/>
                </a:solidFill>
                <a:latin typeface="Calibri Light"/>
                <a:cs typeface="Calibri Light"/>
              </a:rPr>
              <a:t>HEROES &amp; SCIENTISTS»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381502" y="3564090"/>
            <a:ext cx="4135545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</a:rPr>
              <a:t>Академия психологии и педагогики ЮФУ</a:t>
            </a:r>
          </a:p>
          <a:p>
            <a:endParaRPr lang="ru-RU" sz="1600" dirty="0">
              <a:solidFill>
                <a:srgbClr val="8D00FE"/>
              </a:solidFill>
              <a:latin typeface="Calibri"/>
              <a:cs typeface="Calibri"/>
            </a:endParaRPr>
          </a:p>
          <a:p>
            <a:r>
              <a:rPr lang="ru-RU" sz="1800" b="1" dirty="0">
                <a:solidFill>
                  <a:srgbClr val="8D00FE"/>
                </a:solidFill>
                <a:latin typeface="Calibri"/>
                <a:cs typeface="Calibri"/>
              </a:rPr>
              <a:t>Лидер: Попов И.О.</a:t>
            </a:r>
          </a:p>
          <a:p>
            <a:r>
              <a:rPr lang="ru-RU" sz="1800" b="1" err="1">
                <a:solidFill>
                  <a:srgbClr val="8D00FE"/>
                </a:solidFill>
                <a:latin typeface="Calibri"/>
                <a:cs typeface="Calibri"/>
              </a:rPr>
              <a:t>Ст.методист</a:t>
            </a:r>
            <a:r>
              <a:rPr lang="ru-RU" sz="1800" b="1" dirty="0">
                <a:solidFill>
                  <a:srgbClr val="8D00FE"/>
                </a:solidFill>
                <a:latin typeface="Calibri"/>
                <a:cs typeface="Calibri"/>
              </a:rPr>
              <a:t>: </a:t>
            </a:r>
            <a:r>
              <a:rPr lang="ru-RU" sz="1800" b="1" err="1">
                <a:solidFill>
                  <a:srgbClr val="8D00FE"/>
                </a:solidFill>
                <a:latin typeface="Calibri"/>
                <a:cs typeface="Calibri"/>
              </a:rPr>
              <a:t>Шабловская</a:t>
            </a:r>
            <a:r>
              <a:rPr lang="ru-RU" sz="1800" b="1" dirty="0">
                <a:solidFill>
                  <a:srgbClr val="8D00FE"/>
                </a:solidFill>
                <a:latin typeface="Calibri"/>
                <a:cs typeface="Calibri"/>
              </a:rPr>
              <a:t> Я.Ю.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4270499" y="1546602"/>
            <a:ext cx="2107219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800" b="1" dirty="0">
                <a:solidFill>
                  <a:srgbClr val="7030A0"/>
                </a:solidFill>
                <a:latin typeface="Calibri Light"/>
                <a:cs typeface="Calibri Light"/>
              </a:rPr>
              <a:t>Демо-день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4675" y="354426"/>
            <a:ext cx="904265" cy="543908"/>
          </a:xfrm>
          <a:prstGeom prst="rect">
            <a:avLst/>
          </a:prstGeom>
        </p:spPr>
      </p:pic>
      <p:pic>
        <p:nvPicPr>
          <p:cNvPr id="1026" name="Picture 2" descr="C:\Users\User\Desktop\yufu_app_1_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3274" y="263161"/>
            <a:ext cx="547213" cy="728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781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39000" b="-39000"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A2A4A95-F166-F5B8-5E24-CD9120DEFBFF}"/>
              </a:ext>
            </a:extLst>
          </p:cNvPr>
          <p:cNvSpPr/>
          <p:nvPr/>
        </p:nvSpPr>
        <p:spPr>
          <a:xfrm>
            <a:off x="5530452" y="202406"/>
            <a:ext cx="3294062" cy="603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32972" y="516871"/>
            <a:ext cx="3591413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bg1"/>
                </a:solidFill>
                <a:latin typeface="Calibri"/>
                <a:cs typeface="Calibri"/>
              </a:rPr>
              <a:t>Краткое описание проекта</a:t>
            </a:r>
            <a:endParaRPr lang="ru-RU" sz="20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1930C21-6C5F-A749-62E4-CEBCB8E1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2993" y="312815"/>
            <a:ext cx="527050" cy="365919"/>
          </a:xfrm>
          <a:prstGeom prst="rect">
            <a:avLst/>
          </a:prstGeom>
        </p:spPr>
      </p:pic>
      <p:pic>
        <p:nvPicPr>
          <p:cNvPr id="7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86B90752-735D-E95D-FDCF-65373928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102" y="29594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6499DE-D1D2-85A3-116C-D9D2C4BF3E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3749" y="322617"/>
            <a:ext cx="599182" cy="360361"/>
          </a:xfrm>
          <a:prstGeom prst="rect">
            <a:avLst/>
          </a:prstGeom>
        </p:spPr>
      </p:pic>
      <p:pic>
        <p:nvPicPr>
          <p:cNvPr id="8" name="Picture 2" descr="C:\Users\User\Desktop\yufu_app_1_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0411" y="246063"/>
            <a:ext cx="401385" cy="51314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35893" y="1416555"/>
            <a:ext cx="6580680" cy="286232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Действующие преподаватели создают настольную игру-бродилку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sz="1200" b="1" dirty="0">
                <a:solidFill>
                  <a:schemeClr val="bg1"/>
                </a:solidFill>
              </a:rPr>
              <a:t>для детей 5-10 классов, изучающих английский язык.</a:t>
            </a:r>
            <a:endParaRPr lang="ru-RU" dirty="0">
              <a:solidFill>
                <a:schemeClr val="bg1"/>
              </a:solidFill>
            </a:endParaRPr>
          </a:p>
          <a:p>
            <a:endParaRPr lang="ru-RU" sz="1200" b="1" dirty="0">
              <a:solidFill>
                <a:schemeClr val="bg1"/>
              </a:solidFill>
            </a:endParaRPr>
          </a:p>
          <a:p>
            <a:r>
              <a:rPr lang="ru-RU" sz="1200" b="1" dirty="0">
                <a:solidFill>
                  <a:schemeClr val="bg1"/>
                </a:solidFill>
              </a:rPr>
              <a:t>Увлекают учеников яркими и захватывающими заданиями в формате квеста.</a:t>
            </a:r>
          </a:p>
          <a:p>
            <a:endParaRPr lang="ru-RU" sz="1200" b="1" dirty="0">
              <a:solidFill>
                <a:schemeClr val="bg1"/>
              </a:solidFill>
            </a:endParaRPr>
          </a:p>
          <a:p>
            <a:r>
              <a:rPr lang="ru-RU" sz="1200" b="1" dirty="0">
                <a:solidFill>
                  <a:schemeClr val="bg1"/>
                </a:solidFill>
              </a:rPr>
              <a:t>Командообразование, живое общение друг с другом во время игры сближает </a:t>
            </a:r>
          </a:p>
          <a:p>
            <a:r>
              <a:rPr lang="ru-RU" sz="1200" b="1" dirty="0">
                <a:solidFill>
                  <a:schemeClr val="bg1"/>
                </a:solidFill>
              </a:rPr>
              <a:t>и помогает пройти игру  и получить свою награду.</a:t>
            </a:r>
            <a:endParaRPr lang="ru-RU">
              <a:solidFill>
                <a:schemeClr val="bg1"/>
              </a:solidFill>
            </a:endParaRPr>
          </a:p>
          <a:p>
            <a:endParaRPr lang="ru-RU" sz="1200" b="1" dirty="0">
              <a:solidFill>
                <a:schemeClr val="bg1"/>
              </a:solidFill>
            </a:endParaRPr>
          </a:p>
          <a:p>
            <a:r>
              <a:rPr lang="ru-RU" sz="1200" b="1" dirty="0">
                <a:solidFill>
                  <a:schemeClr val="bg1"/>
                </a:solidFill>
              </a:rPr>
              <a:t>Увлекательная практика говорения, письма, чтения и аудирования </a:t>
            </a:r>
          </a:p>
          <a:p>
            <a:r>
              <a:rPr lang="ru-RU" sz="1200" b="1" dirty="0">
                <a:solidFill>
                  <a:schemeClr val="bg1"/>
                </a:solidFill>
              </a:rPr>
              <a:t>на английском без  давления!</a:t>
            </a:r>
            <a:endParaRPr lang="ru-RU" dirty="0">
              <a:solidFill>
                <a:schemeClr val="bg1"/>
              </a:solidFill>
            </a:endParaRPr>
          </a:p>
          <a:p>
            <a:endParaRPr lang="ru-RU" sz="1200" b="1" dirty="0">
              <a:solidFill>
                <a:schemeClr val="bg1"/>
              </a:solidFill>
            </a:endParaRPr>
          </a:p>
          <a:p>
            <a:r>
              <a:rPr lang="ru-RU" sz="1200" b="1" dirty="0">
                <a:solidFill>
                  <a:schemeClr val="bg1"/>
                </a:solidFill>
              </a:rPr>
              <a:t>Можно использовать игру как целиком, так и отдельными частями </a:t>
            </a:r>
          </a:p>
          <a:p>
            <a:r>
              <a:rPr lang="ru-RU" sz="1200" b="1" dirty="0">
                <a:solidFill>
                  <a:schemeClr val="bg1"/>
                </a:solidFill>
              </a:rPr>
              <a:t>для проведения среза знаний по темам. </a:t>
            </a:r>
            <a:endParaRPr lang="ru-RU">
              <a:solidFill>
                <a:schemeClr val="bg1"/>
              </a:solidFill>
            </a:endParaRPr>
          </a:p>
          <a:p>
            <a:endParaRPr lang="ru-RU" sz="1200" b="1" dirty="0">
              <a:solidFill>
                <a:schemeClr val="bg1"/>
              </a:solidFill>
            </a:endParaRPr>
          </a:p>
          <a:p>
            <a:endParaRPr lang="ru-RU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мультфильм, Анимация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4945E9E-51E1-B22A-B115-6DC98FC5A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7" y="2118"/>
            <a:ext cx="9160565" cy="5139265"/>
          </a:xfrm>
          <a:prstGeom prst="rect">
            <a:avLst/>
          </a:prstGeom>
        </p:spPr>
      </p:pic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162942" y="375529"/>
            <a:ext cx="3076311" cy="5927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400" b="1" dirty="0">
                <a:solidFill>
                  <a:schemeClr val="bg1"/>
                </a:solidFill>
                <a:latin typeface="Calibri"/>
                <a:cs typeface="Calibri"/>
              </a:rPr>
              <a:t>Целевая аудитория</a:t>
            </a:r>
            <a:endParaRPr lang="ru-RU" sz="24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024" y="2175009"/>
            <a:ext cx="3940481" cy="255454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171450" indent="-57150">
              <a:buFont typeface="Calibri"/>
              <a:buChar char="-"/>
            </a:pPr>
            <a:r>
              <a:rPr lang="ru-RU" sz="1600">
                <a:solidFill>
                  <a:schemeClr val="bg1"/>
                </a:solidFill>
              </a:rPr>
              <a:t>Учителя общеобразовательных</a:t>
            </a:r>
            <a:endParaRPr lang="ru-RU">
              <a:solidFill>
                <a:schemeClr val="bg1"/>
              </a:solidFill>
            </a:endParaRPr>
          </a:p>
          <a:p>
            <a:pPr marL="171450" indent="-57150">
              <a:buFont typeface="Calibri"/>
              <a:buChar char="-"/>
            </a:pPr>
            <a:r>
              <a:rPr lang="ru-RU" sz="1600" dirty="0">
                <a:solidFill>
                  <a:schemeClr val="bg1"/>
                </a:solidFill>
              </a:rPr>
              <a:t> и частных школ</a:t>
            </a:r>
            <a:endParaRPr lang="ru-RU">
              <a:solidFill>
                <a:schemeClr val="bg1"/>
              </a:solidFill>
            </a:endParaRPr>
          </a:p>
          <a:p>
            <a:pPr marL="171450" indent="-57150">
              <a:buFont typeface="Calibri"/>
              <a:buChar char="-"/>
            </a:pPr>
            <a:endParaRPr lang="ru-RU" sz="1600" dirty="0">
              <a:solidFill>
                <a:schemeClr val="bg1"/>
              </a:solidFill>
            </a:endParaRPr>
          </a:p>
          <a:p>
            <a:pPr marL="171450" indent="-57150">
              <a:buFont typeface="Calibri"/>
              <a:buChar char="-"/>
            </a:pPr>
            <a:r>
              <a:rPr lang="ru-RU" sz="1600" dirty="0">
                <a:solidFill>
                  <a:schemeClr val="bg1"/>
                </a:solidFill>
              </a:rPr>
              <a:t>Организаторы детских лагерей</a:t>
            </a:r>
          </a:p>
          <a:p>
            <a:pPr marL="171450" indent="-57150">
              <a:buFont typeface="Calibri"/>
              <a:buChar char="-"/>
            </a:pPr>
            <a:endParaRPr lang="ru-RU" sz="1600" dirty="0">
              <a:solidFill>
                <a:schemeClr val="bg1"/>
              </a:solidFill>
            </a:endParaRPr>
          </a:p>
          <a:p>
            <a:pPr marL="171450" indent="-57150">
              <a:buFont typeface="Calibri"/>
              <a:buChar char="-"/>
            </a:pPr>
            <a:r>
              <a:rPr lang="ru-RU" sz="1600" dirty="0">
                <a:solidFill>
                  <a:schemeClr val="bg1"/>
                </a:solidFill>
              </a:rPr>
              <a:t>Частные преподаватели</a:t>
            </a:r>
          </a:p>
          <a:p>
            <a:pPr marL="171450" indent="-57150">
              <a:buFont typeface="Calibri"/>
              <a:buChar char="-"/>
            </a:pPr>
            <a:endParaRPr lang="ru-RU" sz="1600" dirty="0">
              <a:solidFill>
                <a:schemeClr val="bg1"/>
              </a:solidFill>
            </a:endParaRPr>
          </a:p>
          <a:p>
            <a:pPr marL="171450" indent="-57150">
              <a:buFont typeface="Calibri"/>
              <a:buChar char="-"/>
            </a:pPr>
            <a:r>
              <a:rPr lang="ru-RU" sz="1600" dirty="0">
                <a:solidFill>
                  <a:schemeClr val="bg1"/>
                </a:solidFill>
              </a:rPr>
              <a:t>Увлечённые родители </a:t>
            </a:r>
          </a:p>
          <a:p>
            <a:pPr marL="171450" indent="-57150">
              <a:buFont typeface="Calibri"/>
              <a:buChar char="-"/>
            </a:pPr>
            <a:endParaRPr lang="ru-RU" sz="1600" dirty="0">
              <a:solidFill>
                <a:schemeClr val="bg1"/>
              </a:solidFill>
            </a:endParaRPr>
          </a:p>
          <a:p>
            <a:pPr marL="171450" indent="-57150"/>
            <a:r>
              <a:rPr lang="ru-RU" sz="1600" b="1" dirty="0">
                <a:solidFill>
                  <a:schemeClr val="bg1"/>
                </a:solidFill>
              </a:rPr>
              <a:t>   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EBEAEF3-BDE9-7864-0905-21536858ABB3}"/>
              </a:ext>
            </a:extLst>
          </p:cNvPr>
          <p:cNvSpPr/>
          <p:nvPr/>
        </p:nvSpPr>
        <p:spPr>
          <a:xfrm>
            <a:off x="5845824" y="475801"/>
            <a:ext cx="3043405" cy="603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14EA7D-C1E0-7D58-F7AF-9EE4E40BC9B3}"/>
              </a:ext>
            </a:extLst>
          </p:cNvPr>
          <p:cNvSpPr txBox="1"/>
          <p:nvPr/>
        </p:nvSpPr>
        <p:spPr>
          <a:xfrm>
            <a:off x="4574506" y="1576639"/>
            <a:ext cx="4384006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57150"/>
            <a:r>
              <a:rPr lang="ru-RU" sz="1600" b="1" dirty="0">
                <a:solidFill>
                  <a:schemeClr val="bg1"/>
                </a:solidFill>
              </a:rPr>
              <a:t> Почему? </a:t>
            </a:r>
            <a:endParaRPr lang="en-US" sz="1600" dirty="0">
              <a:solidFill>
                <a:schemeClr val="bg1"/>
              </a:solidFill>
            </a:endParaRPr>
          </a:p>
          <a:p>
            <a:pPr marL="171450" indent="-57150"/>
            <a:endParaRPr lang="ru-RU" sz="1600" dirty="0">
              <a:solidFill>
                <a:srgbClr val="FFFFFF"/>
              </a:solidFill>
            </a:endParaRPr>
          </a:p>
          <a:p>
            <a:pPr marL="171450" indent="-57150"/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600" b="1" u="sng" dirty="0">
                <a:solidFill>
                  <a:schemeClr val="bg1"/>
                </a:solidFill>
              </a:rPr>
              <a:t>Удобно!</a:t>
            </a:r>
            <a:r>
              <a:rPr lang="ru-RU" sz="1600" b="1" dirty="0">
                <a:solidFill>
                  <a:schemeClr val="bg1"/>
                </a:solidFill>
              </a:rPr>
              <a:t> </a:t>
            </a:r>
            <a:r>
              <a:rPr lang="ru-RU" sz="1600" dirty="0">
                <a:solidFill>
                  <a:schemeClr val="bg1"/>
                </a:solidFill>
              </a:rPr>
              <a:t>Готовое решение </a:t>
            </a:r>
            <a:endParaRPr lang="en-US" sz="1600" dirty="0">
              <a:solidFill>
                <a:schemeClr val="bg1"/>
              </a:solidFill>
            </a:endParaRPr>
          </a:p>
          <a:p>
            <a:pPr marL="171450" indent="-57150"/>
            <a:r>
              <a:rPr lang="ru-RU" sz="1600" dirty="0">
                <a:solidFill>
                  <a:schemeClr val="bg1"/>
                </a:solidFill>
              </a:rPr>
              <a:t> для вовлечения учеников</a:t>
            </a:r>
            <a:endParaRPr lang="en-US" sz="1600" dirty="0">
              <a:solidFill>
                <a:schemeClr val="bg1"/>
              </a:solidFill>
            </a:endParaRPr>
          </a:p>
          <a:p>
            <a:pPr marL="171450" indent="-57150"/>
            <a:r>
              <a:rPr lang="ru-RU" sz="1600" dirty="0">
                <a:solidFill>
                  <a:schemeClr val="bg1"/>
                </a:solidFill>
              </a:rPr>
              <a:t> в учебный процесс полностью.</a:t>
            </a:r>
          </a:p>
          <a:p>
            <a:pPr marL="171450" indent="-57150"/>
            <a:endParaRPr lang="ru-RU" sz="1600" dirty="0">
              <a:solidFill>
                <a:schemeClr val="bg1"/>
              </a:solidFill>
            </a:endParaRPr>
          </a:p>
          <a:p>
            <a:pPr marL="171450" indent="-57150"/>
            <a:r>
              <a:rPr lang="ru-RU" sz="1600" b="1" dirty="0">
                <a:solidFill>
                  <a:schemeClr val="bg1"/>
                </a:solidFill>
              </a:rPr>
              <a:t> </a:t>
            </a:r>
            <a:r>
              <a:rPr lang="ru-RU" sz="1600" b="1" u="sng" dirty="0">
                <a:solidFill>
                  <a:schemeClr val="bg1"/>
                </a:solidFill>
              </a:rPr>
              <a:t>Интересно!</a:t>
            </a:r>
            <a:r>
              <a:rPr lang="ru-RU" sz="1600" dirty="0">
                <a:solidFill>
                  <a:schemeClr val="bg1"/>
                </a:solidFill>
              </a:rPr>
              <a:t> Повышение мотивацию  ученика и его   результатов через игровой процесс.</a:t>
            </a:r>
            <a:endParaRPr lang="en-US" sz="1600" dirty="0">
              <a:solidFill>
                <a:schemeClr val="bg1"/>
              </a:solidFill>
            </a:endParaRPr>
          </a:p>
          <a:p>
            <a:pPr marL="171450" indent="-57150"/>
            <a:endParaRPr lang="ru-RU" sz="1600" dirty="0">
              <a:solidFill>
                <a:schemeClr val="bg1"/>
              </a:solidFill>
            </a:endParaRPr>
          </a:p>
          <a:p>
            <a:pPr marL="171450" indent="-57150"/>
            <a:r>
              <a:rPr lang="ru-RU" sz="1600" b="1" dirty="0">
                <a:solidFill>
                  <a:schemeClr val="bg1"/>
                </a:solidFill>
              </a:rPr>
              <a:t> </a:t>
            </a:r>
            <a:r>
              <a:rPr lang="ru-RU" sz="1600" b="1" u="sng" dirty="0">
                <a:solidFill>
                  <a:schemeClr val="bg1"/>
                </a:solidFill>
              </a:rPr>
              <a:t>Легко!</a:t>
            </a:r>
            <a:r>
              <a:rPr lang="ru-RU" sz="1600" u="sng" dirty="0">
                <a:solidFill>
                  <a:schemeClr val="bg1"/>
                </a:solidFill>
              </a:rPr>
              <a:t> </a:t>
            </a:r>
            <a:r>
              <a:rPr lang="ru-RU" sz="1600" dirty="0">
                <a:solidFill>
                  <a:schemeClr val="bg1"/>
                </a:solidFill>
              </a:rPr>
              <a:t>Сокращение времени на  </a:t>
            </a:r>
            <a:endParaRPr lang="en-US" sz="1600" dirty="0">
              <a:solidFill>
                <a:schemeClr val="bg1"/>
              </a:solidFill>
            </a:endParaRPr>
          </a:p>
          <a:p>
            <a:pPr marL="171450" indent="-57150"/>
            <a:r>
              <a:rPr lang="ru-RU" sz="1600" dirty="0">
                <a:solidFill>
                  <a:schemeClr val="bg1"/>
                </a:solidFill>
              </a:rPr>
              <a:t> подготовку проверочных  и интересных заданий  одновременно.</a:t>
            </a:r>
          </a:p>
          <a:p>
            <a:pPr marL="171450" indent="-57150"/>
            <a:endParaRPr lang="ru-RU" sz="1600" dirty="0">
              <a:solidFill>
                <a:srgbClr val="FFFFFF"/>
              </a:solidFill>
            </a:endParaRPr>
          </a:p>
          <a:p>
            <a:pPr algn="l"/>
            <a:endParaRPr lang="ru-RU" dirty="0"/>
          </a:p>
        </p:txBody>
      </p:sp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7781" y="571499"/>
            <a:ext cx="400550" cy="508130"/>
          </a:xfrm>
          <a:prstGeom prst="rect">
            <a:avLst/>
          </a:prstGeom>
          <a:noFill/>
        </p:spPr>
      </p:pic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464" y="595222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858" y="568329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9887" y="594999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228808" y="338353"/>
            <a:ext cx="3315554" cy="5990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400" b="1" dirty="0">
                <a:solidFill>
                  <a:srgbClr val="C00000"/>
                </a:solidFill>
                <a:latin typeface="Calibri"/>
                <a:cs typeface="Calibri"/>
              </a:rPr>
              <a:t>Конкурентный анализ</a:t>
            </a:r>
            <a:endParaRPr lang="ru-RU" sz="2400" b="1">
              <a:solidFill>
                <a:srgbClr val="C00000"/>
              </a:solidFill>
              <a:latin typeface="Calibri"/>
              <a:cs typeface="Calibri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629" y="303534"/>
            <a:ext cx="491881" cy="374711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296" y="304250"/>
            <a:ext cx="410357" cy="36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9608" y="339713"/>
            <a:ext cx="564013" cy="369153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98412" y="281353"/>
            <a:ext cx="348876" cy="458924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DA8C9D-7340-4836-A335-C1E2E9FD93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290" y="1398179"/>
            <a:ext cx="1209538" cy="12095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F239AB-81F7-481C-A23F-71DC5A3F8175}"/>
              </a:ext>
            </a:extLst>
          </p:cNvPr>
          <p:cNvSpPr txBox="1"/>
          <p:nvPr/>
        </p:nvSpPr>
        <p:spPr>
          <a:xfrm>
            <a:off x="346841" y="2522179"/>
            <a:ext cx="129277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 i="1" dirty="0"/>
              <a:t>Drops English</a:t>
            </a:r>
            <a:endParaRPr lang="x-none" sz="1800" i="1">
              <a:cs typeface="Calibri"/>
            </a:endParaRP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8">
            <a:alphaModFix amt="87000"/>
          </a:blip>
          <a:srcRect l="6030" t="6367" b="1279"/>
          <a:stretch>
            <a:fillRect/>
          </a:stretch>
        </p:blipFill>
        <p:spPr>
          <a:xfrm>
            <a:off x="1616269" y="1437190"/>
            <a:ext cx="1282627" cy="1240220"/>
          </a:xfrm>
          <a:prstGeom prst="rect">
            <a:avLst/>
          </a:prstGeom>
        </p:spPr>
      </p:pic>
      <p:sp>
        <p:nvSpPr>
          <p:cNvPr id="12" name="TextBox 27"/>
          <p:cNvSpPr txBox="1"/>
          <p:nvPr/>
        </p:nvSpPr>
        <p:spPr>
          <a:xfrm>
            <a:off x="1525112" y="2886100"/>
            <a:ext cx="1366344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</a:rPr>
              <a:t>Kids go wild</a:t>
            </a:r>
            <a:endParaRPr lang="en-US" sz="1800" i="1">
              <a:solidFill>
                <a:srgbClr val="000000"/>
              </a:solidFill>
              <a:cs typeface="Calibri"/>
            </a:endParaRPr>
          </a:p>
        </p:txBody>
      </p:sp>
      <p:pic>
        <p:nvPicPr>
          <p:cNvPr id="13" name="Picture 19"/>
          <p:cNvPicPr>
            <a:picLocks noChangeAspect="1"/>
          </p:cNvPicPr>
          <p:nvPr/>
        </p:nvPicPr>
        <p:blipFill>
          <a:blip r:embed="rId9">
            <a:alphaModFix amt="88000"/>
          </a:blip>
          <a:srcRect l="4440" r="11068"/>
          <a:stretch>
            <a:fillRect/>
          </a:stretch>
        </p:blipFill>
        <p:spPr>
          <a:xfrm>
            <a:off x="3234750" y="1165717"/>
            <a:ext cx="1491268" cy="1431407"/>
          </a:xfrm>
          <a:prstGeom prst="rect">
            <a:avLst/>
          </a:prstGeom>
        </p:spPr>
      </p:pic>
      <p:sp>
        <p:nvSpPr>
          <p:cNvPr id="14" name="TextBox 26"/>
          <p:cNvSpPr txBox="1"/>
          <p:nvPr/>
        </p:nvSpPr>
        <p:spPr>
          <a:xfrm>
            <a:off x="3267215" y="2673650"/>
            <a:ext cx="168012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i="1" err="1">
                <a:solidFill>
                  <a:srgbClr val="000000"/>
                </a:solidFill>
              </a:rPr>
              <a:t>Инглиш-Финглиш</a:t>
            </a:r>
            <a:r>
              <a:rPr lang="en-US" sz="1800" dirty="0">
                <a:solidFill>
                  <a:srgbClr val="000000"/>
                </a:solidFill>
              </a:rPr>
              <a:t> </a:t>
            </a:r>
            <a:endParaRPr lang="en-US" sz="180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15" name="Picture 4"/>
          <p:cNvPicPr>
            <a:picLocks noChangeAspect="1"/>
          </p:cNvPicPr>
          <p:nvPr/>
        </p:nvPicPr>
        <p:blipFill>
          <a:blip r:embed="rId10">
            <a:alphaModFix amt="98000"/>
          </a:blip>
          <a:srcRect l="4743" t="141" r="1438" b="5977"/>
          <a:stretch>
            <a:fillRect/>
          </a:stretch>
        </p:blipFill>
        <p:spPr>
          <a:xfrm>
            <a:off x="4758469" y="1541879"/>
            <a:ext cx="1712468" cy="1485102"/>
          </a:xfrm>
          <a:prstGeom prst="rect">
            <a:avLst/>
          </a:prstGeom>
        </p:spPr>
      </p:pic>
      <p:sp>
        <p:nvSpPr>
          <p:cNvPr id="16" name="TextBox 7"/>
          <p:cNvSpPr txBox="1"/>
          <p:nvPr/>
        </p:nvSpPr>
        <p:spPr>
          <a:xfrm>
            <a:off x="5119549" y="3167675"/>
            <a:ext cx="1312984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  <a:latin typeface="+mj-lt"/>
              </a:rPr>
              <a:t>Jackal. </a:t>
            </a:r>
            <a:endParaRPr lang="ru-RU" sz="1800" i="1">
              <a:cs typeface="Calibri"/>
            </a:endParaRPr>
          </a:p>
          <a:p>
            <a:r>
              <a:rPr lang="en-US" sz="1800" i="1" dirty="0">
                <a:solidFill>
                  <a:srgbClr val="000000"/>
                </a:solidFill>
                <a:latin typeface="+mj-lt"/>
              </a:rPr>
              <a:t>Card game</a:t>
            </a:r>
            <a:endParaRPr lang="en-US" sz="1800" i="1">
              <a:cs typeface="Calibri"/>
            </a:endParaRPr>
          </a:p>
        </p:txBody>
      </p:sp>
      <p:pic>
        <p:nvPicPr>
          <p:cNvPr id="17" name="Picture 8"/>
          <p:cNvPicPr>
            <a:picLocks noChangeAspect="1"/>
          </p:cNvPicPr>
          <p:nvPr/>
        </p:nvPicPr>
        <p:blipFill>
          <a:blip r:embed="rId11">
            <a:alphaModFix amt="89000"/>
          </a:blip>
          <a:srcRect l="2237" t="3088" b="3088"/>
          <a:stretch>
            <a:fillRect/>
          </a:stretch>
        </p:blipFill>
        <p:spPr>
          <a:xfrm>
            <a:off x="6515100" y="2002197"/>
            <a:ext cx="2039006" cy="1956866"/>
          </a:xfrm>
          <a:prstGeom prst="rect">
            <a:avLst/>
          </a:prstGeom>
        </p:spPr>
      </p:pic>
      <p:sp>
        <p:nvSpPr>
          <p:cNvPr id="18" name="TextBox 28"/>
          <p:cNvSpPr txBox="1"/>
          <p:nvPr/>
        </p:nvSpPr>
        <p:spPr>
          <a:xfrm>
            <a:off x="6514898" y="3929049"/>
            <a:ext cx="255082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</a:rPr>
              <a:t>Monopoly:</a:t>
            </a:r>
            <a:endParaRPr lang="ru-RU"/>
          </a:p>
          <a:p>
            <a:r>
              <a:rPr lang="en-US" sz="1600" i="1" dirty="0">
                <a:solidFill>
                  <a:srgbClr val="000000"/>
                </a:solidFill>
              </a:rPr>
              <a:t>Supernatural Join The Hunt</a:t>
            </a:r>
            <a:endParaRPr lang="en-US" sz="1600" i="1">
              <a:solidFill>
                <a:srgbClr val="000000"/>
              </a:solidFill>
              <a:cs typeface="Calibri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381A1F0-32CF-4AAD-9F2A-1FCA5C7FBA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9849" y="3728374"/>
            <a:ext cx="1179305" cy="11793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FB5CB2-F81C-4596-97EF-25CADFB54B7C}"/>
              </a:ext>
            </a:extLst>
          </p:cNvPr>
          <p:cNvSpPr txBox="1"/>
          <p:nvPr/>
        </p:nvSpPr>
        <p:spPr>
          <a:xfrm>
            <a:off x="1555037" y="3916163"/>
            <a:ext cx="1177553" cy="914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 i="1" dirty="0"/>
              <a:t>English Grammar Quiz</a:t>
            </a:r>
            <a:endParaRPr lang="x-none" sz="1800" i="1">
              <a:cs typeface="Calibri"/>
            </a:endParaRPr>
          </a:p>
        </p:txBody>
      </p:sp>
      <p:pic>
        <p:nvPicPr>
          <p:cNvPr id="22" name="Picture 9"/>
          <p:cNvPicPr>
            <a:picLocks noChangeAspect="1"/>
          </p:cNvPicPr>
          <p:nvPr/>
        </p:nvPicPr>
        <p:blipFill>
          <a:blip r:embed="rId13">
            <a:alphaModFix amt="82000"/>
          </a:blip>
          <a:srcRect t="3263" b="3263"/>
          <a:stretch>
            <a:fillRect/>
          </a:stretch>
        </p:blipFill>
        <p:spPr>
          <a:xfrm>
            <a:off x="2997166" y="3556168"/>
            <a:ext cx="1618593" cy="1512951"/>
          </a:xfrm>
          <a:prstGeom prst="rect">
            <a:avLst/>
          </a:prstGeom>
        </p:spPr>
      </p:pic>
      <p:sp>
        <p:nvSpPr>
          <p:cNvPr id="23" name="TextBox 25"/>
          <p:cNvSpPr txBox="1"/>
          <p:nvPr/>
        </p:nvSpPr>
        <p:spPr>
          <a:xfrm>
            <a:off x="4568532" y="4374238"/>
            <a:ext cx="103359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</a:rPr>
              <a:t>Breaking</a:t>
            </a:r>
            <a:endParaRPr lang="en-US" sz="1800" i="1" dirty="0">
              <a:cs typeface="Calibri"/>
            </a:endParaRPr>
          </a:p>
          <a:p>
            <a:r>
              <a:rPr lang="en-US" sz="1800" i="1" dirty="0"/>
              <a:t> </a:t>
            </a:r>
            <a:r>
              <a:rPr lang="en-US" sz="1800" i="1" dirty="0">
                <a:solidFill>
                  <a:srgbClr val="000000"/>
                </a:solidFill>
              </a:rPr>
              <a:t>News</a:t>
            </a:r>
            <a:endParaRPr lang="en-US" sz="1800" i="1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иллюстрация, рисунок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A34D27C-ACD1-81DE-B089-B05378CD7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233" y="2022232"/>
            <a:ext cx="3479528" cy="2725615"/>
          </a:xfrm>
          <a:prstGeom prst="rect">
            <a:avLst/>
          </a:prstGeom>
        </p:spPr>
      </p:pic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068" y="426624"/>
            <a:ext cx="395166" cy="28678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710" y="395653"/>
            <a:ext cx="357603" cy="33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3789" y="446988"/>
            <a:ext cx="414544" cy="246062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27885" y="361236"/>
            <a:ext cx="313707" cy="39737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62760" y="851336"/>
            <a:ext cx="4246178" cy="398570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ru-RU" sz="1100" b="1" dirty="0"/>
          </a:p>
          <a:p>
            <a:endParaRPr lang="ru-RU" sz="1100" dirty="0"/>
          </a:p>
          <a:p>
            <a:r>
              <a:rPr lang="ru-RU" sz="1100" dirty="0"/>
              <a:t>Использование </a:t>
            </a:r>
            <a:r>
              <a:rPr lang="ru-RU" sz="1100" b="1" dirty="0"/>
              <a:t>современных технологии:</a:t>
            </a:r>
            <a:r>
              <a:rPr lang="ru-RU" sz="1100" dirty="0"/>
              <a:t> телефон и доступ</a:t>
            </a:r>
          </a:p>
          <a:p>
            <a:r>
              <a:rPr lang="ru-RU" sz="1100" dirty="0"/>
              <a:t>в интернет. </a:t>
            </a:r>
          </a:p>
          <a:p>
            <a:endParaRPr lang="ru-RU" sz="1100" dirty="0"/>
          </a:p>
          <a:p>
            <a:r>
              <a:rPr lang="ru-RU" sz="1100" dirty="0"/>
              <a:t>Задания могут быть выполнены в формате</a:t>
            </a:r>
            <a:r>
              <a:rPr lang="ru-RU" sz="1100" b="1" dirty="0"/>
              <a:t> аудио и видео</a:t>
            </a:r>
            <a:r>
              <a:rPr lang="ru-RU" sz="1100" dirty="0"/>
              <a:t>, которое можно находить через QR-код </a:t>
            </a:r>
          </a:p>
          <a:p>
            <a:endParaRPr lang="ru-RU" sz="1100" dirty="0"/>
          </a:p>
          <a:p>
            <a:r>
              <a:rPr lang="ru-RU" sz="1100" b="1" dirty="0"/>
              <a:t>Задания</a:t>
            </a:r>
            <a:r>
              <a:rPr lang="ru-RU" sz="1100" dirty="0"/>
              <a:t> разные и комплексные, направленные на разные точки роста учеников, поэтому игровой ресурс долгоиграющий.  </a:t>
            </a:r>
          </a:p>
          <a:p>
            <a:endParaRPr lang="ru-RU" sz="1100" dirty="0"/>
          </a:p>
          <a:p>
            <a:r>
              <a:rPr lang="ru-RU" sz="1100" dirty="0"/>
              <a:t>Возможность</a:t>
            </a:r>
            <a:r>
              <a:rPr lang="ru-RU" sz="1100" b="1" dirty="0"/>
              <a:t> распечатать уникального персонажа</a:t>
            </a:r>
            <a:r>
              <a:rPr lang="ru-RU" sz="1100" dirty="0"/>
              <a:t> на футболку или на любой другой </a:t>
            </a:r>
            <a:r>
              <a:rPr lang="ru-RU" sz="1100" dirty="0" err="1"/>
              <a:t>мерч</a:t>
            </a:r>
            <a:r>
              <a:rPr lang="ru-RU" sz="1100" dirty="0"/>
              <a:t>. Таким образом у людей формируется симпатия и интрига к игре. </a:t>
            </a:r>
          </a:p>
          <a:p>
            <a:endParaRPr lang="ru-RU" sz="1100" dirty="0"/>
          </a:p>
          <a:p>
            <a:r>
              <a:rPr lang="ru-RU" sz="1100" dirty="0"/>
              <a:t>Сюжет: </a:t>
            </a:r>
            <a:r>
              <a:rPr lang="ru-RU" sz="1100" b="1" u="sng" dirty="0"/>
              <a:t>вводить антигероя,</a:t>
            </a:r>
            <a:r>
              <a:rPr lang="ru-RU" sz="1100" dirty="0"/>
              <a:t> который будет отбирать очки и мешать продвижению в игре. Это поможет ученикам играть не против друг друга, а против общей угрозы. </a:t>
            </a:r>
          </a:p>
          <a:p>
            <a:endParaRPr lang="ru-RU" sz="1100" dirty="0"/>
          </a:p>
          <a:p>
            <a:r>
              <a:rPr lang="ru-RU" sz="1100" b="1" dirty="0"/>
              <a:t>Отсутствие аналогов</a:t>
            </a:r>
            <a:r>
              <a:rPr lang="ru-RU" sz="1100" dirty="0"/>
              <a:t> на рынке образовательных услуг подобного рода.  </a:t>
            </a: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BB2E282-0950-DA8C-F682-DAC0BC54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46" y="269179"/>
            <a:ext cx="4564062" cy="5814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Конкурентное преимущество</a:t>
            </a:r>
          </a:p>
        </p:txBody>
      </p:sp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891" y="455380"/>
            <a:ext cx="395166" cy="28678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904" y="431489"/>
            <a:ext cx="357603" cy="33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2396" y="438787"/>
            <a:ext cx="414544" cy="281230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5295" y="391747"/>
            <a:ext cx="313707" cy="39737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719550" y="1111804"/>
            <a:ext cx="4231120" cy="365914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/>
              <a:t>Уникальность:</a:t>
            </a:r>
          </a:p>
          <a:p>
            <a:pPr>
              <a:lnSpc>
                <a:spcPct val="150000"/>
              </a:lnSpc>
            </a:pPr>
            <a:endParaRPr lang="ru-RU" sz="1200" b="1" dirty="0"/>
          </a:p>
          <a:p>
            <a:pPr>
              <a:lnSpc>
                <a:spcPct val="150000"/>
              </a:lnSpc>
            </a:pPr>
            <a:r>
              <a:rPr lang="ru-RU" sz="1200" b="1" dirty="0"/>
              <a:t>- QR коды с переходом на видео-вопрос </a:t>
            </a:r>
          </a:p>
          <a:p>
            <a:pPr>
              <a:lnSpc>
                <a:spcPct val="150000"/>
              </a:lnSpc>
            </a:pPr>
            <a:r>
              <a:rPr lang="ru-RU" sz="1200" b="1" dirty="0"/>
              <a:t>- Антигерой (забирает у игроков очки </a:t>
            </a:r>
          </a:p>
          <a:p>
            <a:pPr>
              <a:lnSpc>
                <a:spcPct val="150000"/>
              </a:lnSpc>
            </a:pPr>
            <a:r>
              <a:rPr lang="ru-RU" sz="1200" b="1" dirty="0"/>
              <a:t>  в случае неправильного ответа</a:t>
            </a:r>
          </a:p>
          <a:p>
            <a:pPr>
              <a:lnSpc>
                <a:spcPct val="150000"/>
              </a:lnSpc>
            </a:pPr>
            <a:r>
              <a:rPr lang="ru-RU" sz="1200" b="1" dirty="0"/>
              <a:t>- </a:t>
            </a:r>
            <a:r>
              <a:rPr lang="ru-RU" sz="1200" b="1" dirty="0" err="1"/>
              <a:t>Doodly</a:t>
            </a:r>
            <a:r>
              <a:rPr lang="ru-RU" sz="1200" b="1" dirty="0"/>
              <a:t> (короткие ролики-инструкции) </a:t>
            </a:r>
          </a:p>
          <a:p>
            <a:pPr>
              <a:lnSpc>
                <a:spcPct val="150000"/>
              </a:lnSpc>
            </a:pPr>
            <a:r>
              <a:rPr lang="ru-RU" sz="1200" b="1" dirty="0"/>
              <a:t>- Аудио задание командам - сколько раз было произнесено то или иное слово.</a:t>
            </a:r>
          </a:p>
          <a:p>
            <a:pPr>
              <a:lnSpc>
                <a:spcPct val="150000"/>
              </a:lnSpc>
            </a:pPr>
            <a:endParaRPr lang="ru-RU" sz="1200" b="1" dirty="0"/>
          </a:p>
          <a:p>
            <a:pPr>
              <a:lnSpc>
                <a:spcPct val="150000"/>
              </a:lnSpc>
            </a:pPr>
            <a:r>
              <a:rPr lang="ru-RU" sz="1200" b="1" dirty="0"/>
              <a:t>- Генерация динамического аватара с возможностью покупки </a:t>
            </a:r>
            <a:r>
              <a:rPr lang="ru-RU" sz="1200" b="1" dirty="0" err="1"/>
              <a:t>мерча</a:t>
            </a:r>
            <a:r>
              <a:rPr lang="ru-RU" sz="1200" b="1" dirty="0"/>
              <a:t> со своим персонализированным аватаром после успешного завершения игры. </a:t>
            </a: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BB2E282-0950-DA8C-F682-DAC0BC54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46" y="207633"/>
            <a:ext cx="4564062" cy="5814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Конкурентное преимущество</a:t>
            </a:r>
          </a:p>
        </p:txBody>
      </p:sp>
      <p:pic>
        <p:nvPicPr>
          <p:cNvPr id="8" name="Рисунок 7" descr="Изображение выглядит как мультфильм, рисунок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7C5DEC2-F011-89C6-CD15-369E6B4272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656" y="1169377"/>
            <a:ext cx="4314796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3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255185" y="232845"/>
            <a:ext cx="2322024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C00000"/>
                </a:solidFill>
                <a:latin typeface="Calibri"/>
                <a:cs typeface="Calibri"/>
              </a:rPr>
              <a:t>Анализ рынка</a:t>
            </a:r>
            <a:endParaRPr sz="2000" b="1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19F58E6-8AE2-B791-D438-75860E31B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744" y="224403"/>
            <a:ext cx="483089" cy="348334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48C0B6D-BDB1-1E39-86B6-4396A4C4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73" y="225120"/>
            <a:ext cx="427942" cy="37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40AF8A-5F11-92F2-A908-2CD117165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062" y="260581"/>
            <a:ext cx="564013" cy="333985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3773" y="228599"/>
            <a:ext cx="357669" cy="45892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3562" y="924136"/>
            <a:ext cx="4763208" cy="39703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cs typeface="Times New Roman"/>
              </a:rPr>
              <a:t>Potential Available Market </a:t>
            </a:r>
            <a:endParaRPr lang="ru-RU" b="1">
              <a:cs typeface="Times New Roman" pitchFamily="18" charset="0"/>
            </a:endParaRPr>
          </a:p>
          <a:p>
            <a:r>
              <a:rPr lang="ru-RU" dirty="0">
                <a:cs typeface="Times New Roman"/>
              </a:rPr>
              <a:t>Сумма денег, которые тратятся на изучение иностранных языков в мире (Ср.чек $120*1,65 млрд.чел.=$198 млрд.)</a:t>
            </a:r>
          </a:p>
          <a:p>
            <a:endParaRPr lang="ru-RU" dirty="0">
              <a:cs typeface="Times New Roman" pitchFamily="18" charset="0"/>
            </a:endParaRPr>
          </a:p>
          <a:p>
            <a:r>
              <a:rPr lang="en-US" b="1" dirty="0">
                <a:cs typeface="Times New Roman"/>
              </a:rPr>
              <a:t>Total Addressable</a:t>
            </a:r>
            <a:r>
              <a:rPr lang="ru-RU" b="1" dirty="0">
                <a:cs typeface="Times New Roman"/>
              </a:rPr>
              <a:t> </a:t>
            </a:r>
            <a:r>
              <a:rPr lang="en-US" b="1" dirty="0">
                <a:cs typeface="Times New Roman"/>
              </a:rPr>
              <a:t>Market</a:t>
            </a:r>
            <a:endParaRPr lang="ru-RU" b="1" dirty="0">
              <a:cs typeface="Times New Roman"/>
            </a:endParaRPr>
          </a:p>
          <a:p>
            <a:r>
              <a:rPr lang="ru-RU" dirty="0">
                <a:cs typeface="Times New Roman"/>
              </a:rPr>
              <a:t>Затраты физ.лиц на изучение английского языка в России всеми способами (Ср.чек ₽ 3000*7,9 </a:t>
            </a:r>
            <a:r>
              <a:rPr lang="ru-RU" dirty="0" err="1">
                <a:cs typeface="Times New Roman"/>
              </a:rPr>
              <a:t>млн.чел</a:t>
            </a:r>
            <a:r>
              <a:rPr lang="ru-RU" dirty="0">
                <a:cs typeface="Times New Roman"/>
              </a:rPr>
              <a:t>.</a:t>
            </a:r>
            <a:endParaRPr lang="ru-RU" dirty="0"/>
          </a:p>
          <a:p>
            <a:r>
              <a:rPr lang="ru-RU" dirty="0">
                <a:cs typeface="Times New Roman"/>
              </a:rPr>
              <a:t>= ₽ 23,8 млрд.)</a:t>
            </a:r>
            <a:endParaRPr lang="ru-RU"/>
          </a:p>
          <a:p>
            <a:endParaRPr lang="ru-RU" dirty="0">
              <a:cs typeface="Times New Roman" pitchFamily="18" charset="0"/>
            </a:endParaRPr>
          </a:p>
          <a:p>
            <a:r>
              <a:rPr lang="en-US" b="1" dirty="0">
                <a:cs typeface="Times New Roman"/>
              </a:rPr>
              <a:t>Serviceable Available Market</a:t>
            </a:r>
          </a:p>
          <a:p>
            <a:r>
              <a:rPr lang="ru-RU" dirty="0">
                <a:cs typeface="Times New Roman"/>
              </a:rPr>
              <a:t>Кол-во школ в РФ (муниципальные и частные)</a:t>
            </a:r>
          </a:p>
          <a:p>
            <a:r>
              <a:rPr lang="ru-RU" dirty="0">
                <a:cs typeface="Times New Roman"/>
              </a:rPr>
              <a:t>(40,3 тыс.школ *3000₽ = ₽ 121 млн.)</a:t>
            </a:r>
          </a:p>
          <a:p>
            <a:endParaRPr lang="ru-RU" dirty="0">
              <a:cs typeface="Times New Roman" pitchFamily="18" charset="0"/>
            </a:endParaRPr>
          </a:p>
          <a:p>
            <a:r>
              <a:rPr lang="en-US" b="1" dirty="0">
                <a:cs typeface="Times New Roman"/>
              </a:rPr>
              <a:t>Serviceable Obtainable Market</a:t>
            </a:r>
          </a:p>
          <a:p>
            <a:r>
              <a:rPr lang="ru-RU" dirty="0">
                <a:cs typeface="Times New Roman"/>
              </a:rPr>
              <a:t>Кол-во школ Ростовской области, Ставропольского </a:t>
            </a:r>
            <a:endParaRPr lang="ru-RU" dirty="0">
              <a:cs typeface="Times New Roman" pitchFamily="18" charset="0"/>
            </a:endParaRPr>
          </a:p>
          <a:p>
            <a:r>
              <a:rPr lang="ru-RU" dirty="0">
                <a:cs typeface="Times New Roman"/>
              </a:rPr>
              <a:t>края,  Краснодарского края, где ведётся английский </a:t>
            </a:r>
            <a:endParaRPr lang="ru-RU" dirty="0">
              <a:cs typeface="Times New Roman" pitchFamily="18" charset="0"/>
            </a:endParaRPr>
          </a:p>
          <a:p>
            <a:r>
              <a:rPr lang="ru-RU" dirty="0">
                <a:cs typeface="Times New Roman"/>
              </a:rPr>
              <a:t>(3013 школ *3000₽ = ₽ </a:t>
            </a:r>
            <a:r>
              <a:rPr lang="ru-RU" b="1" dirty="0">
                <a:cs typeface="Times New Roman"/>
              </a:rPr>
              <a:t>9 039 000</a:t>
            </a:r>
            <a:r>
              <a:rPr lang="ru-RU" dirty="0">
                <a:cs typeface="Times New Roman"/>
              </a:rPr>
              <a:t>.)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E52E49C-3A6F-4EC6-BBD7-8F0C7BC0A1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772687"/>
            <a:ext cx="1951463" cy="19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2F073D-D025-400A-9768-A375129B85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295" y="1035536"/>
            <a:ext cx="4283705" cy="337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03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25523" y="408692"/>
            <a:ext cx="2700093" cy="581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en-US" sz="2000" b="1" dirty="0">
                <a:solidFill>
                  <a:srgbClr val="C00000"/>
                </a:solidFill>
                <a:latin typeface="Calibri"/>
                <a:cs typeface="Calibri"/>
              </a:rPr>
              <a:t>UNIT-</a:t>
            </a:r>
            <a:r>
              <a:rPr lang="ru-RU" sz="2000" b="1" dirty="0">
                <a:solidFill>
                  <a:srgbClr val="C00000"/>
                </a:solidFill>
                <a:latin typeface="Calibri"/>
                <a:cs typeface="Calibri"/>
              </a:rPr>
              <a:t> экономика</a:t>
            </a:r>
            <a:endParaRPr lang="ru-RU" sz="2000" b="1">
              <a:solidFill>
                <a:srgbClr val="C00000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744" y="338702"/>
            <a:ext cx="483089" cy="339543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296" y="286666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7532" y="339713"/>
            <a:ext cx="599182" cy="360361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99473" y="246184"/>
            <a:ext cx="401630" cy="494093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86911" y="1605104"/>
            <a:ext cx="4251435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Затраты на печать готовых продуктов: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1.Фотопечать в типографии формата А0х2 на матовой бумаге – от 1000 до 1200 ₽ 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2.Картон формата А0, толщиной 2 мм – от 450 ₽ (в розничной торговле)</a:t>
            </a:r>
          </a:p>
          <a:p>
            <a:pPr>
              <a:lnSpc>
                <a:spcPct val="115000"/>
              </a:lnSpc>
            </a:pP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Необходимо 2 листа на каждый комплект игры.</a:t>
            </a:r>
          </a:p>
          <a:p>
            <a:pPr>
              <a:lnSpc>
                <a:spcPct val="115000"/>
              </a:lnSpc>
            </a:pP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3.Мелкие расходы: клей, ножи</a:t>
            </a:r>
          </a:p>
          <a:p>
            <a:pPr>
              <a:lnSpc>
                <a:spcPct val="115000"/>
              </a:lnSpc>
            </a:pPr>
            <a:endParaRPr lang="ru-RU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lnSpc>
                <a:spcPct val="115000"/>
              </a:lnSpc>
            </a:pPr>
            <a:r>
              <a:rPr lang="ru-RU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Итог: от 2900 до 3300₽ </a:t>
            </a: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(за комплект)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8731" y="4083775"/>
            <a:ext cx="3804745" cy="5732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Розничная продажа 4900₽ за комплект</a:t>
            </a:r>
            <a:endParaRPr lang="ru-RU"/>
          </a:p>
          <a:p>
            <a:pPr>
              <a:lnSpc>
                <a:spcPct val="115000"/>
              </a:lnSpc>
            </a:pPr>
            <a:r>
              <a:rPr lang="ru-RU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Итог: 1600₽ </a:t>
            </a:r>
            <a:r>
              <a:rPr lang="ru-RU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за комплект 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10BBEA-D22D-486F-AB15-0FD8581E35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307" y="1605104"/>
            <a:ext cx="4251435" cy="283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4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43108" y="224053"/>
            <a:ext cx="3254008" cy="581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C00000"/>
                </a:solidFill>
                <a:latin typeface="Calibri"/>
                <a:cs typeface="Calibri"/>
              </a:rPr>
              <a:t>Модели монетизации</a:t>
            </a:r>
            <a:endParaRPr lang="ru-RU" sz="2000" b="1">
              <a:solidFill>
                <a:srgbClr val="C00000"/>
              </a:solidFill>
              <a:latin typeface="Calibri"/>
              <a:cs typeface="Calibri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745" y="277157"/>
            <a:ext cx="491881" cy="348335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412" y="260289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5309" y="304543"/>
            <a:ext cx="581598" cy="369153"/>
          </a:xfrm>
          <a:prstGeom prst="rect">
            <a:avLst/>
          </a:prstGeom>
        </p:spPr>
      </p:pic>
      <p:pic>
        <p:nvPicPr>
          <p:cNvPr id="14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3774" y="219808"/>
            <a:ext cx="392837" cy="49409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76856" y="2074378"/>
            <a:ext cx="83872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 рамках реализации B2B модели </a:t>
            </a:r>
            <a:r>
              <a:rPr lang="ru-RU" dirty="0"/>
              <a:t>предполагается личностное взаимодействие с </a:t>
            </a:r>
            <a:r>
              <a:rPr lang="ru-RU" dirty="0" err="1"/>
              <a:t>юрлицами</a:t>
            </a:r>
            <a:r>
              <a:rPr lang="ru-RU" dirty="0"/>
              <a:t> для розничной и оптовой продажи, активная реклама и  коммуникация с лицами, занимающимися организацией выездных лагерей, мероприятий, конкурсов настольных игр, различными школами посредством активного ведения социальных сетей, создания сообщества. </a:t>
            </a:r>
          </a:p>
          <a:p>
            <a:endParaRPr lang="ru-RU" dirty="0"/>
          </a:p>
          <a:p>
            <a:r>
              <a:rPr lang="ru-RU" b="1" dirty="0"/>
              <a:t>В рамках реализации B2</a:t>
            </a:r>
            <a:r>
              <a:rPr lang="en-US" b="1" dirty="0"/>
              <a:t>C</a:t>
            </a:r>
            <a:r>
              <a:rPr lang="ru-RU" b="1" dirty="0"/>
              <a:t> модели </a:t>
            </a:r>
            <a:endParaRPr lang="ru-RU" dirty="0"/>
          </a:p>
          <a:p>
            <a:r>
              <a:rPr lang="ru-RU" dirty="0"/>
              <a:t>Продажа наборов игры через все возможные инструменты социальных сетей, например «</a:t>
            </a:r>
            <a:r>
              <a:rPr lang="ru-RU" dirty="0" err="1"/>
              <a:t>Вконтакте</a:t>
            </a:r>
            <a:r>
              <a:rPr lang="ru-RU" dirty="0"/>
              <a:t>» (https://vk.com/heroesandscientists), </a:t>
            </a:r>
            <a:r>
              <a:rPr lang="ru-RU" dirty="0" err="1"/>
              <a:t>телеграм</a:t>
            </a:r>
            <a:r>
              <a:rPr lang="ru-RU" dirty="0"/>
              <a:t> канал, лэндинг и личный контакт.  </a:t>
            </a:r>
          </a:p>
          <a:p>
            <a:r>
              <a:rPr lang="ru-RU" dirty="0"/>
              <a:t>Первый  источник дохода планируется от продажи </a:t>
            </a:r>
            <a:r>
              <a:rPr lang="ru-RU" dirty="0" err="1"/>
              <a:t>предзаказов</a:t>
            </a:r>
            <a:r>
              <a:rPr lang="ru-RU" dirty="0"/>
              <a:t> наборов игры. </a:t>
            </a:r>
          </a:p>
          <a:p>
            <a:r>
              <a:rPr lang="ru-RU" dirty="0"/>
              <a:t>Продажи через </a:t>
            </a:r>
            <a:r>
              <a:rPr lang="ru-RU" dirty="0" err="1"/>
              <a:t>интернет-магазины</a:t>
            </a:r>
            <a:r>
              <a:rPr lang="ru-RU" dirty="0"/>
              <a:t> и </a:t>
            </a:r>
            <a:r>
              <a:rPr lang="ru-RU" dirty="0" err="1"/>
              <a:t>онлайн-агрегаторы</a:t>
            </a:r>
            <a:r>
              <a:rPr lang="ru-RU" dirty="0"/>
              <a:t> (</a:t>
            </a:r>
            <a:r>
              <a:rPr lang="ru-RU" dirty="0" err="1"/>
              <a:t>вайлдбериз</a:t>
            </a:r>
            <a:r>
              <a:rPr lang="ru-RU" dirty="0"/>
              <a:t>, </a:t>
            </a:r>
            <a:r>
              <a:rPr lang="ru-RU" dirty="0" err="1"/>
              <a:t>ozon</a:t>
            </a:r>
            <a:r>
              <a:rPr lang="ru-RU" dirty="0"/>
              <a:t>, </a:t>
            </a:r>
            <a:r>
              <a:rPr lang="ru-RU" dirty="0" err="1"/>
              <a:t>яндекс.маркет</a:t>
            </a:r>
            <a:r>
              <a:rPr lang="ru-RU" dirty="0"/>
              <a:t>). </a:t>
            </a:r>
          </a:p>
          <a:p>
            <a:endParaRPr lang="ru-RU" b="1" dirty="0"/>
          </a:p>
          <a:p>
            <a:r>
              <a:rPr lang="ru-RU" b="1" dirty="0"/>
              <a:t>В рамках реализации B2</a:t>
            </a:r>
            <a:r>
              <a:rPr lang="en-US" b="1" dirty="0"/>
              <a:t>G</a:t>
            </a:r>
            <a:r>
              <a:rPr lang="ru-RU" b="1" dirty="0"/>
              <a:t> модели</a:t>
            </a:r>
            <a:r>
              <a:rPr lang="en-US" b="1" dirty="0"/>
              <a:t> </a:t>
            </a:r>
            <a:r>
              <a:rPr lang="ru-RU" dirty="0"/>
              <a:t>через региональные отделы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272770" y="162507"/>
            <a:ext cx="2849562" cy="5639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Каналы продвижение</a:t>
            </a:r>
            <a:endParaRPr lang="ru-RU" sz="2000" b="1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B0D10A-9F5A-DCFF-5DBD-2F9946538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544" y="233195"/>
            <a:ext cx="447920" cy="295581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325EBDA-68FB-29D6-CF24-B34539587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497" y="189950"/>
            <a:ext cx="410357" cy="36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3C53CB-D286-229C-A7EF-4CDCAC8CEB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10093" y="216620"/>
            <a:ext cx="449713" cy="307607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84211" y="219807"/>
            <a:ext cx="322499" cy="41496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73269" y="704193"/>
            <a:ext cx="7438192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dirty="0" err="1"/>
              <a:t>Telegram</a:t>
            </a:r>
            <a:r>
              <a:rPr lang="ru-RU" dirty="0"/>
              <a:t>, VK, лэндинг-страница, частные, альтернативные  и государственные школы.</a:t>
            </a:r>
          </a:p>
          <a:p>
            <a:r>
              <a:rPr lang="ru-RU" dirty="0"/>
              <a:t>Учителя-партнёры, организаторы мероприятий, конкурсов и квестов.</a:t>
            </a:r>
          </a:p>
        </p:txBody>
      </p:sp>
      <p:pic>
        <p:nvPicPr>
          <p:cNvPr id="10" name="Picture 2" descr="D:\Новая папка\Новый точечный рисунок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3582" y="1457300"/>
            <a:ext cx="6239896" cy="3113285"/>
          </a:xfrm>
          <a:prstGeom prst="rect">
            <a:avLst/>
          </a:prstGeom>
          <a:noFill/>
        </p:spPr>
      </p:pic>
      <p:pic>
        <p:nvPicPr>
          <p:cNvPr id="4" name="Рисунок 3" descr="Изображение выглядит как обувь, одежда, мультфильм, Анимация&#10;&#10;Автоматически созданное описание">
            <a:extLst>
              <a:ext uri="{FF2B5EF4-FFF2-40B4-BE49-F238E27FC236}">
                <a16:creationId xmlns:a16="http://schemas.microsoft.com/office/drawing/2014/main" id="{946B3F3B-E3F1-DD1C-70A0-4D76055042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161" y="1969339"/>
            <a:ext cx="2743200" cy="294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49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677216" y="294391"/>
            <a:ext cx="3895847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387CBE"/>
                </a:solidFill>
                <a:latin typeface="Calibri"/>
                <a:cs typeface="Calibri"/>
              </a:rPr>
              <a:t>Что уже сделано и перспективы</a:t>
            </a:r>
            <a:endParaRPr lang="ru-RU" sz="2000" i="1">
              <a:solidFill>
                <a:srgbClr val="387CBE"/>
              </a:solidFill>
              <a:latin typeface="Calibri"/>
              <a:cs typeface="Calibri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8FD09F88-32DD-AD32-26EA-D1C43E460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3375" y="1035472"/>
            <a:ext cx="5089009" cy="288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>
              <a:buNone/>
            </a:pPr>
            <a:r>
              <a:rPr lang="ru-RU" sz="1400" b="1" dirty="0"/>
              <a:t>       </a:t>
            </a:r>
            <a:r>
              <a:rPr lang="ru-RU" sz="1400" b="1" u="sng" dirty="0"/>
              <a:t>Рабочий прототип, настольная игра «</a:t>
            </a:r>
            <a:r>
              <a:rPr lang="ru-RU" sz="1400" b="1" u="sng" err="1"/>
              <a:t>Heroes&amp;Scientist</a:t>
            </a:r>
            <a:r>
              <a:rPr lang="ru-RU" sz="1400" b="1" u="sng" dirty="0"/>
              <a:t>»</a:t>
            </a:r>
          </a:p>
          <a:p>
            <a:endParaRPr lang="ru-RU" sz="1400" b="1" u="sng" dirty="0"/>
          </a:p>
          <a:p>
            <a:pPr marL="473075" indent="-457200">
              <a:buFontTx/>
              <a:buChar char="-"/>
            </a:pPr>
            <a:r>
              <a:rPr lang="ru-RU" sz="1400" b="1" dirty="0"/>
              <a:t>Коробка, карточки с заданиями (36 шт.), </a:t>
            </a:r>
          </a:p>
          <a:p>
            <a:pPr marL="473075" indent="-457200">
              <a:buFontTx/>
              <a:buChar char="-"/>
            </a:pPr>
            <a:r>
              <a:rPr lang="ru-RU" sz="1400" b="1" dirty="0"/>
              <a:t>карта игры (игровое поле), правила игры, ответы </a:t>
            </a:r>
          </a:p>
          <a:p>
            <a:pPr marL="473075" indent="-457200">
              <a:buFontTx/>
              <a:buChar char="-"/>
            </a:pPr>
            <a:r>
              <a:rPr lang="ru-RU" sz="1400" b="1" dirty="0"/>
              <a:t>методические рекомендации </a:t>
            </a:r>
          </a:p>
          <a:p>
            <a:pPr marL="473075" indent="-457200">
              <a:lnSpc>
                <a:spcPct val="114999"/>
              </a:lnSpc>
              <a:buFontTx/>
              <a:buChar char="-"/>
            </a:pPr>
            <a:r>
              <a:rPr lang="ru-RU" sz="1400" b="1" dirty="0"/>
              <a:t>правила английского языка, </a:t>
            </a:r>
            <a:endParaRPr lang="ru-RU" dirty="0"/>
          </a:p>
          <a:p>
            <a:pPr marL="473075" indent="-457200">
              <a:buFontTx/>
              <a:buChar char="-"/>
            </a:pPr>
            <a:r>
              <a:rPr lang="ru-RU" sz="1400" b="1" dirty="0"/>
              <a:t>миниатюры персонажей (7 шт.), </a:t>
            </a:r>
          </a:p>
          <a:p>
            <a:pPr marL="473075" indent="-457200">
              <a:buFontTx/>
              <a:buChar char="-"/>
            </a:pPr>
            <a:r>
              <a:rPr lang="ru-RU" sz="1400" b="1" dirty="0"/>
              <a:t>задания усложненной группы типа «экзамен» (7 шт.), </a:t>
            </a:r>
          </a:p>
          <a:p>
            <a:pPr marL="473075" indent="-457200">
              <a:buFontTx/>
              <a:buChar char="-"/>
            </a:pPr>
            <a:r>
              <a:rPr lang="ru-RU" sz="1400" b="1" dirty="0"/>
              <a:t>буклет с описанием правил игры </a:t>
            </a:r>
            <a:endParaRPr lang="ru-RU" dirty="0"/>
          </a:p>
          <a:p>
            <a:pPr marL="15875" indent="0">
              <a:lnSpc>
                <a:spcPct val="114999"/>
              </a:lnSpc>
              <a:buNone/>
            </a:pPr>
            <a:r>
              <a:rPr lang="ru-RU" sz="1400" b="1" dirty="0"/>
              <a:t>          и историей персонажей</a:t>
            </a:r>
            <a:endParaRPr lang="ru-RU"/>
          </a:p>
          <a:p>
            <a:pPr marL="473075" indent="-457200">
              <a:buFontTx/>
              <a:buChar char="-"/>
            </a:pPr>
            <a:r>
              <a:rPr lang="ru-RU" sz="1400" b="1" dirty="0"/>
              <a:t>сюжет для антигероя </a:t>
            </a:r>
          </a:p>
          <a:p>
            <a:pPr marL="473075" indent="-457200">
              <a:lnSpc>
                <a:spcPct val="114999"/>
              </a:lnSpc>
              <a:buClr>
                <a:srgbClr val="595959"/>
              </a:buClr>
              <a:buFontTx/>
              <a:buChar char="-"/>
            </a:pPr>
            <a:r>
              <a:rPr lang="ru-RU" sz="1400" b="1" dirty="0"/>
              <a:t>эксклюзивные </a:t>
            </a:r>
            <a:r>
              <a:rPr lang="ru-RU" sz="1400" b="1" dirty="0" err="1"/>
              <a:t>мерчи</a:t>
            </a:r>
            <a:r>
              <a:rPr lang="ru-RU" sz="1400" b="1" dirty="0"/>
              <a:t> и стикеры</a:t>
            </a:r>
          </a:p>
          <a:p>
            <a:pPr marL="473075" indent="-457200">
              <a:lnSpc>
                <a:spcPct val="114999"/>
              </a:lnSpc>
              <a:buClr>
                <a:srgbClr val="595959"/>
              </a:buClr>
              <a:buFontTx/>
              <a:buChar char="-"/>
            </a:pPr>
            <a:endParaRPr lang="ru-RU" sz="1400" b="1" dirty="0"/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None/>
            </a:pP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529" y="277157"/>
            <a:ext cx="430335" cy="313165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689" y="277873"/>
            <a:ext cx="383980" cy="3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3039" y="260582"/>
            <a:ext cx="546429" cy="325192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76481" y="219807"/>
            <a:ext cx="331291" cy="423755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4303C5-6EFE-7EE0-86CB-F408A92094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2402" y="1033752"/>
            <a:ext cx="3373872" cy="17399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 descr="C:\Users\User\Desktop\универчик\Карта.jpg">
            <a:extLst>
              <a:ext uri="{FF2B5EF4-FFF2-40B4-BE49-F238E27FC236}">
                <a16:creationId xmlns:a16="http://schemas.microsoft.com/office/drawing/2014/main" id="{EA86BE42-4395-6B49-04F6-986693C76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62539" y="3053328"/>
            <a:ext cx="3397414" cy="1950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599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87070" y="610915"/>
            <a:ext cx="2726470" cy="581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400" b="1" dirty="0">
                <a:solidFill>
                  <a:srgbClr val="387CBE"/>
                </a:solidFill>
                <a:latin typeface="Calibri"/>
                <a:cs typeface="Calibri"/>
              </a:rPr>
              <a:t>Команда проекта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267" y="347496"/>
            <a:ext cx="447920" cy="313165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766" y="321835"/>
            <a:ext cx="410357" cy="3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9947" y="348505"/>
            <a:ext cx="555221" cy="307608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35803" y="316523"/>
            <a:ext cx="366461" cy="450133"/>
          </a:xfrm>
          <a:prstGeom prst="rect">
            <a:avLst/>
          </a:prstGeom>
          <a:noFill/>
        </p:spPr>
      </p:pic>
      <p:pic>
        <p:nvPicPr>
          <p:cNvPr id="22" name="Picture 2" descr="C:\Users\user\Desktop\ком\Иван Попов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1523999"/>
            <a:ext cx="1951010" cy="1947463"/>
          </a:xfrm>
          <a:prstGeom prst="rect">
            <a:avLst/>
          </a:prstGeom>
          <a:noFill/>
        </p:spPr>
      </p:pic>
      <p:pic>
        <p:nvPicPr>
          <p:cNvPr id="23" name="Picture 6" descr="C:\Users\user\Desktop\ком\Янина Шабловская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56499" y="1529305"/>
            <a:ext cx="1872145" cy="1918088"/>
          </a:xfrm>
          <a:prstGeom prst="rect">
            <a:avLst/>
          </a:prstGeom>
          <a:noFill/>
        </p:spPr>
      </p:pic>
      <p:pic>
        <p:nvPicPr>
          <p:cNvPr id="24" name="Picture 4" descr="C:\Users\user\Desktop\ком\Екатерина Семизорова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34758" y="1542090"/>
            <a:ext cx="1870842" cy="1887895"/>
          </a:xfrm>
          <a:prstGeom prst="rect">
            <a:avLst/>
          </a:prstGeom>
          <a:noFill/>
        </p:spPr>
      </p:pic>
      <p:sp>
        <p:nvSpPr>
          <p:cNvPr id="26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0091" y="3563228"/>
            <a:ext cx="1901164" cy="43070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>
                <a:latin typeface="Arial Nova"/>
              </a:rPr>
              <a:t>Иван Попов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87514" y="3517326"/>
            <a:ext cx="1587769" cy="350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600" dirty="0">
                <a:latin typeface="Arial Nova"/>
              </a:rPr>
              <a:t>Янина </a:t>
            </a:r>
            <a:endParaRPr lang="ru-RU"/>
          </a:p>
          <a:p>
            <a:pPr>
              <a:lnSpc>
                <a:spcPct val="100000"/>
              </a:lnSpc>
              <a:buNone/>
            </a:pPr>
            <a:r>
              <a:rPr lang="ru-RU" sz="1600" err="1">
                <a:latin typeface="Arial Nova"/>
              </a:rPr>
              <a:t>Шабловская</a:t>
            </a:r>
            <a:endParaRPr lang="ru-RU" sz="1600">
              <a:latin typeface="Arial Nova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82093" y="3609968"/>
            <a:ext cx="1375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Екатерина Семизорова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974863" y="3739134"/>
            <a:ext cx="2100255" cy="33855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ru-RU" sz="1600" dirty="0"/>
              <a:t>Ксения Омельченко</a:t>
            </a:r>
          </a:p>
        </p:txBody>
      </p:sp>
      <p:sp>
        <p:nvSpPr>
          <p:cNvPr id="3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39461" y="4270717"/>
            <a:ext cx="1712174" cy="37596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400" b="1" dirty="0"/>
              <a:t>Ст. Методист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84279" y="4298609"/>
            <a:ext cx="1061545" cy="30562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300" dirty="0"/>
              <a:t>Методист</a:t>
            </a:r>
          </a:p>
        </p:txBody>
      </p:sp>
      <p:sp>
        <p:nvSpPr>
          <p:cNvPr id="34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0752" y="4191586"/>
            <a:ext cx="1061545" cy="30562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/>
              <a:t>Лидер</a:t>
            </a:r>
          </a:p>
        </p:txBody>
      </p:sp>
      <p:sp>
        <p:nvSpPr>
          <p:cNvPr id="35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723287" y="4300428"/>
            <a:ext cx="2723290" cy="34079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400" b="1" dirty="0"/>
              <a:t>Художник-иллюстратор</a:t>
            </a:r>
          </a:p>
        </p:txBody>
      </p:sp>
      <p:pic>
        <p:nvPicPr>
          <p:cNvPr id="8" name="Рисунок 7" descr="Изображение выглядит как Человеческое лицо, человек, Длинные волосы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59F14015-40D2-8D12-1C6E-9856945E8F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2300" y="1578219"/>
            <a:ext cx="1934309" cy="189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36130"/>
            <a:ext cx="2225308" cy="581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387CBE"/>
                </a:solidFill>
                <a:latin typeface="Calibri"/>
                <a:cs typeface="Calibri"/>
              </a:rPr>
              <a:t>Команда проекта</a:t>
            </a:r>
            <a:endParaRPr lang="ru-RU" sz="2000" b="1">
              <a:solidFill>
                <a:srgbClr val="387CBE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721" y="417833"/>
            <a:ext cx="430335" cy="313166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466" y="392173"/>
            <a:ext cx="392773" cy="3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062" y="410051"/>
            <a:ext cx="546429" cy="316400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3920" y="342899"/>
            <a:ext cx="375253" cy="458925"/>
          </a:xfrm>
          <a:prstGeom prst="rect">
            <a:avLst/>
          </a:prstGeom>
          <a:noFill/>
        </p:spPr>
      </p:pic>
      <p:pic>
        <p:nvPicPr>
          <p:cNvPr id="8" name="Picture 2" descr="C:\Users\user\Desktop\ком\Никитин Дмитрий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257" y="1527537"/>
            <a:ext cx="1514734" cy="1480342"/>
          </a:xfrm>
          <a:prstGeom prst="rect">
            <a:avLst/>
          </a:prstGeom>
          <a:noFill/>
        </p:spPr>
      </p:pic>
      <p:pic>
        <p:nvPicPr>
          <p:cNvPr id="9" name="Picture 3" descr="C:\Users\user\Desktop\ком\Юрасов Антон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08353" y="1535265"/>
            <a:ext cx="1408670" cy="1596598"/>
          </a:xfrm>
          <a:prstGeom prst="rect">
            <a:avLst/>
          </a:prstGeom>
          <a:noFill/>
        </p:spPr>
      </p:pic>
      <p:pic>
        <p:nvPicPr>
          <p:cNvPr id="10" name="Picture 4" descr="C:\Users\user\Desktop\ком\Камышанова Татьяна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38548" y="1595502"/>
            <a:ext cx="1510342" cy="1459572"/>
          </a:xfrm>
          <a:prstGeom prst="rect">
            <a:avLst/>
          </a:prstGeom>
          <a:noFill/>
        </p:spPr>
      </p:pic>
      <p:sp>
        <p:nvSpPr>
          <p:cNvPr id="11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7595" y="3182733"/>
            <a:ext cx="2186357" cy="32024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/>
              <a:t>Дмитрий Никитин</a:t>
            </a:r>
          </a:p>
        </p:txBody>
      </p:sp>
      <p:sp>
        <p:nvSpPr>
          <p:cNvPr id="12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12253" y="3216185"/>
            <a:ext cx="2133521" cy="33610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/>
              <a:t>Антон Юрасов</a:t>
            </a:r>
          </a:p>
        </p:txBody>
      </p:sp>
      <p:sp>
        <p:nvSpPr>
          <p:cNvPr id="13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37808" y="3251355"/>
            <a:ext cx="2541161" cy="600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200" dirty="0"/>
              <a:t>Татьяна </a:t>
            </a:r>
            <a:r>
              <a:rPr lang="ru-RU" sz="1200" dirty="0" err="1"/>
              <a:t>Камышанова</a:t>
            </a:r>
            <a:endParaRPr lang="ru-RU" sz="1200" dirty="0"/>
          </a:p>
        </p:txBody>
      </p:sp>
      <p:sp>
        <p:nvSpPr>
          <p:cNvPr id="14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46589" y="3498105"/>
            <a:ext cx="1061545" cy="30562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1200" dirty="0"/>
              <a:t>Методист</a:t>
            </a:r>
          </a:p>
        </p:txBody>
      </p:sp>
      <p:sp>
        <p:nvSpPr>
          <p:cNvPr id="15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81453" y="3549343"/>
            <a:ext cx="1061545" cy="30562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1200" dirty="0"/>
              <a:t>Методист</a:t>
            </a:r>
          </a:p>
        </p:txBody>
      </p:sp>
      <p:sp>
        <p:nvSpPr>
          <p:cNvPr id="16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724300" y="3551061"/>
            <a:ext cx="1061545" cy="30562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1200" dirty="0"/>
              <a:t>Методист</a:t>
            </a:r>
          </a:p>
        </p:txBody>
      </p:sp>
      <p:pic>
        <p:nvPicPr>
          <p:cNvPr id="2" name="Рисунок 1" descr="C:\Users\user\Desktop\ком\Лилия Ромащенко.jpg">
            <a:extLst>
              <a:ext uri="{FF2B5EF4-FFF2-40B4-BE49-F238E27FC236}">
                <a16:creationId xmlns:a16="http://schemas.microsoft.com/office/drawing/2014/main" id="{62DDEDFB-FEAA-EC41-4908-A0CA0BEDA1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1070" y="1576753"/>
            <a:ext cx="1344491" cy="15415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5C515A1-D734-D1B4-6F6F-B8FBCC27ABF6}"/>
              </a:ext>
            </a:extLst>
          </p:cNvPr>
          <p:cNvSpPr txBox="1"/>
          <p:nvPr/>
        </p:nvSpPr>
        <p:spPr>
          <a:xfrm>
            <a:off x="6479932" y="3310303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solidFill>
                  <a:srgbClr val="595959"/>
                </a:solidFill>
              </a:rPr>
              <a:t>Лилия </a:t>
            </a:r>
            <a:r>
              <a:rPr lang="ru-RU" sz="1200" err="1">
                <a:solidFill>
                  <a:srgbClr val="595959"/>
                </a:solidFill>
              </a:rPr>
              <a:t>Ромащина</a:t>
            </a:r>
            <a:endParaRPr lang="ru-RU" sz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F2C728-0CA7-B6A2-57B3-7FB782FC2D22}"/>
              </a:ext>
            </a:extLst>
          </p:cNvPr>
          <p:cNvSpPr txBox="1"/>
          <p:nvPr/>
        </p:nvSpPr>
        <p:spPr>
          <a:xfrm>
            <a:off x="6778869" y="365320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800">
                <a:solidFill>
                  <a:srgbClr val="595959"/>
                </a:solidFill>
              </a:rPr>
              <a:t>Методист​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6731" y="487822"/>
            <a:ext cx="1926370" cy="581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b="1" dirty="0">
                <a:solidFill>
                  <a:srgbClr val="387CBE"/>
                </a:solidFill>
                <a:latin typeface="Calibri"/>
                <a:cs typeface="Calibri"/>
              </a:rPr>
              <a:t>Контакты</a:t>
            </a: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165BD204-0C2D-5A3C-9A4B-717E6898D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0743" y="1101362"/>
            <a:ext cx="4228446" cy="1495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1600" b="1" dirty="0">
                <a:latin typeface="Calibri"/>
                <a:cs typeface="Calibri"/>
              </a:rPr>
              <a:t>Телефон </a:t>
            </a:r>
            <a:r>
              <a:rPr lang="en-US" sz="1600" b="1" dirty="0"/>
              <a:t>+7 (962</a:t>
            </a:r>
            <a:r>
              <a:rPr lang="ru-RU" sz="1600" b="1" dirty="0"/>
              <a:t>) </a:t>
            </a:r>
            <a:r>
              <a:rPr lang="en-US" sz="1600" b="1" dirty="0"/>
              <a:t>022</a:t>
            </a:r>
            <a:r>
              <a:rPr lang="ru-RU" sz="1600" b="1" dirty="0"/>
              <a:t>-</a:t>
            </a:r>
            <a:r>
              <a:rPr lang="en-US" sz="1600" b="1" dirty="0"/>
              <a:t>71</a:t>
            </a:r>
            <a:r>
              <a:rPr lang="ru-RU" sz="1600" b="1" dirty="0"/>
              <a:t>-</a:t>
            </a:r>
            <a:r>
              <a:rPr lang="en-US" sz="1600" b="1" dirty="0"/>
              <a:t>92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-RU" sz="1600" b="1" dirty="0">
                <a:latin typeface="Calibri"/>
                <a:cs typeface="Calibri"/>
              </a:rPr>
              <a:t>Почта </a:t>
            </a:r>
            <a:r>
              <a:rPr lang="en-US" sz="1600" b="1" dirty="0"/>
              <a:t>iopopov@sfedu.ru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ru-RU" sz="1600" b="1" dirty="0">
                <a:latin typeface="Calibri"/>
                <a:cs typeface="Calibri"/>
              </a:rPr>
              <a:t>Сайт </a:t>
            </a:r>
            <a:r>
              <a:rPr lang="en-US" sz="16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https://vk.com/heroesandscientists</a:t>
            </a:r>
            <a:endPara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E2EC3E4-3F96-AB98-8223-4B3CA4989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075" y="321118"/>
            <a:ext cx="412750" cy="28678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A6C0566E-C4AE-A010-A804-449A44D0D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820" y="277873"/>
            <a:ext cx="375188" cy="3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D21E7-51D9-294B-B3CE-FE8556A01AA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3378" y="348505"/>
            <a:ext cx="467298" cy="281231"/>
          </a:xfrm>
          <a:prstGeom prst="rect">
            <a:avLst/>
          </a:prstGeom>
        </p:spPr>
      </p:pic>
      <p:pic>
        <p:nvPicPr>
          <p:cNvPr id="7" name="Picture 2" descr="C:\Users\User\Desktop\yufu_app_1_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08366" y="281352"/>
            <a:ext cx="313707" cy="397379"/>
          </a:xfrm>
          <a:prstGeom prst="rect">
            <a:avLst/>
          </a:prstGeom>
          <a:noFill/>
        </p:spPr>
      </p:pic>
      <p:pic>
        <p:nvPicPr>
          <p:cNvPr id="8" name="Picture 2" descr="C:\Users\User\desktop\714e900b-ece0-4ba0-be55-6b28c3424b3f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023" y="2674447"/>
            <a:ext cx="2228193" cy="2228193"/>
          </a:xfrm>
          <a:prstGeom prst="rect">
            <a:avLst/>
          </a:prstGeom>
          <a:noFill/>
        </p:spPr>
      </p:pic>
      <p:pic>
        <p:nvPicPr>
          <p:cNvPr id="9" name="Рисунок 8" descr="Изображение выглядит как рисунок, иллюстрация, картин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727A19B7-237D-EC73-9F47-201FC294AC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2340" y="1014054"/>
            <a:ext cx="4334606" cy="402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325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5A6969BCBDA6944941E3AF8A33590D5" ma:contentTypeVersion="14" ma:contentTypeDescription="Создание документа." ma:contentTypeScope="" ma:versionID="9e76b6cf278c3e4e873c13fe80870c77">
  <xsd:schema xmlns:xsd="http://www.w3.org/2001/XMLSchema" xmlns:xs="http://www.w3.org/2001/XMLSchema" xmlns:p="http://schemas.microsoft.com/office/2006/metadata/properties" xmlns:ns2="6d67b894-f11e-4906-b785-9600523f7eef" xmlns:ns3="78b1ae08-4dee-4081-8aac-b901202561d0" targetNamespace="http://schemas.microsoft.com/office/2006/metadata/properties" ma:root="true" ma:fieldsID="aef54a92e43e1610bb8192f0a0425d7b" ns2:_="" ns3:_="">
    <xsd:import namespace="6d67b894-f11e-4906-b785-9600523f7eef"/>
    <xsd:import namespace="78b1ae08-4dee-4081-8aac-b901202561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7b894-f11e-4906-b785-9600523f7e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1ae08-4dee-4081-8aac-b901202561d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97f2b096-b53d-497f-9048-19f40447055e}" ma:internalName="TaxCatchAll" ma:showField="CatchAllData" ma:web="78b1ae08-4dee-4081-8aac-b901202561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b1ae08-4dee-4081-8aac-b901202561d0" xsi:nil="true"/>
    <lcf76f155ced4ddcb4097134ff3c332f xmlns="6d67b894-f11e-4906-b785-9600523f7e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41933B-953E-4B59-9A1F-E6DDB4F723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67b894-f11e-4906-b785-9600523f7eef"/>
    <ds:schemaRef ds:uri="78b1ae08-4dee-4081-8aac-b901202561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3AE45-FB6F-499A-AA23-E55470A89E07}">
  <ds:schemaRefs>
    <ds:schemaRef ds:uri="http://schemas.microsoft.com/office/2006/metadata/properties"/>
    <ds:schemaRef ds:uri="http://schemas.microsoft.com/office/infopath/2007/PartnerControls"/>
    <ds:schemaRef ds:uri="78b1ae08-4dee-4081-8aac-b901202561d0"/>
    <ds:schemaRef ds:uri="6d67b894-f11e-4906-b785-9600523f7ee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1121</Words>
  <Application>Microsoft Office PowerPoint</Application>
  <PresentationFormat>Экран (16:9)</PresentationFormat>
  <Paragraphs>165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Arimo</vt:lpstr>
      <vt:lpstr>Arial</vt:lpstr>
      <vt:lpstr>Calibri</vt:lpstr>
      <vt:lpstr>Calibri Light</vt:lpstr>
      <vt:lpstr>Arial Nova</vt:lpstr>
      <vt:lpstr>Simple Light</vt:lpstr>
      <vt:lpstr>SBS 2 A13 НАСТОЛЬНАЯ ИГРА  HEROES &amp; SCIENTISTS»</vt:lpstr>
      <vt:lpstr>Краткое описание проекта</vt:lpstr>
      <vt:lpstr>Целевая аудитория</vt:lpstr>
      <vt:lpstr>Конкурентный анализ</vt:lpstr>
      <vt:lpstr>Конкурентное преимущество</vt:lpstr>
      <vt:lpstr>Конкурентное преимущество</vt:lpstr>
      <vt:lpstr>Анализ рынка</vt:lpstr>
      <vt:lpstr>UNIT- экономика</vt:lpstr>
      <vt:lpstr>Модели монетизации</vt:lpstr>
      <vt:lpstr>Каналы продвижение</vt:lpstr>
      <vt:lpstr>Что уже сделано и перспективы</vt:lpstr>
      <vt:lpstr>Команда проекта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Янина Шабловская</cp:lastModifiedBy>
  <cp:revision>753</cp:revision>
  <dcterms:modified xsi:type="dcterms:W3CDTF">2023-12-05T12:48:19Z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0x010100F5A6969BCBDA6944941E3AF8A33590D5</vt:lpwstr>
  </property>
  <property fmtid="{D5CDD505-2E9C-101B-9397-08002B2CF9AE}" pid="3" name="MediaServiceImageTags">
    <vt:lpwstr/>
  </property>
</Properties>
</file>