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6858000" cx="12192000"/>
  <p:notesSz cx="6858000" cy="9144000"/>
  <p:embeddedFontLst>
    <p:embeddedFont>
      <p:font typeface="Helvetica Neue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3" roundtripDataSignature="AMtx7mi+2oQWKbZJdq1FH+oJJM8ubayGq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HelveticaNeue-bold.fntdata"/><Relationship Id="rId11" Type="http://schemas.openxmlformats.org/officeDocument/2006/relationships/slide" Target="slides/slide6.xml"/><Relationship Id="rId22" Type="http://schemas.openxmlformats.org/officeDocument/2006/relationships/font" Target="fonts/HelveticaNeue-boldItalic.fntdata"/><Relationship Id="rId10" Type="http://schemas.openxmlformats.org/officeDocument/2006/relationships/slide" Target="slides/slide5.xml"/><Relationship Id="rId21" Type="http://schemas.openxmlformats.org/officeDocument/2006/relationships/font" Target="fonts/HelveticaNeue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customschemas.google.com/relationships/presentationmetadata" Target="meta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HelveticaNeue-regular.fntdata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Название должно включать не больше 10 слов, которые отражают суть проекта - продукт, на кого нацелен, какой результат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При наличии – «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логотип»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" name="Google Shape;167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детально описать проблему, которая приводит к необходимости разработки и внедрения нового продукта/решения.</a:t>
            </a:r>
            <a:endParaRPr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200"/>
              <a:buFont typeface="Arial"/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b="1"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часть</a:t>
            </a: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проблемы решается (может быть решена)?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Чем лучше эксперты поймут и согласятся со значимостью проблемы или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боли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тем лучшее понимание будет у них о Вашем проекте.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Существование и актуальность проблемы должны быть обоснованы доступной </a:t>
            </a:r>
            <a:r>
              <a:rPr b="1" lang="ru-RU" sz="1800">
                <a:latin typeface="Times New Roman"/>
                <a:ea typeface="Times New Roman"/>
                <a:cs typeface="Times New Roman"/>
                <a:sym typeface="Times New Roman"/>
              </a:rPr>
              <a:t>статистикой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 и другими </a:t>
            </a:r>
            <a:r>
              <a:rPr b="1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количественными и качественными данными.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 i="0" sz="1800" u="none" strike="noStrike">
              <a:solidFill>
                <a:srgbClr val="012FA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i="1" lang="ru-RU" sz="1800">
                <a:latin typeface="Times New Roman"/>
                <a:ea typeface="Times New Roman"/>
                <a:cs typeface="Times New Roman"/>
                <a:sym typeface="Times New Roman"/>
              </a:rPr>
              <a:t>В соответствии </a:t>
            </a:r>
            <a:r>
              <a:rPr i="1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перечнем критических технологий РФ, Рынках НТИ и сквозных технологиях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1"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8" name="Google Shape;168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5" name="Google Shape;17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детально описать проблему, которая приводит к необходимости разработки и внедрения нового продукта/решения.</a:t>
            </a:r>
            <a:endParaRPr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200"/>
              <a:buFont typeface="Arial"/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b="1"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часть</a:t>
            </a: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проблемы решается (может быть решена)?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Чем лучше эксперты поймут и согласятся со значимостью проблемы или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боли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тем лучшее понимание будет у них о Вашем проекте.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Существование и актуальность проблемы должны быть обоснованы доступной </a:t>
            </a:r>
            <a:r>
              <a:rPr b="1" lang="ru-RU" sz="1800">
                <a:latin typeface="Times New Roman"/>
                <a:ea typeface="Times New Roman"/>
                <a:cs typeface="Times New Roman"/>
                <a:sym typeface="Times New Roman"/>
              </a:rPr>
              <a:t>статистикой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 и другими </a:t>
            </a:r>
            <a:r>
              <a:rPr b="1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количественными и качественными данными.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 i="0" sz="1800" u="none" strike="noStrike">
              <a:solidFill>
                <a:srgbClr val="012FA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i="1" lang="ru-RU" sz="1800">
                <a:latin typeface="Times New Roman"/>
                <a:ea typeface="Times New Roman"/>
                <a:cs typeface="Times New Roman"/>
                <a:sym typeface="Times New Roman"/>
              </a:rPr>
              <a:t>В соответствии </a:t>
            </a:r>
            <a:r>
              <a:rPr i="1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перечнем критических технологий РФ, Рынках НТИ и сквозных технологиях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1"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6" name="Google Shape;176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1" name="Google Shape;181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детально описать проблему, которая приводит к необходимости разработки и внедрения нового продукта/решения.</a:t>
            </a:r>
            <a:endParaRPr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200"/>
              <a:buFont typeface="Arial"/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b="1"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часть</a:t>
            </a: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проблемы решается (может быть решена)?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Чем лучше эксперты поймут и согласятся со значимостью проблемы или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боли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тем лучшее понимание будет у них о Вашем проекте.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Существование и актуальность проблемы должны быть обоснованы доступной </a:t>
            </a:r>
            <a:r>
              <a:rPr b="1" lang="ru-RU" sz="1800">
                <a:latin typeface="Times New Roman"/>
                <a:ea typeface="Times New Roman"/>
                <a:cs typeface="Times New Roman"/>
                <a:sym typeface="Times New Roman"/>
              </a:rPr>
              <a:t>статистикой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 и другими </a:t>
            </a:r>
            <a:r>
              <a:rPr b="1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количественными и качественными данными.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 i="0" sz="1800" u="none" strike="noStrike">
              <a:solidFill>
                <a:srgbClr val="012FA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i="1" lang="ru-RU" sz="1800">
                <a:latin typeface="Times New Roman"/>
                <a:ea typeface="Times New Roman"/>
                <a:cs typeface="Times New Roman"/>
                <a:sym typeface="Times New Roman"/>
              </a:rPr>
              <a:t>В соответствии </a:t>
            </a:r>
            <a:r>
              <a:rPr i="1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перечнем критических технологий РФ, Рынках НТИ и сквозных технологиях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1"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2" name="Google Shape;182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1" name="Google Shape;19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Как именно образом ваши товары и услуги помогут потребителям справляться с проблемой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Количественные показатели достижения 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цели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(KPI)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Times New Roman"/>
              <a:buNone/>
            </a:pP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Взаимосвязь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между выявленной проблемой и потенциальным потребителем. </a:t>
            </a:r>
            <a:r>
              <a:rPr i="0" lang="ru-RU" sz="1200">
                <a:latin typeface="Calibri"/>
                <a:ea typeface="Calibri"/>
                <a:cs typeface="Calibri"/>
                <a:sym typeface="Calibri"/>
              </a:rPr>
              <a:t>Информация о потенциальных потребителях с указанием их характеристик: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для юридических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категория бизнеса, отрасль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, и т.д.; для физических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демографические данные, вкусы, уровень образования, уровень потребления и т.д.; географическое расположение потребителей, сектор рынка (B2B, B2C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и др.)</a:t>
            </a:r>
            <a:endParaRPr b="0" i="1" sz="10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9" name="Google Shape;19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Как ваш продукт (технология или услуга) может решить проблему и облегчить "боль" клиента? Опишите механизм, действия - как работает Ваша </a:t>
            </a:r>
            <a:r>
              <a:rPr b="1" i="0" lang="ru-RU" sz="1200" u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ИДЕЯ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Указывается максимально понятно и емко информация о продукте, лежащем в основе стартап-проекта, благодаря реализации которого планируется получать основной доход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На основе какого </a:t>
            </a:r>
            <a:r>
              <a:rPr b="0" lang="ru-RU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научно-технического решения и/или результата </a:t>
            </a: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будет создан продукт?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Визуальная форма: </a:t>
            </a:r>
            <a:r>
              <a:rPr i="1" lang="ru-RU" sz="1200">
                <a:latin typeface="Arial"/>
                <a:ea typeface="Arial"/>
                <a:cs typeface="Arial"/>
                <a:sym typeface="Arial"/>
              </a:rPr>
              <a:t>фотографии, рисунки, чертежи, макеты, эскизы, схемы, натуральные образцы и другие формы отражения, которые предоставляют предметное представление о продукте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i="1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i="1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i="1" sz="1200"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0" i="0" lang="ru-RU" sz="12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Требования потребителей к характеристикам продукта, анализ критериев потребительского выбора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0" i="0" lang="ru-RU" sz="12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Технические характеристики продукта, функциональные и эксплуатационные свойства продукта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0" i="0" lang="ru-RU" sz="12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Пользовательский сценарий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0" i="0" lang="ru-RU" sz="12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Уникальное торговое предложение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0" i="0" lang="ru-RU" sz="12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Уровень готовности продукта по шкале TRL = 2 </a:t>
            </a:r>
            <a:r>
              <a:rPr b="0" i="0" lang="ru-RU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rPr>
              <a:t>Сформулирована техническая концепция, установлены возможные области применения разработки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0" name="Google Shape;200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7" name="Google Shape;20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кого? Какую потребность закрывает? Каким образом?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привести кратко обоснование сегмента и доли рынка, потенциальные возможности для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масштабирования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</a:t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AC"/>
              </a:buClr>
              <a:buSzPts val="1200"/>
              <a:buFont typeface="Calibri"/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Кто Ваш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клиент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который будет приобретать Ваш продукт? Опишите Ваш целевой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рынок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. Это ниша, новый или существующий рынок? Покажите, насколько велик рынок. Предоставьте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источники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 любой рыночной информации, которую вы использовали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Анализ данных о пользователях в количестве пользователей и в денежных показателях (модель рынка PAM-TAM-SAM-SOM)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8" name="Google Shape;21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СРАВНИТЕЛЬНАЯ ТАБЛИЦА!!!!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наиболее значимых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качественных и количественных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характеристик продукта, которые обеспечивают конкурентные преимущества в сравнении с существующими конкурентами (сравнение по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стоимостным, техническим параметрам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и проч.)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Ценностное предложение: формулируется объяснение, почему клиенты должны вести дела с вами, а не с вашими конкурентами, и с самого начала делает очевидными преимущества ваших продуктов или услуг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Обоснование реализуемости и устойчивости бизнеса: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конкурентные преимущества,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включая наличие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уникальных РИД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действующих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индустриальных партнеров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доступ к ограниченным ресурсам и т.д.; дефицит, дешевизна, уникальность и т.п.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Приведите аргументы в пользу реализуемости бизнес-идеи, в чем ее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полезность и востребованность продукта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по сравнению с другими продуктами на рынке, чем обосновывается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потенциальная прибыльность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бизнеса, насколько будет бизнес устойчивым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i="0"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6" name="Google Shape;226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i="0" lang="ru-RU" sz="1200"/>
              <a:t>Модель А. Остервальдера</a:t>
            </a:r>
            <a:endParaRPr b="1" i="0" sz="1200"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ru-RU" sz="1200"/>
              <a:t>Модель в Lean Canvas</a:t>
            </a:r>
            <a:endParaRPr b="0" i="0"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Каким образом продукт будет приносить доходы и прибыль?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Схема организации продаж: создание собственной сбытовой сети, поиск дилеров и партнеров, продажа франшизы, оптовые или розничные продажи и др.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Какие потребуются РЕСУРСЫ и ПАРТНЕРЫ для того, чтобы получать доходы от созданного продукта?</a:t>
            </a:r>
            <a:endParaRPr/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None/>
            </a:pP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Каналы продвижения 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будущего продукта - </a:t>
            </a: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маркетинговая стратегия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, привести кратко аргументы в пользу выбора тех или иных каналов продвижения </a:t>
            </a:r>
            <a:endParaRPr b="0" i="0"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b="0" i="1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способа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который планируется использовать для создания ценности и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получения прибыли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в том числе, как планируется выстраивать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отношения с потребителями и поставщиками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способы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привлечения финансовых и иных ресурсов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какие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каналы продвижения и сбыта продукта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планируется использовать и развивать, и т.д. 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12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Визуализация бизнес-модели 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rPr b="0" i="0" lang="ru-RU" sz="12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(в том числе: каналы продвижения и сбыта будущего продукта, </a:t>
            </a:r>
            <a:endParaRPr/>
          </a:p>
        </p:txBody>
      </p:sp>
      <p:sp>
        <p:nvSpPr>
          <p:cNvPr id="227" name="Google Shape;227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5" name="Google Shape;235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этого предварительно необходимо предварительно: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1) ПРОИЗВОДСТВЕННЫЙ ПЛАН: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Технологии и объем производства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Постоянные и переменные затраты на производство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Калькуляция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себестоимости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Географическое положение предприятия, транспортные пути, наличие коммуникаций, потребность в площадях</a:t>
            </a:r>
            <a:endParaRPr/>
          </a:p>
          <a:p>
            <a:pPr indent="-2667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b="1" sz="12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2) ФИНАНСОВАЯ МОДЕЛЬ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Смета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затрат на проект,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бюджет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Схема организации продаж (создание собственной сбытовой сети, поиск дилеров и партнеров, продажа франшизы, оптовые или розничные продажи и др.)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Планируемый объем продаж и прибыль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План доходов и расходов до окупаемости проекта и на несколько лет после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доходов и расходов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График денежных потоков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движения денежных средств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</p:txBody>
      </p:sp>
      <p:sp>
        <p:nvSpPr>
          <p:cNvPr id="236" name="Google Shape;236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4" name="Google Shape;244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этого предварительно необходимо предварительно: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1) ПРОИЗВОДСТВЕННЫЙ ПЛАН: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Технологии и объем производства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Постоянные и переменные затраты на производство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Калькуляция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себестоимости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Географическое положение предприятия, транспортные пути, наличие коммуникаций, потребность в площадях</a:t>
            </a:r>
            <a:endParaRPr/>
          </a:p>
          <a:p>
            <a:pPr indent="-2667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b="1" sz="12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2) ФИНАНСОВАЯ МОДЕЛЬ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Смета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затрат на проект,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бюджет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Схема организации продаж (создание собственной сбытовой сети, поиск дилеров и партнеров, продажа франшизы, оптовые или розничные продажи и др.)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Планируемый объем продаж и прибыль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План доходов и расходов до окупаемости проекта и на несколько лет после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доходов и расходов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График денежных потоков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движения денежных средств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</p:txBody>
      </p:sp>
      <p:sp>
        <p:nvSpPr>
          <p:cNvPr id="245" name="Google Shape;245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2" name="Google Shape;252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ru-RU" sz="1200">
                <a:latin typeface="Arial"/>
                <a:ea typeface="Arial"/>
                <a:cs typeface="Arial"/>
                <a:sym typeface="Arial"/>
              </a:rPr>
              <a:t>Диаграмма Ганта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Текущее состояние реализации проекта - что в настоящее время уже сделано, а что еще предстоит сделать?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Перспективы развития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1" name="Google Shape;261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2" name="Google Shape;262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4" name="Google Shape;24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2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2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8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8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9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9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0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1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1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3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7" name="Google Shape;97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3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3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3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p3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3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p3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p3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p3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38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p38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39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39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p3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3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4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40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p4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4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4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1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41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p4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4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4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p2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openxmlformats.org/officeDocument/2006/relationships/image" Target="../media/image12.png"/><Relationship Id="rId7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9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Relationship Id="rId4" Type="http://schemas.openxmlformats.org/officeDocument/2006/relationships/image" Target="../media/image1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Relationship Id="rId4" Type="http://schemas.openxmlformats.org/officeDocument/2006/relationships/image" Target="../media/image1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"/>
          <p:cNvSpPr txBox="1"/>
          <p:nvPr/>
        </p:nvSpPr>
        <p:spPr>
          <a:xfrm>
            <a:off x="666750" y="16938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85000" lnSpcReduction="2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ct val="117647"/>
              <a:buFont typeface="Arial"/>
              <a:buNone/>
            </a:pPr>
            <a:r>
              <a:rPr b="1" lang="ru-RU" sz="5000">
                <a:solidFill>
                  <a:srgbClr val="414042"/>
                </a:solidFill>
              </a:rPr>
              <a:t>Онлайн-платформа для создания и проведения интерактивных образовательных викторин в режиме реального времени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900"/>
              <a:buFont typeface="Arial"/>
              <a:buChar char="•"/>
            </a:pPr>
            <a:r>
              <a:rPr b="0" i="0" lang="ru-RU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При создании и проведении онлайн викторин в образовательном процессе преподаватели сталкиваются со следующими проблемами</a:t>
            </a:r>
            <a:r>
              <a:rPr b="0" i="0" lang="ru-RU" sz="19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/>
          </a:p>
          <a:p>
            <a:pPr indent="-349250" lvl="1" marL="9144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900"/>
              <a:buFont typeface="Arial"/>
              <a:buChar char="○"/>
            </a:pPr>
            <a:r>
              <a:rPr b="0" i="0" lang="ru-RU" sz="19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Отсутствие доступных  для учителей образовательных ресурсов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9250" lvl="1" marL="9144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900"/>
              <a:buFont typeface="Arial"/>
              <a:buChar char="○"/>
            </a:pPr>
            <a:r>
              <a:rPr b="0" i="0" lang="ru-RU" sz="19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Отсутствие веб-решений в образовательной среде</a:t>
            </a:r>
            <a:endParaRPr/>
          </a:p>
          <a:p>
            <a:pPr indent="-349250" lvl="1" marL="9144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900"/>
              <a:buFont typeface="Arial"/>
              <a:buChar char="○"/>
            </a:pPr>
            <a:r>
              <a:rPr b="0" i="0" lang="ru-RU" sz="19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Ученики не вовлечены в урок и изучение материала</a:t>
            </a:r>
            <a:endParaRPr/>
          </a:p>
          <a:p>
            <a:pPr indent="-349250" lvl="1" marL="9144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900"/>
              <a:buFont typeface="Arial"/>
              <a:buChar char="○"/>
            </a:pPr>
            <a:r>
              <a:rPr b="0" i="0" lang="ru-RU" sz="19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Уход популярных зарубежных компании и веб-решений с российского рынка</a:t>
            </a:r>
            <a:endParaRPr/>
          </a:p>
          <a:p>
            <a:pPr indent="-228600" lvl="1" marL="9144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1" marL="9144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1" marL="9144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1" marL="9144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1" marL="9144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1" marL="9144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2" name="Google Shape;172;p2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Изображение выглядит как текст, снимок экрана, График, диаграмма&#10;&#10;Автоматически созданное описание" id="178" name="Google Shape;17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19244" y="0"/>
            <a:ext cx="9829498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Изображение выглядит как текст, линия, Шрифт, График&#10;&#10;Автоматически созданное описание" id="184" name="Google Shape;18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8357124" cy="48851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текст, линия, Шрифт, График&#10;&#10;Автоматически созданное описание" id="185" name="Google Shape;185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60873" y="2455685"/>
            <a:ext cx="7531127" cy="440231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текст, снимок экрана, Шрифт, документ&#10;&#10;Автоматически созданное описание" id="186" name="Google Shape;186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95300" y="4885151"/>
            <a:ext cx="3832692" cy="156575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текст, Шрифт, линия, График&#10;&#10;Автоматически созданное описание" id="187" name="Google Shape;187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0" y="0"/>
            <a:ext cx="8357124" cy="48851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текст, линия, Шрифт, График&#10;&#10;Автоматически созданное описание" id="188" name="Google Shape;188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660872" y="2455685"/>
            <a:ext cx="7531127" cy="44023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5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5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rmAutofit/>
          </a:bodyPr>
          <a:lstStyle/>
          <a:p>
            <a:pPr indent="-28575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900"/>
              <a:buFont typeface="Arial"/>
              <a:buChar char="•"/>
            </a:pPr>
            <a:r>
              <a:rPr b="0" i="0" lang="ru-RU" sz="19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Наше решение: Онлайн-платформа для создания и проведения интерактивных образовательных викторин в режиме реального времени</a:t>
            </a:r>
            <a:endParaRPr/>
          </a:p>
          <a:p>
            <a:pPr indent="-28575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900"/>
              <a:buFont typeface="Arial"/>
              <a:buChar char="•"/>
            </a:pPr>
            <a:r>
              <a:rPr b="0" i="0" lang="ru-RU" sz="19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Для отображения KPI мы будем использовать следующие характеристики:</a:t>
            </a:r>
            <a:endParaRPr/>
          </a:p>
          <a:p>
            <a:pPr indent="-349250" lvl="1" marL="9144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900"/>
              <a:buFont typeface="Arial"/>
              <a:buChar char="○"/>
            </a:pPr>
            <a:r>
              <a:rPr b="0" i="0" lang="ru-RU" sz="19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Количество созданных викторин</a:t>
            </a:r>
            <a:endParaRPr/>
          </a:p>
          <a:p>
            <a:pPr indent="-349250" lvl="1" marL="9144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900"/>
              <a:buFont typeface="Arial"/>
              <a:buChar char="○"/>
            </a:pPr>
            <a:r>
              <a:rPr b="0" i="0" lang="ru-RU" sz="19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Результаты прохождения викторин учениками</a:t>
            </a:r>
            <a:endParaRPr/>
          </a:p>
          <a:p>
            <a:pPr indent="-349250" lvl="1" marL="9144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900"/>
              <a:buFont typeface="Arial"/>
              <a:buChar char="○"/>
            </a:pPr>
            <a:r>
              <a:rPr b="0" i="0" lang="ru-RU" sz="19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Время затраченное на создание</a:t>
            </a:r>
            <a:endParaRPr b="0" i="0" sz="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900"/>
              <a:buFont typeface="Arial"/>
              <a:buChar char="•"/>
            </a:pPr>
            <a:r>
              <a:rPr b="0" i="0" lang="ru-RU" sz="19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Мотивация преподавателя – повышение вовлеченности школьников и экономия времени</a:t>
            </a:r>
            <a:endParaRPr/>
          </a:p>
        </p:txBody>
      </p:sp>
      <p:cxnSp>
        <p:nvCxnSpPr>
          <p:cNvPr id="196" name="Google Shape;196;p5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6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ПРОДУКТ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6"/>
          <p:cNvSpPr txBox="1"/>
          <p:nvPr/>
        </p:nvSpPr>
        <p:spPr>
          <a:xfrm>
            <a:off x="1097279" y="1978025"/>
            <a:ext cx="10089833" cy="40448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Механизм работы заключается в создании интерактивных викторин и игр, которые можно использовать в классе или на удаленных занятиях. Учителя могут создавать свои собственные вопросы и задания, а также использовать готовые шаблоны, чтобы сделать уроки более разнообразными и интересными. Ученики могут играть на своих смартфонах или компьютерах, что делает процесс обучения более интерактивным и вовлекающим.</a:t>
            </a:r>
            <a:b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Наше решение основывается на научно-техническом решении, которое объединяет образование и технологии, чтобы создать новый формат обучения. Мы используем принципы геймификации и интерактивности, чтобы сделать учебный процесс более увлекательным и эффективным.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Уникальность нашего предложения заключается в том, что мы предлагаем преподавателям сократить время на создание и проведения онлайн викторин, за счет большого количества готовых решений, простого и быстрого создания викторины, и внедрения механизмов геймификации в наш продукт.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413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413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04" name="Google Shape;204;p6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7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7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Оценка и описание рынка, метрики, данные об объеме и темпах развития рынка, прогнозные показатели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Потенциальные потребительские сегменты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2" name="Google Shape;212;p7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descr="Изображение выглядит как текст, снимок экрана, Шрифт, дизайн&#10;&#10;Автоматически созданное описание" id="213" name="Google Shape;213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текст, снимок экрана, Шрифт, дизайн&#10;&#10;Автоматически созданное описание" id="214" name="Google Shape;214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7"/>
          <p:cNvSpPr/>
          <p:nvPr/>
        </p:nvSpPr>
        <p:spPr>
          <a:xfrm>
            <a:off x="10987088" y="5900738"/>
            <a:ext cx="971550" cy="78581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8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КОНКУРЕНТЫ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8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19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Основным нашим конкурентом является онлайн-платформа  myquiz.ru</a:t>
            </a:r>
            <a:endParaRPr b="0" i="0" sz="19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19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myquiz.ru – это большая онлайн платформа для создания и проведения викторин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19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Основные отличия нашего решения от представленного выше:</a:t>
            </a:r>
            <a:endParaRPr b="0" i="0" sz="19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9250" lvl="1" marL="9144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900"/>
              <a:buFont typeface="Arial"/>
              <a:buChar char="○"/>
            </a:pPr>
            <a:r>
              <a:rPr b="0" i="0" lang="ru-RU" sz="19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Мы ориентируемся на сферу образования, в то время как myquiz работает в основном с юр лицами</a:t>
            </a:r>
            <a:endParaRPr/>
          </a:p>
          <a:p>
            <a:pPr indent="-349250" lvl="1" marL="9144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900"/>
              <a:buFont typeface="Arial"/>
              <a:buChar char="○"/>
            </a:pPr>
            <a:r>
              <a:rPr b="0" i="0" lang="ru-RU" sz="19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У нас есть система тарифов для физических лиц, за счет чего наше решение дешевле чем у конкурента</a:t>
            </a:r>
            <a:endParaRPr/>
          </a:p>
          <a:p>
            <a:pPr indent="-349250" lvl="1" marL="9144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900"/>
              <a:buFont typeface="Arial"/>
              <a:buChar char="○"/>
            </a:pPr>
            <a:r>
              <a:rPr b="0" i="0" lang="ru-RU" sz="19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Добавление игровых механик, при прохождении викторин</a:t>
            </a:r>
            <a:endParaRPr/>
          </a:p>
          <a:p>
            <a:pPr indent="-349250" lvl="1" marL="9144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900"/>
              <a:buFont typeface="Arial"/>
              <a:buChar char="○"/>
            </a:pPr>
            <a:r>
              <a:rPr b="0" i="0" lang="ru-RU" sz="19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Быстрота создания и настройки викторин</a:t>
            </a:r>
            <a:endParaRPr/>
          </a:p>
          <a:p>
            <a:pPr indent="-1651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3" name="Google Shape;223;p8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9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30" name="Google Shape;230;p9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31" name="Google Shape;231;p9"/>
          <p:cNvSpPr txBox="1"/>
          <p:nvPr/>
        </p:nvSpPr>
        <p:spPr>
          <a:xfrm>
            <a:off x="803275" y="1278914"/>
            <a:ext cx="4556055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Ключевые </a:t>
            </a:r>
            <a:r>
              <a:rPr b="0" i="0" lang="ru-RU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партнеры - платформа Joyteka и Cerm.ru</a:t>
            </a:r>
            <a:endParaRPr b="0" i="0" sz="14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Изображение выглядит как текст, чек, Шрифт, линия&#10;&#10;Автоматически созданное описание" id="232" name="Google Shape;232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2208" y="1676814"/>
            <a:ext cx="10603992" cy="48528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0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ПОТРЕБНОСТЬ В ФИНАНСАХ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39" name="Google Shape;239;p10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descr="Изображение выглядит как текст, снимок экрана, число, Шрифт&#10;&#10;Автоматически созданное описание" id="240" name="Google Shape;240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54696" y="2243138"/>
            <a:ext cx="8351520" cy="4389900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10"/>
          <p:cNvSpPr txBox="1"/>
          <p:nvPr/>
        </p:nvSpPr>
        <p:spPr>
          <a:xfrm>
            <a:off x="2745740" y="1314450"/>
            <a:ext cx="6096000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Чистый дисконтированный доход (NPV) (при ставке дисконтирования 10%): 97 456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Внутренняя норма доходности (IRR) : 12,8%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1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ПОТРЕБНОСТЬ В ФИНАНСАХ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8" name="Google Shape;248;p11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49" name="Google Shape;249;p11"/>
          <p:cNvSpPr txBox="1"/>
          <p:nvPr/>
        </p:nvSpPr>
        <p:spPr>
          <a:xfrm>
            <a:off x="3048000" y="1874728"/>
            <a:ext cx="6096000" cy="31085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Источники финансирования: венчурный фонд (https://hredtech.vc/)</a:t>
            </a:r>
            <a:b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Расходы: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 Инфраструктура (сервер) 50 000 р/месяц                                                                                                                         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Реклама 50 000 р/месяц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 Команда разработки 150 000р/месяц (6 мес.)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4. Налоги 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Размер инвестиций: 1 млн руб.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Планируемая прибыль за месяц: 50 тыс. руб.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Срок окупаемости: 20 месяцев (1,6 года)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2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ДОРОЖНАЯ КАРТА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12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Календарный график работ по проекту на полгода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Образ будущего проекта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57" name="Google Shape;257;p12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id="258" name="Google Shape;258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3275" y="1519816"/>
            <a:ext cx="10827548" cy="38183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4"/>
          <p:cNvSpPr txBox="1"/>
          <p:nvPr/>
        </p:nvSpPr>
        <p:spPr>
          <a:xfrm>
            <a:off x="746374" y="778519"/>
            <a:ext cx="6335744" cy="22246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внимание!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